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0"/>
  </p:notesMasterIdLst>
  <p:sldIdLst>
    <p:sldId id="256" r:id="rId5"/>
    <p:sldId id="292" r:id="rId6"/>
    <p:sldId id="281" r:id="rId7"/>
    <p:sldId id="257" r:id="rId8"/>
    <p:sldId id="258" r:id="rId9"/>
    <p:sldId id="297" r:id="rId10"/>
    <p:sldId id="298" r:id="rId11"/>
    <p:sldId id="261" r:id="rId12"/>
    <p:sldId id="262" r:id="rId13"/>
    <p:sldId id="263" r:id="rId14"/>
    <p:sldId id="285" r:id="rId15"/>
    <p:sldId id="264" r:id="rId16"/>
    <p:sldId id="294" r:id="rId17"/>
    <p:sldId id="299" r:id="rId18"/>
    <p:sldId id="283" r:id="rId19"/>
    <p:sldId id="269" r:id="rId20"/>
    <p:sldId id="296" r:id="rId21"/>
    <p:sldId id="270" r:id="rId22"/>
    <p:sldId id="271" r:id="rId23"/>
    <p:sldId id="272" r:id="rId24"/>
    <p:sldId id="286" r:id="rId25"/>
    <p:sldId id="290" r:id="rId26"/>
    <p:sldId id="291" r:id="rId27"/>
    <p:sldId id="287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Neville" userId="S::l.neville@nms.ac.uk::efd764ea-f85c-4e6e-8db4-3c9736fe2737" providerId="AD" clId="Web-{E83D700A-D0D6-2281-0FFF-D133DCCAF301}"/>
  </pc:docChgLst>
  <pc:docChgLst>
    <pc:chgData name="Lucy Neville" userId="S::l.neville@nms.ac.uk::efd764ea-f85c-4e6e-8db4-3c9736fe2737" providerId="AD" clId="Web-{3B72D588-558A-4187-33DE-944AB6F66691}"/>
  </pc:docChgLst>
  <pc:docChgLst>
    <pc:chgData name="Lucy Neville" userId="S::l.neville@nms.ac.uk::efd764ea-f85c-4e6e-8db4-3c9736fe2737" providerId="AD" clId="Web-{7AEA3C5B-9494-4717-8CF3-D2C1D2939F8D}"/>
  </pc:docChgLst>
  <pc:docChgLst>
    <pc:chgData name="Lucy Neville" userId="efd764ea-f85c-4e6e-8db4-3c9736fe2737" providerId="ADAL" clId="{0CD11BBD-9E21-46E6-B3C1-6A992130BDA8}"/>
  </pc:docChgLst>
  <pc:docChgLst>
    <pc:chgData name="Lucy Neville" userId="efd764ea-f85c-4e6e-8db4-3c9736fe2737" providerId="ADAL" clId="{00F7DBDC-DA1B-491B-9AF3-C0379BD11AF4}"/>
    <pc:docChg chg="modSld">
      <pc:chgData name="Lucy Neville" userId="efd764ea-f85c-4e6e-8db4-3c9736fe2737" providerId="ADAL" clId="{00F7DBDC-DA1B-491B-9AF3-C0379BD11AF4}" dt="2022-05-15T11:55:21.422" v="93" actId="1076"/>
      <pc:docMkLst>
        <pc:docMk/>
      </pc:docMkLst>
      <pc:sldChg chg="modSp">
        <pc:chgData name="Lucy Neville" userId="efd764ea-f85c-4e6e-8db4-3c9736fe2737" providerId="ADAL" clId="{00F7DBDC-DA1B-491B-9AF3-C0379BD11AF4}" dt="2022-05-15T11:55:21.422" v="93" actId="1076"/>
        <pc:sldMkLst>
          <pc:docMk/>
          <pc:sldMk cId="326473028" sldId="261"/>
        </pc:sldMkLst>
        <pc:spChg chg="mod">
          <ac:chgData name="Lucy Neville" userId="efd764ea-f85c-4e6e-8db4-3c9736fe2737" providerId="ADAL" clId="{00F7DBDC-DA1B-491B-9AF3-C0379BD11AF4}" dt="2022-05-15T11:55:02.462" v="87" actId="1076"/>
          <ac:spMkLst>
            <pc:docMk/>
            <pc:sldMk cId="326473028" sldId="261"/>
            <ac:spMk id="6" creationId="{00000000-0000-0000-0000-000000000000}"/>
          </ac:spMkLst>
        </pc:spChg>
        <pc:spChg chg="mod">
          <ac:chgData name="Lucy Neville" userId="efd764ea-f85c-4e6e-8db4-3c9736fe2737" providerId="ADAL" clId="{00F7DBDC-DA1B-491B-9AF3-C0379BD11AF4}" dt="2022-05-15T11:55:21.422" v="93" actId="1076"/>
          <ac:spMkLst>
            <pc:docMk/>
            <pc:sldMk cId="326473028" sldId="261"/>
            <ac:spMk id="7" creationId="{00000000-0000-0000-0000-000000000000}"/>
          </ac:spMkLst>
        </pc:spChg>
        <pc:spChg chg="mod">
          <ac:chgData name="Lucy Neville" userId="efd764ea-f85c-4e6e-8db4-3c9736fe2737" providerId="ADAL" clId="{00F7DBDC-DA1B-491B-9AF3-C0379BD11AF4}" dt="2022-05-15T11:55:13.464" v="90" actId="122"/>
          <ac:spMkLst>
            <pc:docMk/>
            <pc:sldMk cId="326473028" sldId="261"/>
            <ac:spMk id="10" creationId="{00000000-0000-0000-0000-000000000000}"/>
          </ac:spMkLst>
        </pc:spChg>
        <pc:picChg chg="mod">
          <ac:chgData name="Lucy Neville" userId="efd764ea-f85c-4e6e-8db4-3c9736fe2737" providerId="ADAL" clId="{00F7DBDC-DA1B-491B-9AF3-C0379BD11AF4}" dt="2022-05-15T11:55:18.830" v="92" actId="1076"/>
          <ac:picMkLst>
            <pc:docMk/>
            <pc:sldMk cId="326473028" sldId="261"/>
            <ac:picMk id="4" creationId="{00000000-0000-0000-0000-000000000000}"/>
          </ac:picMkLst>
        </pc:picChg>
        <pc:picChg chg="mod">
          <ac:chgData name="Lucy Neville" userId="efd764ea-f85c-4e6e-8db4-3c9736fe2737" providerId="ADAL" clId="{00F7DBDC-DA1B-491B-9AF3-C0379BD11AF4}" dt="2022-05-15T11:55:06.542" v="88" actId="1076"/>
          <ac:picMkLst>
            <pc:docMk/>
            <pc:sldMk cId="326473028" sldId="261"/>
            <ac:picMk id="5" creationId="{00000000-0000-0000-0000-000000000000}"/>
          </ac:picMkLst>
        </pc:picChg>
        <pc:picChg chg="mod">
          <ac:chgData name="Lucy Neville" userId="efd764ea-f85c-4e6e-8db4-3c9736fe2737" providerId="ADAL" clId="{00F7DBDC-DA1B-491B-9AF3-C0379BD11AF4}" dt="2022-05-15T11:54:51.550" v="84" actId="1076"/>
          <ac:picMkLst>
            <pc:docMk/>
            <pc:sldMk cId="326473028" sldId="261"/>
            <ac:picMk id="8" creationId="{00000000-0000-0000-0000-000000000000}"/>
          </ac:picMkLst>
        </pc:picChg>
        <pc:picChg chg="mod">
          <ac:chgData name="Lucy Neville" userId="efd764ea-f85c-4e6e-8db4-3c9736fe2737" providerId="ADAL" clId="{00F7DBDC-DA1B-491B-9AF3-C0379BD11AF4}" dt="2022-05-15T11:54:55.254" v="85" actId="1076"/>
          <ac:picMkLst>
            <pc:docMk/>
            <pc:sldMk cId="326473028" sldId="261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ahUKEwig8PfvjPHQAhWDDBoKHfmeB-sQjRwIBw&amp;url=http://www.bbc.co.uk/news/uk-scotland-edinburgh-east-fife-34033163&amp;psig=AFQjCNGfaeWZotE_pwl9lJzH4WoNkxntHQ&amp;ust=14817160893756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fhLjp2JnRAhWedlAKHamBAhkQjRwIBw&amp;url=http://c2w.com/quizzes/14881-Chemistry-Quiz/questions&amp;psig=AFQjCNHf-8T7ZkDwWhFRb9S19L39F54stg&amp;ust=1483110900584330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2.gif"/><Relationship Id="rId12" Type="http://schemas.openxmlformats.org/officeDocument/2006/relationships/hyperlink" Target="http://www.google.co.uk/url?sa=i&amp;rct=j&amp;q=&amp;esrc=s&amp;source=images&amp;cd=&amp;cad=rja&amp;uact=8&amp;ved=0ahUKEwjkpJjO2ZnRAhXKMFAKHaifBSwQjRwIBw&amp;url=http://www.clipartkid.com/bridal-dress-silhouette-cliparts/&amp;bvm=bv.142059868,d.d2s&amp;psig=AFQjCNEmzb0510kVwL9O5K2lSsdj312MNA&amp;ust=1483111075637894" TargetMode="External"/><Relationship Id="rId17" Type="http://schemas.openxmlformats.org/officeDocument/2006/relationships/image" Target="../media/image37.png"/><Relationship Id="rId2" Type="http://schemas.openxmlformats.org/officeDocument/2006/relationships/hyperlink" Target="http://www.google.co.uk/url?sa=i&amp;rct=j&amp;q=&amp;esrc=s&amp;source=images&amp;cd=&amp;cad=rja&amp;uact=8&amp;ved=0ahUKEwjO7PXll5nRAhUDVhoKHTP8BHwQjRwIBw&amp;url=http://www.psdgraphics.com/tag/flat-design/&amp;bvm=bv.142059868,d.d2s&amp;psig=AFQjCNGFOuroPrp8F5cN1sx_Sy4vNmXsBg&amp;ust=1483093417045722" TargetMode="External"/><Relationship Id="rId16" Type="http://schemas.openxmlformats.org/officeDocument/2006/relationships/hyperlink" Target="http://www.google.co.uk/url?sa=i&amp;rct=j&amp;q=&amp;esrc=s&amp;source=images&amp;cd=&amp;cad=rja&amp;uact=8&amp;ved=0ahUKEwjz65C92pnRAhUONlAKHS1JCcQQjRwIBw&amp;url=http://clipart-library.com/globe-cliparts.html&amp;bvm=bv.142059868,d.d2s&amp;psig=AFQjCNGvBKxfBRzTUXjV-KagzK1bKn6O8g&amp;ust=1483111348233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xldzJ2JnRAhUdNFAKHW5zBV8QjRwIBw&amp;url=http://www.flags.net/SCOT.htm&amp;psig=AFQjCNFEJaEK716fsw544D9JDQLdFxp3sg&amp;ust=1483110843004333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hyperlink" Target="https://www.google.co.uk/url?sa=i&amp;rct=j&amp;q=&amp;esrc=s&amp;source=images&amp;cd=&amp;cad=rja&amp;uact=8&amp;ved=0ahUKEwiWxv2F2ZnRAhVFdlAKHeqFCQkQjRwIBw&amp;url=https://pixabay.com/en/computers-keys-rays-1420200/&amp;psig=AFQjCNE4JXzYq6fn5BIwpAYIdAnzM1ZF_A&amp;ust=1483110967547322" TargetMode="External"/><Relationship Id="rId4" Type="http://schemas.openxmlformats.org/officeDocument/2006/relationships/hyperlink" Target="http://www.google.co.uk/url?sa=i&amp;rct=j&amp;q=&amp;esrc=s&amp;source=images&amp;cd=&amp;cad=rja&amp;uact=8&amp;ved=0ahUKEwiY-5CjmJnRAhXCXRoKHXs5B8AQjRwIBw&amp;url=http://www.clker.com/clipart-elephant-25.html&amp;bvm=bv.142059868,d.d2s&amp;psig=AFQjCNHr4i-qQsO-PF0RMbETfIkh3z_qDQ&amp;ust=1483093578547569" TargetMode="External"/><Relationship Id="rId9" Type="http://schemas.openxmlformats.org/officeDocument/2006/relationships/image" Target="../media/image33.gif"/><Relationship Id="rId14" Type="http://schemas.openxmlformats.org/officeDocument/2006/relationships/hyperlink" Target="https://www.google.co.uk/url?sa=i&amp;rct=j&amp;q=&amp;esrc=s&amp;source=images&amp;cd=&amp;cad=rja&amp;uact=8&amp;ved=0ahUKEwipl5ub2pnRAhVXcFAKHWBwAGEQjRwIBw&amp;url=https://www.iconfinder.com/icons/450414/art_artist_brush_drawing_paint_paintbrush_painting_icon&amp;bvm=bv.142059868,d.d2s&amp;psig=AFQjCNEcs3ZswG8N3seDEmBH2UD1QlTx2w&amp;ust=148311128086234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hyperlink" Target="http://www.google.co.uk/url?sa=i&amp;rct=j&amp;q=&amp;esrc=s&amp;source=images&amp;cd=&amp;cad=rja&amp;uact=8&amp;ved=0ahUKEwjCs_GyytnVAhXPLVAKHWpmBYkQjRwIBw&amp;url=http://www.nms.ac.uk/explore/collection-search-results/?item_id%3D20003057&amp;psig=AFQjCNGesNJdqv4RziU718Z9R87bKD4oAA&amp;ust=15028982459751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.uk/url?sa=i&amp;rct=j&amp;q=&amp;esrc=s&amp;source=images&amp;cd=&amp;cad=rja&amp;uact=8&amp;ved=0ahUKEwi9vICmq_HQAhXDPRQKHX_GApwQjRwIBw&amp;url=http://www.mypecs.com/pecs_361/listening.aspx&amp;psig=AFQjCNGp0UONs9HSh4X5GESmVstqJFx5MQ&amp;ust=14817242840094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google.co.uk/url?sa=i&amp;rct=j&amp;q=&amp;esrc=s&amp;source=images&amp;cd=&amp;cad=rja&amp;uact=8&amp;ved=0ahUKEwis5pf60cXOAhUG7BQKHWAyBM0QjRwIBw&amp;url=http://cliparting.com/free-ear-clipart-11932/&amp;bvm=bv.129759880,d.ZGg&amp;psig=AFQjCNEwUoOMAsFO8_MBWNhCL3-tGgZPLA&amp;ust=1471426752308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Q3IfrhZLRAhUTd1AKHW-JBBMQjRwIBw&amp;url=http://www.parkers.co.uk/cars/advice/news/archive/top-10-family-car-bargains/&amp;bvm=bv.142059868,d.d2s&amp;psig=AFQjCNElMHHLoDr4QtNF3tN1_K57L8DTPQ&amp;ust=1482848099489244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www.google.co.uk/url?sa=i&amp;rct=j&amp;q=&amp;esrc=s&amp;source=images&amp;cd=&amp;cad=rja&amp;uact=8&amp;ved=0ahUKEwjvw6GJhJLRAhXJ5xoKHYOcAJgQjRwIBw&amp;url=http://www.modelbuszone.co.uk/tmb/model_of_the_moment.htm&amp;bvm=bv.142059868,d.ZWM&amp;psig=AFQjCNGLaSrzoZ7ZO05lrBXSFz4vKp_3_g&amp;ust=1482847588102618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www.google.co.uk/url?sa=i&amp;rct=j&amp;q=&amp;esrc=s&amp;source=images&amp;cd=&amp;cad=rja&amp;uact=8&amp;ved=0ahUKEwjzxOHDhpLRAhVHN1AKHShEDTsQjRwIBw&amp;url=http://www.minibussales.co.uk/School-Minibus.asp&amp;bvm=bv.142059868,d.d2s&amp;psig=AFQjCNH25TWKCVeysW_BGv-JPMgfOMNFvA&amp;ust=14828482958798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jupd_EhJLRAhXEfxoKHcLwDp0QjRwIBw&amp;url=http://www.originalfm.com/scotrail-to-recruit-100-new-train-drivers/&amp;psig=AFQjCNH9pBZibBjsmBUQDI5MdN-6hM2TPw&amp;ust=1482847764031133" TargetMode="External"/><Relationship Id="rId10" Type="http://schemas.openxmlformats.org/officeDocument/2006/relationships/hyperlink" Target="http://www.google.co.uk/url?sa=i&amp;rct=j&amp;q=&amp;esrc=s&amp;source=images&amp;cd=&amp;cad=rja&amp;uact=8&amp;ved=0ahUKEwja7f2GhpLRAhULeVAKHTOUAvYQjRwIBw&amp;url=http://www.easylimo.co.uk/our-limos/coach-hire/&amp;psig=AFQjCNGlZdXjKIx3vzL4bDHClp_vk2Tp5Q&amp;ust=1482848172206958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P88_bh_HQAhVEyRQKHVajCqsQjRwIBw&amp;url=http://www.rampantscotland.com/royal_museum/page/image1.html&amp;psig=AFQjCNHQNv5nW2aPY8sdho1jqxb5c4rHng&amp;ust=14817147174125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04864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GB" sz="54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</a:t>
            </a: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the National Museum of Scotland.</a:t>
            </a:r>
            <a:endParaRPr lang="en-US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These are the toilets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Entrance Hall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137237"/>
            <a:ext cx="625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W:\LP\DeptWork\Access ASN (current)\Photos\Toile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42" y="1772816"/>
            <a:ext cx="4676427" cy="2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  <a:latin typeface="+mn-lt"/>
              </a:rPr>
              <a:t>From the Entrance Hall we will go up the stairs to get to the Grand Gallery. We can also take the lift. </a:t>
            </a:r>
          </a:p>
        </p:txBody>
      </p:sp>
      <p:pic>
        <p:nvPicPr>
          <p:cNvPr id="3" name="Picture 2" descr="W:\LP\DeptWork\Access ASN (current)\Photos\IMG_7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5922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:\LP\DeptWork\Access ASN (current)\Photos\IMG_75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81" y="2564904"/>
            <a:ext cx="257119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64186" y="625937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Stairs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627887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136402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6956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 move around the museum in a group. It might be busy and noisy with people talking.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ational museum scot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93" y="2420888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can explore the museum.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11" y="1700808"/>
            <a:ext cx="8229600" cy="79159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>
                <a:solidFill>
                  <a:schemeClr val="tx1"/>
                </a:solidFill>
              </a:rPr>
              <a:t>We might need to use stairs, a lift or an escalator to go upstairs.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512" y="2780928"/>
            <a:ext cx="3381375" cy="3018163"/>
            <a:chOff x="0" y="0"/>
            <a:chExt cx="3381375" cy="3018479"/>
          </a:xfrm>
        </p:grpSpPr>
        <p:pic>
          <p:nvPicPr>
            <p:cNvPr id="5" name="Picture 4" descr="W:\LP\DeptWork\Access ASN (current)\Photos\Escalator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81375" cy="237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2"/>
            <p:cNvSpPr txBox="1"/>
            <p:nvPr/>
          </p:nvSpPr>
          <p:spPr>
            <a:xfrm>
              <a:off x="466725" y="2495204"/>
              <a:ext cx="2448560" cy="5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28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Escalator</a:t>
              </a:r>
              <a:endParaRPr lang="en-GB" sz="28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2678" y="2780928"/>
            <a:ext cx="2447925" cy="3456308"/>
            <a:chOff x="0" y="0"/>
            <a:chExt cx="2447925" cy="3456613"/>
          </a:xfrm>
        </p:grpSpPr>
        <p:pic>
          <p:nvPicPr>
            <p:cNvPr id="8" name="Picture 7" descr="C:\Users\landerson\AppData\Local\Microsoft\Windows\Temporary Internet Files\Content.Outlook\AAOG0FGF\20160824_142024_resize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95275" y="400050"/>
              <a:ext cx="29146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0" y="2933347"/>
              <a:ext cx="2447925" cy="52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28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Lift</a:t>
              </a:r>
              <a:endParaRPr lang="en-GB" sz="28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074" name="Picture 2" descr="Y:\LP\DeptWork\Access ASN (current)\Photos\Pictures for social stories\IMG_8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44215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6336051" y="5721206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2800" kern="1200">
                <a:solidFill>
                  <a:srgbClr val="000000"/>
                </a:solidFill>
                <a:effectLst/>
                <a:latin typeface="Arial"/>
                <a:ea typeface="Times New Roman"/>
              </a:rPr>
              <a:t>Stairs</a:t>
            </a:r>
            <a:endParaRPr lang="en-GB" sz="28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204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406279" y="6085201"/>
            <a:ext cx="21720" cy="2172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1678" y="3721"/>
                </a:lnTo>
                <a:lnTo>
                  <a:pt x="12700" y="0"/>
                </a:lnTo>
                <a:lnTo>
                  <a:pt x="3721" y="3721"/>
                </a:lnTo>
                <a:lnTo>
                  <a:pt x="0" y="12700"/>
                </a:lnTo>
                <a:lnTo>
                  <a:pt x="3721" y="21691"/>
                </a:lnTo>
                <a:lnTo>
                  <a:pt x="12700" y="25400"/>
                </a:lnTo>
                <a:lnTo>
                  <a:pt x="21678" y="21691"/>
                </a:lnTo>
                <a:lnTo>
                  <a:pt x="25400" y="12700"/>
                </a:lnTo>
                <a:close/>
              </a:path>
            </a:pathLst>
          </a:custGeom>
          <a:solidFill>
            <a:srgbClr val="88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8608" y="1219856"/>
            <a:ext cx="8310144" cy="1570910"/>
          </a:xfrm>
          <a:prstGeom prst="rect">
            <a:avLst/>
          </a:prstGeom>
        </p:spPr>
        <p:txBody>
          <a:bodyPr vert="horz" wrap="square" lIns="0" tIns="90137" rIns="0" bIns="0" rtlCol="0">
            <a:spAutoFit/>
          </a:bodyPr>
          <a:lstStyle/>
          <a:p>
            <a:pPr marL="10860" algn="ctr">
              <a:spcBef>
                <a:spcPts val="710"/>
              </a:spcBef>
            </a:pPr>
            <a:r>
              <a:rPr sz="3200" spc="-86">
                <a:latin typeface="+mj-lt"/>
                <a:cs typeface="Tahoma"/>
              </a:rPr>
              <a:t>T</a:t>
            </a:r>
            <a:r>
              <a:rPr sz="3200" spc="-47">
                <a:latin typeface="+mj-lt"/>
                <a:cs typeface="Tahoma"/>
              </a:rPr>
              <a:t>he</a:t>
            </a:r>
            <a:r>
              <a:rPr sz="3200" spc="-60">
                <a:latin typeface="+mj-lt"/>
                <a:cs typeface="Tahoma"/>
              </a:rPr>
              <a:t>r</a:t>
            </a:r>
            <a:r>
              <a:rPr sz="3200" spc="-38">
                <a:latin typeface="+mj-lt"/>
                <a:cs typeface="Tahoma"/>
              </a:rPr>
              <a:t>e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21">
                <a:latin typeface="+mj-lt"/>
                <a:cs typeface="Tahoma"/>
              </a:rPr>
              <a:t>a</a:t>
            </a:r>
            <a:r>
              <a:rPr sz="3200" spc="-43">
                <a:latin typeface="+mj-lt"/>
                <a:cs typeface="Tahoma"/>
              </a:rPr>
              <a:t>r</a:t>
            </a:r>
            <a:r>
              <a:rPr sz="3200" spc="-38">
                <a:latin typeface="+mj-lt"/>
                <a:cs typeface="Tahoma"/>
              </a:rPr>
              <a:t>e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13">
                <a:latin typeface="+mj-lt"/>
                <a:cs typeface="Tahoma"/>
              </a:rPr>
              <a:t>hand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13">
                <a:latin typeface="+mj-lt"/>
                <a:cs typeface="Tahoma"/>
              </a:rPr>
              <a:t>sanitising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26">
                <a:latin typeface="+mj-lt"/>
                <a:cs typeface="Tahoma"/>
              </a:rPr>
              <a:t>s</a:t>
            </a:r>
            <a:r>
              <a:rPr sz="3200" spc="-30">
                <a:latin typeface="+mj-lt"/>
                <a:cs typeface="Tahoma"/>
              </a:rPr>
              <a:t>t</a:t>
            </a:r>
            <a:r>
              <a:rPr sz="3200" spc="-9">
                <a:latin typeface="+mj-lt"/>
                <a:cs typeface="Tahoma"/>
              </a:rPr>
              <a:t>ations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21">
                <a:latin typeface="+mj-lt"/>
                <a:cs typeface="Tahoma"/>
              </a:rPr>
              <a:t>if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4">
                <a:latin typeface="+mj-lt"/>
                <a:cs typeface="Tahoma"/>
              </a:rPr>
              <a:t>I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94">
                <a:latin typeface="+mj-lt"/>
                <a:cs typeface="Tahoma"/>
              </a:rPr>
              <a:t>w</a:t>
            </a:r>
            <a:r>
              <a:rPr sz="3200" spc="4">
                <a:latin typeface="+mj-lt"/>
                <a:cs typeface="Tahoma"/>
              </a:rPr>
              <a:t>ant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13">
                <a:latin typeface="+mj-lt"/>
                <a:cs typeface="Tahoma"/>
              </a:rPr>
              <a:t>t</a:t>
            </a:r>
            <a:r>
              <a:rPr sz="3200" spc="-13">
                <a:latin typeface="+mj-lt"/>
                <a:cs typeface="Tahoma"/>
              </a:rPr>
              <a:t>o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17">
                <a:latin typeface="+mj-lt"/>
                <a:cs typeface="Tahoma"/>
              </a:rPr>
              <a:t>clean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51">
                <a:latin typeface="+mj-lt"/>
                <a:cs typeface="Tahoma"/>
              </a:rPr>
              <a:t>m</a:t>
            </a:r>
            <a:r>
              <a:rPr sz="3200" spc="-30">
                <a:latin typeface="+mj-lt"/>
                <a:cs typeface="Tahoma"/>
              </a:rPr>
              <a:t>y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43">
                <a:latin typeface="+mj-lt"/>
                <a:cs typeface="Tahoma"/>
              </a:rPr>
              <a:t>hands</a:t>
            </a:r>
            <a:r>
              <a:rPr sz="1368" spc="-43">
                <a:latin typeface="+mj-lt"/>
                <a:cs typeface="Tahoma"/>
              </a:rPr>
              <a:t>.</a:t>
            </a:r>
            <a:endParaRPr sz="1368">
              <a:latin typeface="+mj-lt"/>
              <a:cs typeface="Tahoma"/>
            </a:endParaRPr>
          </a:p>
          <a:p>
            <a:pPr marL="10860" algn="ctr">
              <a:spcBef>
                <a:spcPts val="466"/>
              </a:spcBef>
            </a:pPr>
            <a:r>
              <a:rPr sz="2800" spc="-4">
                <a:solidFill>
                  <a:srgbClr val="231F20"/>
                </a:solidFill>
                <a:latin typeface="+mn-lt"/>
                <a:cs typeface="Tahoma"/>
              </a:rPr>
              <a:t>I</a:t>
            </a:r>
            <a:r>
              <a:rPr sz="2800" spc="-86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1">
                <a:solidFill>
                  <a:srgbClr val="231F20"/>
                </a:solidFill>
                <a:latin typeface="+mn-lt"/>
                <a:cs typeface="Tahoma"/>
              </a:rPr>
              <a:t>will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1">
                <a:solidFill>
                  <a:srgbClr val="231F20"/>
                </a:solidFill>
                <a:latin typeface="+mn-lt"/>
                <a:cs typeface="Tahoma"/>
              </a:rPr>
              <a:t>find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6">
                <a:solidFill>
                  <a:srgbClr val="231F20"/>
                </a:solidFill>
                <a:latin typeface="+mn-lt"/>
                <a:cs typeface="Tahoma"/>
              </a:rPr>
              <a:t>these</a:t>
            </a:r>
            <a:r>
              <a:rPr sz="2800" spc="-86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3">
                <a:solidFill>
                  <a:srgbClr val="231F20"/>
                </a:solidFill>
                <a:latin typeface="+mn-lt"/>
                <a:cs typeface="Tahoma"/>
              </a:rPr>
              <a:t>stations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7">
                <a:solidFill>
                  <a:srgbClr val="231F20"/>
                </a:solidFill>
                <a:latin typeface="+mn-lt"/>
                <a:cs typeface="Tahoma"/>
              </a:rPr>
              <a:t>throughout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3">
                <a:solidFill>
                  <a:srgbClr val="231F20"/>
                </a:solidFill>
                <a:latin typeface="+mn-lt"/>
                <a:cs typeface="Tahoma"/>
              </a:rPr>
              <a:t>the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38">
                <a:solidFill>
                  <a:srgbClr val="231F20"/>
                </a:solidFill>
                <a:latin typeface="+mn-lt"/>
                <a:cs typeface="Tahoma"/>
              </a:rPr>
              <a:t>museum.</a:t>
            </a:r>
            <a:endParaRPr sz="2800">
              <a:latin typeface="+mn-lt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001" y="3212976"/>
            <a:ext cx="4921756" cy="329100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0" y="195478"/>
            <a:ext cx="0" cy="295093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32579">
              <a:spcBef>
                <a:spcPts val="141"/>
              </a:spcBef>
            </a:pPr>
            <a:r>
              <a:t>7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97CB8F8-0631-4A17-B2DA-68FC1D30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9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sz="2800">
                <a:solidFill>
                  <a:schemeClr val="accent4"/>
                </a:solidFill>
              </a:rPr>
              <a:t>The museum has lots of different things in it. It has objects about…</a:t>
            </a:r>
          </a:p>
        </p:txBody>
      </p:sp>
      <p:pic>
        <p:nvPicPr>
          <p:cNvPr id="1026" name="Picture 2" descr="Image result for rocket symbo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12779"/>
          <a:stretch/>
        </p:blipFill>
        <p:spPr bwMode="auto">
          <a:xfrm>
            <a:off x="107504" y="1839068"/>
            <a:ext cx="1587218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956" y="353722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Space</a:t>
            </a:r>
          </a:p>
        </p:txBody>
      </p:sp>
      <p:pic>
        <p:nvPicPr>
          <p:cNvPr id="1028" name="Picture 4" descr="Image result for elephant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8" y="2190148"/>
            <a:ext cx="2173612" cy="15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5054" y="379112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Animals</a:t>
            </a:r>
          </a:p>
        </p:txBody>
      </p:sp>
      <p:pic>
        <p:nvPicPr>
          <p:cNvPr id="5" name="Picture 2" descr="Image result for scotland 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31" y="2152767"/>
            <a:ext cx="2215341" cy="13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4048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Scotland</a:t>
            </a:r>
          </a:p>
        </p:txBody>
      </p:sp>
      <p:pic>
        <p:nvPicPr>
          <p:cNvPr id="8" name="Picture 4" descr="Image result for chemistry symbo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" y="4360268"/>
            <a:ext cx="1445407" cy="1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800" y="5775717"/>
            <a:ext cx="366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Science and technology</a:t>
            </a:r>
          </a:p>
        </p:txBody>
      </p:sp>
      <p:pic>
        <p:nvPicPr>
          <p:cNvPr id="1030" name="Picture 6" descr="Image result for compu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65" y="4360268"/>
            <a:ext cx="2070800" cy="1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ess outline clip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29" y="1787992"/>
            <a:ext cx="1656184" cy="19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27837" y="375661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Fashion</a:t>
            </a:r>
          </a:p>
        </p:txBody>
      </p:sp>
      <p:pic>
        <p:nvPicPr>
          <p:cNvPr id="1034" name="Picture 10" descr="Image result for paint brush symbo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9" y="432232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75409" y="5436314"/>
            <a:ext cx="187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Art and design</a:t>
            </a:r>
          </a:p>
        </p:txBody>
      </p:sp>
      <p:sp>
        <p:nvSpPr>
          <p:cNvPr id="9" name="AutoShape 12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50800" y="-25606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203200" y="-24082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glob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53" y="4100331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9991" y="5903893"/>
            <a:ext cx="352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And things from all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144440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are at the museum </a:t>
            </a:r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will…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>
                <a:solidFill>
                  <a:sysClr val="windowText" lastClr="000000"/>
                </a:solidFill>
              </a:rPr>
              <a:t>See lots of interesting things.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800">
                <a:solidFill>
                  <a:sysClr val="windowText" lastClr="000000"/>
                </a:solidFill>
              </a:rPr>
              <a:t>Some things we will have seen before and some might be new.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nms.ac.uk/explore/collection-search-results/search.axd?command=getcontent&amp;server=Detail&amp;value=PF23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2603513"/>
            <a:ext cx="17270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22848" cy="2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nms.ac.uk/explore/collection-search-results/search.axd?command=getcontent&amp;server=Detail&amp;value=PF10324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034" y="4289884"/>
            <a:ext cx="1559119" cy="3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nms.ac.uk/explore/collection-search-results/search.axd?command=getcontent&amp;server=Detail&amp;value=PF376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6844"/>
            <a:ext cx="2012672" cy="23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nms.ac.uk/media/64771/geode-interior.jpg?width=700&amp;height=463.1097560975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6" y="2492432"/>
            <a:ext cx="1511660" cy="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ur wheel from the oldest surviving colour television in the world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3" y="3549577"/>
            <a:ext cx="1353933" cy="13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betan prayer wheel 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3" y="4563686"/>
            <a:ext cx="305908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museum of scotland snowsho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139"/>
            <a:ext cx="1747317" cy="1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3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Listen </a:t>
            </a:r>
            <a:r>
              <a:rPr lang="en-GB" sz="2800" kern="1200">
                <a:solidFill>
                  <a:schemeClr val="tx1"/>
                </a:solidFill>
                <a:latin typeface="Arial"/>
                <a:cs typeface="Arial"/>
              </a:rPr>
              <a:t>to our adults</a:t>
            </a:r>
            <a:endParaRPr lang="en-GB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ecs list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9" y="113488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 about AAC, Picture Symbols, Supports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9291"/>
            <a:ext cx="1584176" cy="15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3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50" y="69269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might get to touch some objects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83569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can see the ‘please touch’ sign on an object then we can touch it! If not, don’t touch the object.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239" y="1841065"/>
            <a:ext cx="1700290" cy="1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CC7902E9-3EF2-4D61-BFF6-21F1A6BE1D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150" y="4232258"/>
            <a:ext cx="2991903" cy="2259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63289A-8553-482B-9B9F-527D1FED7902}"/>
              </a:ext>
            </a:extLst>
          </p:cNvPr>
          <p:cNvSpPr/>
          <p:nvPr/>
        </p:nvSpPr>
        <p:spPr>
          <a:xfrm>
            <a:off x="4070850" y="4437112"/>
            <a:ext cx="4572000" cy="140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40"/>
              </a:spcBef>
            </a:pPr>
            <a:r>
              <a:rPr lang="en-GB" sz="2800" spc="-50">
                <a:solidFill>
                  <a:srgbClr val="231F20"/>
                </a:solidFill>
                <a:latin typeface="+mn-lt"/>
                <a:cs typeface="Tahoma"/>
              </a:rPr>
              <a:t>There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30">
                <a:solidFill>
                  <a:srgbClr val="231F20"/>
                </a:solidFill>
                <a:latin typeface="+mn-lt"/>
                <a:cs typeface="Tahoma"/>
              </a:rPr>
              <a:t>are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5">
                <a:solidFill>
                  <a:srgbClr val="231F20"/>
                </a:solidFill>
                <a:latin typeface="+mn-lt"/>
                <a:cs typeface="Tahoma"/>
              </a:rPr>
              <a:t>hand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20">
                <a:solidFill>
                  <a:srgbClr val="231F20"/>
                </a:solidFill>
                <a:latin typeface="+mn-lt"/>
                <a:cs typeface="Tahoma"/>
              </a:rPr>
              <a:t>sanitiser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5">
                <a:solidFill>
                  <a:srgbClr val="231F20"/>
                </a:solidFill>
                <a:latin typeface="+mn-lt"/>
                <a:cs typeface="Tahoma"/>
              </a:rPr>
              <a:t>stations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>
                <a:solidFill>
                  <a:srgbClr val="231F20"/>
                </a:solidFill>
                <a:latin typeface="+mn-lt"/>
                <a:cs typeface="Tahoma"/>
              </a:rPr>
              <a:t>to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40">
                <a:solidFill>
                  <a:srgbClr val="231F20"/>
                </a:solidFill>
                <a:latin typeface="+mn-lt"/>
                <a:cs typeface="Tahoma"/>
              </a:rPr>
              <a:t>use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35">
                <a:solidFill>
                  <a:srgbClr val="231F20"/>
                </a:solidFill>
                <a:latin typeface="+mn-lt"/>
                <a:cs typeface="Tahoma"/>
              </a:rPr>
              <a:t>before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0">
                <a:solidFill>
                  <a:srgbClr val="231F20"/>
                </a:solidFill>
                <a:latin typeface="+mn-lt"/>
                <a:cs typeface="Tahoma"/>
              </a:rPr>
              <a:t>and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5">
                <a:solidFill>
                  <a:srgbClr val="231F20"/>
                </a:solidFill>
                <a:latin typeface="+mn-lt"/>
                <a:cs typeface="Tahoma"/>
              </a:rPr>
              <a:t>after </a:t>
            </a:r>
            <a:r>
              <a:rPr lang="en-GB" sz="2800" spc="-36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5">
                <a:solidFill>
                  <a:srgbClr val="231F20"/>
                </a:solidFill>
                <a:latin typeface="+mn-lt"/>
                <a:cs typeface="Tahoma"/>
              </a:rPr>
              <a:t>I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10">
                <a:solidFill>
                  <a:srgbClr val="231F20"/>
                </a:solidFill>
                <a:latin typeface="+mn-lt"/>
                <a:cs typeface="Tahoma"/>
              </a:rPr>
              <a:t>t</a:t>
            </a:r>
            <a:r>
              <a:rPr lang="en-GB" sz="2800" spc="-25">
                <a:solidFill>
                  <a:srgbClr val="231F20"/>
                </a:solidFill>
                <a:latin typeface="+mn-lt"/>
                <a:cs typeface="Tahoma"/>
              </a:rPr>
              <a:t>ouch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5">
                <a:solidFill>
                  <a:srgbClr val="231F20"/>
                </a:solidFill>
                <a:latin typeface="+mn-lt"/>
                <a:cs typeface="Tahoma"/>
              </a:rPr>
              <a:t>o</a:t>
            </a:r>
            <a:r>
              <a:rPr lang="en-GB" sz="2800" spc="-40">
                <a:solidFill>
                  <a:srgbClr val="231F20"/>
                </a:solidFill>
                <a:latin typeface="+mn-lt"/>
                <a:cs typeface="Tahoma"/>
              </a:rPr>
              <a:t>bjects.</a:t>
            </a:r>
            <a:endParaRPr lang="en-GB" sz="2800"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884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26876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>
                <a:solidFill>
                  <a:schemeClr val="tx1"/>
                </a:solidFill>
              </a:rPr>
              <a:t>We are visiting the National Museum of Scotland on</a:t>
            </a:r>
          </a:p>
          <a:p>
            <a:pPr marL="0" indent="0" algn="ctr">
              <a:buNone/>
            </a:pPr>
            <a:endParaRPr lang="en-GB" u="sng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0">
                <a:solidFill>
                  <a:schemeClr val="tx1"/>
                </a:solidFill>
              </a:rPr>
              <a:t>We will be leaving school at</a:t>
            </a:r>
          </a:p>
          <a:p>
            <a:pPr marL="0" indent="0" algn="ctr">
              <a:buNone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2708920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3" y="4005064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 we are going to learn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about…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64770" y="3068960"/>
            <a:ext cx="6336704" cy="136815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1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will look at…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>
                <a:solidFill>
                  <a:schemeClr val="tx1"/>
                </a:solidFill>
              </a:rPr>
              <a:t>Animals</a:t>
            </a:r>
          </a:p>
          <a:p>
            <a:pPr lvl="1"/>
            <a:r>
              <a:rPr lang="en-GB">
                <a:solidFill>
                  <a:schemeClr val="tx1"/>
                </a:solidFill>
              </a:rPr>
              <a:t>Space</a:t>
            </a:r>
          </a:p>
          <a:p>
            <a:pPr lvl="1"/>
            <a:r>
              <a:rPr lang="en-GB">
                <a:solidFill>
                  <a:schemeClr val="tx1"/>
                </a:solidFill>
              </a:rPr>
              <a:t>Vikings etc.</a:t>
            </a:r>
          </a:p>
          <a:p>
            <a:pPr marL="457200" lvl="1" indent="0">
              <a:buNone/>
            </a:pPr>
            <a:r>
              <a:rPr lang="en-GB">
                <a:solidFill>
                  <a:srgbClr val="FF0000"/>
                </a:solidFill>
              </a:rPr>
              <a:t>If you want to add in pictures of some of the museums’ objects you can search the collections here: </a:t>
            </a:r>
            <a:r>
              <a:rPr lang="en-GB">
                <a:solidFill>
                  <a:srgbClr val="FF0000"/>
                </a:solidFill>
                <a:hlinkClick r:id="rId2"/>
              </a:rPr>
              <a:t>http://www.nms.ac.uk/explore/search-our-collections/</a:t>
            </a:r>
            <a:r>
              <a:rPr lang="en-GB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>
                <a:solidFill>
                  <a:srgbClr val="FF0000"/>
                </a:solidFill>
              </a:rPr>
              <a:t>This could be a fun pre-visit planning activity.</a:t>
            </a:r>
          </a:p>
        </p:txBody>
      </p:sp>
    </p:spTree>
    <p:extLst>
      <p:ext uri="{BB962C8B-B14F-4D97-AF65-F5344CB8AC3E}">
        <p14:creationId xmlns:p14="http://schemas.microsoft.com/office/powerpoint/2010/main" val="175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6" y="801791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can find out more about them.</a:t>
            </a:r>
          </a:p>
        </p:txBody>
      </p:sp>
      <p:pic>
        <p:nvPicPr>
          <p:cNvPr id="5122" name="Picture 2" descr="Y:\LP\DeptWork\Access ASN (current)\Photos\Pictures for social stories\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944216" cy="4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916832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Panels on the wall and labels in the cases will tell us about the things we see.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374943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There might be touchscreen computers where we can find out more.</a:t>
            </a:r>
          </a:p>
        </p:txBody>
      </p:sp>
      <p:pic>
        <p:nvPicPr>
          <p:cNvPr id="5123" name="Picture 3" descr="Y:\LP\DeptWork\Access ASN (current)\Photos\Pictures for social stories\touch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1" y="2279208"/>
            <a:ext cx="2330198" cy="4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1200">
                <a:solidFill>
                  <a:prstClr val="black"/>
                </a:solidFill>
                <a:latin typeface="+mn-lt"/>
              </a:rPr>
              <a:t>We might h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ear…</a:t>
            </a:r>
            <a:endParaRPr lang="en-GB" sz="3200">
              <a:latin typeface="+mn-lt"/>
            </a:endParaRPr>
          </a:p>
        </p:txBody>
      </p:sp>
      <p:pic>
        <p:nvPicPr>
          <p:cNvPr id="4" name="Picture 2" descr="http://cliparting.com/wp-content/uploads/2016/07/Two-ears-clip-art-clipart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6" y="1124135"/>
            <a:ext cx="832036" cy="1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1988"/>
            <a:ext cx="2047190" cy="40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1760" y="2564904"/>
            <a:ext cx="6480720" cy="19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Other people talking, shouting and laughing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Music from the Millennium clock or from musical instruments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Beeps, whirring and clanking from some of the machines</a:t>
            </a:r>
          </a:p>
        </p:txBody>
      </p:sp>
    </p:spTree>
    <p:extLst>
      <p:ext uri="{BB962C8B-B14F-4D97-AF65-F5344CB8AC3E}">
        <p14:creationId xmlns:p14="http://schemas.microsoft.com/office/powerpoint/2010/main" val="342553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8184"/>
            <a:ext cx="1329516" cy="31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74" y="3208184"/>
            <a:ext cx="1697666" cy="31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528" y="11247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we need a break or want to ask a question about the museum we can talk to someone</a:t>
            </a:r>
            <a:r>
              <a:rPr kumimoji="0" lang="en-GB" sz="28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who works at the museum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 wear uniforms that look like this: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6318848"/>
            <a:ext cx="3322712" cy="4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Learning Enabler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6606" y="6318848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>
                <a:solidFill>
                  <a:prstClr val="black"/>
                </a:solidFill>
              </a:rPr>
              <a:t>Visitor Experience Assistant</a:t>
            </a:r>
          </a:p>
        </p:txBody>
      </p:sp>
    </p:spTree>
    <p:extLst>
      <p:ext uri="{BB962C8B-B14F-4D97-AF65-F5344CB8AC3E}">
        <p14:creationId xmlns:p14="http://schemas.microsoft.com/office/powerpoint/2010/main" val="370586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will leave the museum 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>
                <a:solidFill>
                  <a:schemeClr val="tx1"/>
                </a:solidFill>
              </a:rPr>
              <a:t>And go back to school.</a:t>
            </a: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51" y="1019335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are travelling to the museum by…</a:t>
            </a:r>
          </a:p>
        </p:txBody>
      </p:sp>
      <p:pic>
        <p:nvPicPr>
          <p:cNvPr id="3074" name="Picture 2" descr="Image result for lothian b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" y="2190284"/>
            <a:ext cx="2619145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707740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Bus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90451" y="371703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6" name="Picture 4" descr="Image result for scotrail tra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3" y="2190283"/>
            <a:ext cx="2175276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4759" y="3723828"/>
            <a:ext cx="79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Train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18292" y="3731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634785" cy="14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37375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Walking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86031" y="3743715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1" name="Picture 9" descr="Image result for family ca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" y="4365104"/>
            <a:ext cx="2619145" cy="16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7976" y="6093296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Car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670692" y="6116859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3" name="Picture 11" descr="Image result for coa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10" y="4396950"/>
            <a:ext cx="2175276" cy="14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64351" y="6130415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Coach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846593" y="614042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7" name="Picture 15" descr="Image result for school minibu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72" y="4427526"/>
            <a:ext cx="2051671" cy="1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21603" y="6093296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Minibus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803845" y="6103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3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Museum Entrance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5127378"/>
            <a:ext cx="903649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go into the museum through this entrance</a:t>
            </a:r>
            <a:r>
              <a:rPr lang="en-GB" sz="280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>
                <a:solidFill>
                  <a:prstClr val="black"/>
                </a:solidFill>
                <a:latin typeface="+mn-lt"/>
              </a:rPr>
              <a:t>We can go through the revolving doors or push a button to go in</a:t>
            </a:r>
            <a:r>
              <a:rPr lang="en-GB" sz="240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GB" sz="26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Image result for national museum of scotland entr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6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3974"/>
            <a:ext cx="8518401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the museum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Entrance </a:t>
            </a:r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DeptWork\Enablers\Schools\Additional Support Needs in schools\Photos\Entrance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0" y="1772816"/>
            <a:ext cx="7224803" cy="4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1770" y="5715000"/>
            <a:ext cx="85184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might be busy.</a:t>
            </a:r>
            <a:endParaRPr lang="en-GB" sz="32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14" y="2304321"/>
            <a:ext cx="4505811" cy="45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" y="980728"/>
            <a:ext cx="9025009" cy="1899862"/>
          </a:xfrm>
        </p:spPr>
        <p:txBody>
          <a:bodyPr/>
          <a:lstStyle/>
          <a:p>
            <a:r>
              <a:rPr lang="en-GB" sz="3200" kern="1200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 might meet an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Enabler.</a:t>
            </a:r>
            <a:r>
              <a:rPr lang="en-GB" sz="3200" dirty="0">
                <a:solidFill>
                  <a:schemeClr val="tx1"/>
                </a:solidFill>
              </a:rPr>
              <a:t> They wear uniforms that look like this</a:t>
            </a:r>
            <a:r>
              <a:rPr lang="en-GB" sz="3200" kern="1200" dirty="0">
                <a:solidFill>
                  <a:schemeClr val="tx1"/>
                </a:solidFill>
                <a:latin typeface="Arial"/>
                <a:cs typeface="Arial"/>
              </a:rPr>
              <a:t> and might be wearing face masks.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We might meet a Visitor Experience Assistant. They wear uniforms that look like this and might be wearing face masks.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5" y="2521192"/>
            <a:ext cx="3813795" cy="41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1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LP\Images\Schools\General School Images June14\CR4A9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0" y="1531192"/>
            <a:ext cx="3624087" cy="22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:\LP\DeptWork\Enablers\Schools\Additional Support Needs in schools\Photos\Group 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5530"/>
            <a:ext cx="3484514" cy="232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4482" y="1565503"/>
            <a:ext cx="2902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can leave our bags and coats in the white tubs in the lunch room while we explore.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673" y="373153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white tub will have a number on it. Our school name will be on a sign which tells us which number.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02" y="1531192"/>
            <a:ext cx="1072766" cy="9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95" y="1501534"/>
            <a:ext cx="1072767" cy="9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0507" y="5877272"/>
            <a:ext cx="806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this room can be busy and noisy with other school pupils 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506" y="980728"/>
            <a:ext cx="806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 will go into the Museum’s group space.</a:t>
            </a:r>
          </a:p>
        </p:txBody>
      </p:sp>
    </p:spTree>
    <p:extLst>
      <p:ext uri="{BB962C8B-B14F-4D97-AF65-F5344CB8AC3E}">
        <p14:creationId xmlns:p14="http://schemas.microsoft.com/office/powerpoint/2010/main" val="3264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3038253"/>
            <a:ext cx="4330824" cy="3024634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kern="1200" noProof="0" dirty="0">
                <a:solidFill>
                  <a:prstClr val="black"/>
                </a:solidFill>
                <a:ea typeface="+mj-ea"/>
                <a:cs typeface="+mj-cs"/>
              </a:rPr>
              <a:t>We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can eat </a:t>
            </a:r>
            <a:r>
              <a:rPr lang="en-GB" sz="2800" b="0" kern="1200" dirty="0">
                <a:solidFill>
                  <a:prstClr val="black"/>
                </a:solidFill>
                <a:ea typeface="+mj-ea"/>
                <a:cs typeface="+mj-cs"/>
              </a:rPr>
              <a:t>our snack 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packed lunch here.</a:t>
            </a:r>
            <a:endParaRPr lang="en-GB" sz="2800" noProof="0" dirty="0"/>
          </a:p>
          <a:p>
            <a:pPr marL="0" indent="0" algn="ctr">
              <a:buNone/>
            </a:pP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2800" b="0" kern="1200" noProof="0" dirty="0">
                <a:solidFill>
                  <a:prstClr val="black"/>
                </a:solidFill>
                <a:ea typeface="+mj-ea"/>
                <a:cs typeface="+mj-cs"/>
              </a:rPr>
              <a:t>We will have our lunch at ………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3" descr="W:\LP\Images\Schools\General School Images June14\CR4A9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93913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09" y="1124744"/>
            <a:ext cx="1972005" cy="190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8629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93af6e-f5a9-4978-bbe0-738ec86b3625" xsi:nil="true"/>
    <lcf76f155ced4ddcb4097134ff3c332f xmlns="fa0e4497-3b6e-46c5-ba7a-e6493251689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377279DA1F74EB59472887FDF0194" ma:contentTypeVersion="16" ma:contentTypeDescription="Create a new document." ma:contentTypeScope="" ma:versionID="71e1c969d489498604db0054500fddfa">
  <xsd:schema xmlns:xsd="http://www.w3.org/2001/XMLSchema" xmlns:xs="http://www.w3.org/2001/XMLSchema" xmlns:p="http://schemas.microsoft.com/office/2006/metadata/properties" xmlns:ns2="fa0e4497-3b6e-46c5-ba7a-e6493251689d" xmlns:ns3="73d83fe1-b1d9-4c63-96e8-1376c7cbbf8c" xmlns:ns4="dd93af6e-f5a9-4978-bbe0-738ec86b3625" targetNamespace="http://schemas.microsoft.com/office/2006/metadata/properties" ma:root="true" ma:fieldsID="5b3164286d49c9ac3caf64c7aa146ed1" ns2:_="" ns3:_="" ns4:_="">
    <xsd:import namespace="fa0e4497-3b6e-46c5-ba7a-e6493251689d"/>
    <xsd:import namespace="73d83fe1-b1d9-4c63-96e8-1376c7cbbf8c"/>
    <xsd:import namespace="dd93af6e-f5a9-4978-bbe0-738ec86b3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4497-3b6e-46c5-ba7a-e64932516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425a57-0ff4-4ffb-a787-0f07631a8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3fe1-b1d9-4c63-96e8-1376c7cbb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3af6e-f5a9-4978-bbe0-738ec86b362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c83ad0d-bd67-4540-b3f0-9ab69244e116}" ma:internalName="TaxCatchAll" ma:showField="CatchAllData" ma:web="73d83fe1-b1d9-4c63-96e8-1376c7cbb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7089EB-B7B1-4459-BA6D-045397D66E84}">
  <ds:schemaRefs>
    <ds:schemaRef ds:uri="fa0e4497-3b6e-46c5-ba7a-e6493251689d"/>
    <ds:schemaRef ds:uri="http://schemas.openxmlformats.org/package/2006/metadata/core-properties"/>
    <ds:schemaRef ds:uri="http://purl.org/dc/terms/"/>
    <ds:schemaRef ds:uri="dd93af6e-f5a9-4978-bbe0-738ec86b3625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3d83fe1-b1d9-4c63-96e8-1376c7cbbf8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8085C3-0B5E-4310-AA4C-7C77FA2B3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e4497-3b6e-46c5-ba7a-e6493251689d"/>
    <ds:schemaRef ds:uri="73d83fe1-b1d9-4c63-96e8-1376c7cbbf8c"/>
    <ds:schemaRef ds:uri="dd93af6e-f5a9-4978-bbe0-738ec86b3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348535-9BDA-4DB2-80B9-DACEBF15D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0</TotalTime>
  <Words>612</Words>
  <Application>Microsoft Office PowerPoint</Application>
  <PresentationFormat>On-screen Show (4:3)</PresentationFormat>
  <Paragraphs>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Times</vt:lpstr>
      <vt:lpstr>Times New Roman</vt:lpstr>
      <vt:lpstr>Blue Top Slide</vt:lpstr>
      <vt:lpstr>We are going to the National Museum of Scotland.</vt:lpstr>
      <vt:lpstr>PowerPoint Presentation</vt:lpstr>
      <vt:lpstr>We are travelling to the museum by…</vt:lpstr>
      <vt:lpstr>Museum Entrance</vt:lpstr>
      <vt:lpstr>This is the museum Entrance Hall</vt:lpstr>
      <vt:lpstr>We might meet an Enabler. They wear uniforms that look like this and might be wearing face masks.</vt:lpstr>
      <vt:lpstr>We might meet a Visitor Experience Assistant. They wear uniforms that look like this and might be wearing face masks. </vt:lpstr>
      <vt:lpstr>PowerPoint Presentation</vt:lpstr>
      <vt:lpstr>PowerPoint Presentation</vt:lpstr>
      <vt:lpstr>These are the toilets in the Entrance Hall. </vt:lpstr>
      <vt:lpstr>From the Entrance Hall we will go up the stairs to get to the Grand Gallery. We can also take the lift. </vt:lpstr>
      <vt:lpstr>We will move around the museum in a group. It might be busy and noisy with people talking.</vt:lpstr>
      <vt:lpstr>We can explore the museum.</vt:lpstr>
      <vt:lpstr>PowerPoint Presentation</vt:lpstr>
      <vt:lpstr>The museum has lots of different things in it. It has objects about…</vt:lpstr>
      <vt:lpstr>While we are at the museum we will…</vt:lpstr>
      <vt:lpstr>PowerPoint Presentation</vt:lpstr>
      <vt:lpstr>Listen to our adults</vt:lpstr>
      <vt:lpstr>We might get to touch some objects</vt:lpstr>
      <vt:lpstr>Today we are going to learn about…</vt:lpstr>
      <vt:lpstr>We will look at…</vt:lpstr>
      <vt:lpstr>We can find out more about them.</vt:lpstr>
      <vt:lpstr>We might hear…</vt:lpstr>
      <vt:lpstr>PowerPoint Presentation</vt:lpstr>
      <vt:lpstr>We will leave the museum at</vt:lpstr>
    </vt:vector>
  </TitlesOfParts>
  <Company>National Museums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Lucy Neville</cp:lastModifiedBy>
  <cp:revision>13</cp:revision>
  <dcterms:created xsi:type="dcterms:W3CDTF">2016-12-07T15:32:26Z</dcterms:created>
  <dcterms:modified xsi:type="dcterms:W3CDTF">2022-05-15T11:55:35Z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0x010100FFB377279DA1F74EB59472887FDF0194</vt:lpwstr>
  </property>
  <property fmtid="{D5CDD505-2E9C-101B-9397-08002B2CF9AE}" pid="3" name="MediaServiceImageTags">
    <vt:lpwstr/>
  </property>
</Properties>
</file>