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86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377C"/>
    <a:srgbClr val="B39012"/>
    <a:srgbClr val="BF9500"/>
    <a:srgbClr val="7C7551"/>
    <a:srgbClr val="9A8870"/>
    <a:srgbClr val="EC9A13"/>
    <a:srgbClr val="D2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8C8B6-D53F-4FFB-CDB5-2CA1B8AF3ACA}" v="14" dt="2020-11-17T14:32:05.416"/>
    <p1510:client id="{200C64E9-BF08-1BDE-6609-616B347F069B}" v="44" dt="2020-11-17T14:36:39.845"/>
    <p1510:client id="{AE1BA856-F26F-4083-9E63-F1FE1C879BC5}" v="5" dt="2020-11-17T14:38:55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 autoAdjust="0"/>
    <p:restoredTop sz="86351"/>
  </p:normalViewPr>
  <p:slideViewPr>
    <p:cSldViewPr snapToGrid="0" snapToObjects="1">
      <p:cViewPr varScale="1">
        <p:scale>
          <a:sx n="52" d="100"/>
          <a:sy n="52" d="100"/>
        </p:scale>
        <p:origin x="60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1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48EEC-21C3-7E42-A66C-45567BF83B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B9390-5399-A14D-9A1E-6EAAD27261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B4D9D-C699-C941-B8FB-7F28C6112BB7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AAB2C-600C-A248-8A2D-C8CC0D7474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68093-924B-7F41-95DD-E6D33247C1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5917A-A803-7A43-88AA-D14DB3C8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87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33743-9207-B241-9DFD-44893C04DC6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7D16F-5906-364A-A8F4-E34C2859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5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7D16F-5906-364A-A8F4-E34C285983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6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7D16F-5906-364A-A8F4-E34C285983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4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7D16F-5906-364A-A8F4-E34C285983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2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7D16F-5906-364A-A8F4-E34C285983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7D16F-5906-364A-A8F4-E34C285983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4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0B65-92CA-EC49-86AB-654983CCE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3305844"/>
            <a:ext cx="10515600" cy="838281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39725-333B-0744-9AF8-DE12EA5615BA}"/>
              </a:ext>
            </a:extLst>
          </p:cNvPr>
          <p:cNvSpPr txBox="1"/>
          <p:nvPr userDrawn="1"/>
        </p:nvSpPr>
        <p:spPr>
          <a:xfrm>
            <a:off x="828000" y="885297"/>
            <a:ext cx="526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The event will start shortly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D8E03-9AC4-B644-8817-DA50C61A9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266" y="5119985"/>
            <a:ext cx="3028124" cy="8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6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1116C-89A9-1545-A172-545006507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57300"/>
            <a:ext cx="9652087" cy="5017770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 dirty="0"/>
              <a:t>Click to edit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4DCCD-B58C-0949-8F61-F2A9F02C0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1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E43A-9F3A-2E4B-9747-5212064A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384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5EE57-4731-8A46-9493-DA800CF28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0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0396F83-1F66-4A40-A6E6-19DE1D66B1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A9A7C-128B-8B4E-A4C4-A8350080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1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69160FE7-DEC0-6848-9333-4465CF087648}"/>
              </a:ext>
            </a:extLst>
          </p:cNvPr>
          <p:cNvSpPr txBox="1">
            <a:spLocks/>
          </p:cNvSpPr>
          <p:nvPr userDrawn="1"/>
        </p:nvSpPr>
        <p:spPr>
          <a:xfrm>
            <a:off x="828000" y="4171323"/>
            <a:ext cx="9144000" cy="840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FFFF"/>
                </a:solidFill>
                <a:latin typeface="Arial" panose="020B0604020202020204"/>
              </a:rPr>
              <a:t>Thank you for joining us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F6E0942-8DEC-D34E-AF5B-32CF298EDA25}"/>
              </a:ext>
            </a:extLst>
          </p:cNvPr>
          <p:cNvSpPr txBox="1">
            <a:spLocks/>
          </p:cNvSpPr>
          <p:nvPr userDrawn="1"/>
        </p:nvSpPr>
        <p:spPr>
          <a:xfrm>
            <a:off x="828000" y="1317928"/>
            <a:ext cx="9144000" cy="840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dirty="0">
                <a:solidFill>
                  <a:srgbClr val="FFFFFF"/>
                </a:solidFill>
                <a:latin typeface="Arial" panose="020B0604020202020204"/>
              </a:rPr>
              <a:t>The event has now ended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7547C-780E-6D48-B7F5-02FDCEED8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266" y="5119985"/>
            <a:ext cx="3028124" cy="840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8F511-1955-C543-9649-25AB39F5F189}"/>
              </a:ext>
            </a:extLst>
          </p:cNvPr>
          <p:cNvSpPr txBox="1"/>
          <p:nvPr userDrawn="1"/>
        </p:nvSpPr>
        <p:spPr>
          <a:xfrm>
            <a:off x="6238240" y="5703181"/>
            <a:ext cx="518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© National Museums Scotland,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Scottish Charity, No. SC011130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4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37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9F2F1-3BE8-D84E-8F0B-33A16102D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90287" y="365125"/>
            <a:ext cx="1296000" cy="360000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63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0" r:id="rId4"/>
    <p:sldLayoutId id="2147483651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9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0E0C-4A7A-B543-9573-6F975915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489044"/>
            <a:ext cx="11019600" cy="838281"/>
          </a:xfrm>
        </p:spPr>
        <p:txBody>
          <a:bodyPr/>
          <a:lstStyle/>
          <a:p>
            <a:r>
              <a:rPr lang="en-US" dirty="0"/>
              <a:t>Museum Stories with Chief </a:t>
            </a:r>
            <a:r>
              <a:rPr lang="en-US" dirty="0" err="1"/>
              <a:t>Chebe</a:t>
            </a:r>
            <a:r>
              <a:rPr lang="en-US" dirty="0"/>
              <a:t> – Learning Activities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CB50C8-AC42-4BB6-87CA-02188CD7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5508" l="5843" r="93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0439">
            <a:off x="5092486" y="5006024"/>
            <a:ext cx="2080932" cy="282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574FAD-48D4-40FA-A402-83324A49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2" b="89986" l="1855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1241">
            <a:off x="8813041" y="-597529"/>
            <a:ext cx="4693061" cy="324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FD5BDCB-F076-4773-B563-F2A23B3F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12" l="3063" r="97870">
                        <a14:foregroundMark x1="18775" y1="8691" x2="20240" y2="13086"/>
                        <a14:foregroundMark x1="82690" y1="9473" x2="81225" y2="13379"/>
                        <a14:foregroundMark x1="81225" y1="23828" x2="81225" y2="29297"/>
                        <a14:foregroundMark x1="27164" y1="67773" x2="30093" y2="90918"/>
                        <a14:foregroundMark x1="35419" y1="91602" x2="46338" y2="94141"/>
                        <a14:foregroundMark x1="52197" y1="93359" x2="66977" y2="90918"/>
                        <a14:foregroundMark x1="26631" y1="65625" x2="26631" y2="65625"/>
                        <a14:foregroundMark x1="26631" y1="64941" x2="26631" y2="59570"/>
                        <a14:foregroundMark x1="26631" y1="59863" x2="26631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247">
            <a:off x="9329696" y="3950995"/>
            <a:ext cx="3058359" cy="41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A72DBD7-D65B-4E4B-B5FA-DB0A8C4C5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5752" l="684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763" y="1545704"/>
            <a:ext cx="5412635" cy="16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CDAF4E-286B-441D-B9E0-FCA2EED2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941" l="4433" r="89961">
                        <a14:backgroundMark x1="54237" y1="39258" x2="54237" y2="39258"/>
                        <a14:backgroundMark x1="57366" y1="40137" x2="57366" y2="40137"/>
                        <a14:backgroundMark x1="57627" y1="49707" x2="57627" y2="49707"/>
                        <a14:backgroundMark x1="56845" y1="54102" x2="56845" y2="54102"/>
                        <a14:backgroundMark x1="55932" y1="57520" x2="55932" y2="57520"/>
                        <a14:backgroundMark x1="49674" y1="77344" x2="49674" y2="77344"/>
                        <a14:backgroundMark x1="43416" y1="57617" x2="43416" y2="57617"/>
                        <a14:backgroundMark x1="41199" y1="53516" x2="41199" y2="53516"/>
                        <a14:backgroundMark x1="40026" y1="49707" x2="40026" y2="49707"/>
                        <a14:backgroundMark x1="40287" y1="45020" x2="40287" y2="45020"/>
                        <a14:backgroundMark x1="40287" y1="40137" x2="40287" y2="40137"/>
                        <a14:backgroundMark x1="49413" y1="37109" x2="49413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656" y="-1693793"/>
            <a:ext cx="3638211" cy="48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B93CD8-0A7B-496C-B27E-ED2606E202FA}"/>
              </a:ext>
            </a:extLst>
          </p:cNvPr>
          <p:cNvSpPr/>
          <p:nvPr/>
        </p:nvSpPr>
        <p:spPr>
          <a:xfrm>
            <a:off x="853476" y="489926"/>
            <a:ext cx="3719958" cy="1401288"/>
          </a:xfrm>
          <a:prstGeom prst="rect">
            <a:avLst/>
          </a:prstGeom>
          <a:solidFill>
            <a:srgbClr val="7A3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837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/>
                <a:cs typeface="Arial"/>
              </a:rPr>
              <a:t>Activity 1:</a:t>
            </a:r>
            <a:br>
              <a:rPr lang="en-US" sz="4800" dirty="0">
                <a:latin typeface="Arial"/>
                <a:cs typeface="Arial"/>
              </a:rPr>
            </a:b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Create a story where a character learns a lesson</a:t>
            </a: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46F71-A13A-47C8-9009-A9113751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5508" l="5843" r="93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01" y="4250777"/>
            <a:ext cx="2774703" cy="37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5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FDD3D-3280-40EB-91A2-E20DFF0374A4}"/>
              </a:ext>
            </a:extLst>
          </p:cNvPr>
          <p:cNvSpPr txBox="1"/>
          <p:nvPr/>
        </p:nvSpPr>
        <p:spPr>
          <a:xfrm>
            <a:off x="397175" y="1234732"/>
            <a:ext cx="10741112" cy="4924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1630" algn="l" rtl="0" fontAlgn="base">
              <a:spcBef>
                <a:spcPts val="1000"/>
              </a:spcBef>
            </a:pPr>
            <a:r>
              <a:rPr lang="en-GB" sz="2400" b="0" i="0" dirty="0">
                <a:effectLst/>
              </a:rPr>
              <a:t>Chief </a:t>
            </a:r>
            <a:r>
              <a:rPr lang="en-GB" sz="2400" b="0" i="0" dirty="0" err="1">
                <a:effectLst/>
              </a:rPr>
              <a:t>Chebe’s</a:t>
            </a:r>
            <a:r>
              <a:rPr lang="en-GB" sz="2400" b="0" i="0" dirty="0">
                <a:effectLst/>
              </a:rPr>
              <a:t> story about Ghanaian Independence celebrations had the main character learn a lesson.</a:t>
            </a:r>
            <a:endParaRPr lang="en-US"/>
          </a:p>
          <a:p>
            <a:pPr marL="341630" algn="l" rtl="0" fontAlgn="base">
              <a:spcBef>
                <a:spcPts val="1000"/>
              </a:spcBef>
            </a:pPr>
            <a:endParaRPr lang="en-GB" sz="2400" b="0" i="0">
              <a:effectLst/>
              <a:cs typeface="Calibri" panose="020F0502020204030204"/>
            </a:endParaRPr>
          </a:p>
          <a:p>
            <a:pPr marL="341630" indent="-342900" algn="l"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Create a story where the main character learns an important lesson. </a:t>
            </a:r>
            <a:r>
              <a:rPr lang="en-GB" sz="2400" dirty="0"/>
              <a:t>T</a:t>
            </a:r>
            <a:r>
              <a:rPr lang="en-GB" sz="2400" b="0" i="0" dirty="0">
                <a:effectLst/>
              </a:rPr>
              <a:t>hink about what those lessons might be, for example:  </a:t>
            </a:r>
            <a:endParaRPr lang="en-GB" sz="2400" b="0" i="0">
              <a:effectLst/>
              <a:cs typeface="Calibri"/>
            </a:endParaRPr>
          </a:p>
          <a:p>
            <a:pPr marL="341630" indent="-342900" algn="l" rtl="0" fontAlgn="base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GB" sz="2400" b="0" i="1" dirty="0">
                <a:effectLst/>
              </a:rPr>
              <a:t>Learning not to compare themselves to others but instead, recognising their own strengths </a:t>
            </a:r>
            <a:endParaRPr lang="en-GB" sz="2400" b="0" i="1">
              <a:effectLst/>
              <a:cs typeface="Calibri"/>
            </a:endParaRPr>
          </a:p>
          <a:p>
            <a:pPr marL="341630" indent="-342900" algn="l" rtl="0" fontAlgn="base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GB" sz="2400" b="0" i="1" dirty="0">
                <a:effectLst/>
              </a:rPr>
              <a:t>Learning how helping others feels good (just like in Chief </a:t>
            </a:r>
            <a:r>
              <a:rPr lang="en-GB" sz="2400" b="0" i="1" dirty="0" err="1">
                <a:effectLst/>
              </a:rPr>
              <a:t>Chebe’s</a:t>
            </a:r>
            <a:r>
              <a:rPr lang="en-GB" sz="2400" b="0" i="1" dirty="0">
                <a:effectLst/>
              </a:rPr>
              <a:t> story) </a:t>
            </a:r>
            <a:endParaRPr lang="en-GB" sz="2400" b="0" i="1">
              <a:effectLst/>
              <a:cs typeface="Calibri"/>
            </a:endParaRPr>
          </a:p>
          <a:p>
            <a:pPr marL="341630" indent="-342900" fontAlgn="base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GB" sz="2400" b="0" i="1" dirty="0">
                <a:effectLst/>
              </a:rPr>
              <a:t>Learning that when you’re sad, telling your friends and</a:t>
            </a:r>
            <a:r>
              <a:rPr lang="en-GB" sz="2400" i="1"/>
              <a:t> people close to you</a:t>
            </a:r>
            <a:r>
              <a:rPr lang="en-GB" sz="2400" b="0" i="1" dirty="0">
                <a:effectLst/>
              </a:rPr>
              <a:t> can help you feel better </a:t>
            </a:r>
            <a:endParaRPr lang="en-GB" sz="2400" b="0" i="1">
              <a:effectLst/>
              <a:cs typeface="Calibri" panose="020F0502020204030204"/>
            </a:endParaRPr>
          </a:p>
          <a:p>
            <a:pPr marL="341630" indent="-342900" algn="l" rtl="0" fontAlgn="base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GB" sz="2400" b="0" i="1" dirty="0">
                <a:effectLst/>
              </a:rPr>
              <a:t>Learning that saying mean things to people makes everyone feel </a:t>
            </a:r>
            <a:r>
              <a:rPr lang="en-GB" sz="2400" i="1" dirty="0"/>
              <a:t>sad</a:t>
            </a:r>
            <a:endParaRPr lang="en-US" sz="2400"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253AC-25E1-4E0E-A774-A29F8D82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5508" l="5843" r="93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5766">
            <a:off x="10398936" y="3898453"/>
            <a:ext cx="2774703" cy="37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1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/>
                <a:cs typeface="Arial"/>
              </a:rPr>
              <a:t>Activity 2:</a:t>
            </a:r>
            <a:br>
              <a:rPr lang="en-US" sz="4800" dirty="0">
                <a:latin typeface="Arial"/>
                <a:cs typeface="Arial"/>
              </a:rPr>
            </a:b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Collecting stories</a:t>
            </a: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3CBAA1-AD7C-44A8-9C98-1740308E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41" l="4433" r="89961">
                        <a14:backgroundMark x1="54237" y1="39258" x2="54237" y2="39258"/>
                        <a14:backgroundMark x1="57366" y1="40137" x2="57366" y2="40137"/>
                        <a14:backgroundMark x1="57627" y1="49707" x2="57627" y2="49707"/>
                        <a14:backgroundMark x1="56845" y1="54102" x2="56845" y2="54102"/>
                        <a14:backgroundMark x1="55932" y1="57520" x2="55932" y2="57520"/>
                        <a14:backgroundMark x1="49674" y1="77344" x2="49674" y2="77344"/>
                        <a14:backgroundMark x1="43416" y1="57617" x2="43416" y2="57617"/>
                        <a14:backgroundMark x1="41199" y1="53516" x2="41199" y2="53516"/>
                        <a14:backgroundMark x1="40026" y1="49707" x2="40026" y2="49707"/>
                        <a14:backgroundMark x1="40287" y1="45020" x2="40287" y2="45020"/>
                        <a14:backgroundMark x1="40287" y1="40137" x2="40287" y2="40137"/>
                        <a14:backgroundMark x1="49413" y1="37109" x2="49413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9862">
            <a:off x="6116661" y="1355570"/>
            <a:ext cx="3929676" cy="52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3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FDD3D-3280-40EB-91A2-E20DFF0374A4}"/>
              </a:ext>
            </a:extLst>
          </p:cNvPr>
          <p:cNvSpPr txBox="1"/>
          <p:nvPr/>
        </p:nvSpPr>
        <p:spPr>
          <a:xfrm>
            <a:off x="397175" y="2507477"/>
            <a:ext cx="1074111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000">
              <a:spcBef>
                <a:spcPts val="1000"/>
              </a:spcBef>
            </a:pPr>
            <a:r>
              <a:rPr lang="en-US" sz="2800" dirty="0">
                <a:latin typeface="Arial"/>
                <a:cs typeface="Arial"/>
              </a:rPr>
              <a:t>In Chief </a:t>
            </a:r>
            <a:r>
              <a:rPr lang="en-US" sz="2800" dirty="0" err="1">
                <a:latin typeface="Arial"/>
                <a:cs typeface="Arial"/>
              </a:rPr>
              <a:t>Chebe’s</a:t>
            </a:r>
            <a:r>
              <a:rPr lang="en-US" sz="2800" dirty="0">
                <a:latin typeface="Arial"/>
                <a:cs typeface="Arial"/>
              </a:rPr>
              <a:t> story, the boy learns an important lesson from his father.</a:t>
            </a:r>
          </a:p>
          <a:p>
            <a:pPr marL="342000"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Interview people you live with, using the question - What’s the best lesson you have learned from someone else?</a:t>
            </a: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Share this with the class. Create a positivity poster or piece of art to show all the different things that people said.</a:t>
            </a:r>
          </a:p>
          <a:p>
            <a:pPr algn="l" rtl="0" fontAlgn="base"/>
            <a:br>
              <a:rPr lang="en-US" sz="3200" dirty="0">
                <a:latin typeface="Arial"/>
                <a:cs typeface="Arial"/>
              </a:rPr>
            </a:br>
            <a:endParaRPr 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B0FFB1-F5DF-4612-BC17-7EF38C0D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941" l="4433" r="89961">
                        <a14:backgroundMark x1="54237" y1="39258" x2="54237" y2="39258"/>
                        <a14:backgroundMark x1="57366" y1="40137" x2="57366" y2="40137"/>
                        <a14:backgroundMark x1="57627" y1="49707" x2="57627" y2="49707"/>
                        <a14:backgroundMark x1="56845" y1="54102" x2="56845" y2="54102"/>
                        <a14:backgroundMark x1="55932" y1="57520" x2="55932" y2="57520"/>
                        <a14:backgroundMark x1="49674" y1="77344" x2="49674" y2="77344"/>
                        <a14:backgroundMark x1="43416" y1="57617" x2="43416" y2="57617"/>
                        <a14:backgroundMark x1="41199" y1="53516" x2="41199" y2="53516"/>
                        <a14:backgroundMark x1="40026" y1="49707" x2="40026" y2="49707"/>
                        <a14:backgroundMark x1="40287" y1="45020" x2="40287" y2="45020"/>
                        <a14:backgroundMark x1="40287" y1="40137" x2="40287" y2="40137"/>
                        <a14:backgroundMark x1="49413" y1="37109" x2="49413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93341" y="-1897897"/>
            <a:ext cx="3929676" cy="52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0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/>
                <a:cs typeface="Arial"/>
              </a:rPr>
              <a:t>Activity 3:</a:t>
            </a:r>
            <a:br>
              <a:rPr lang="en-US" sz="4800" dirty="0">
                <a:latin typeface="Arial"/>
                <a:cs typeface="Arial"/>
              </a:rPr>
            </a:b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Create a descriptive story or make a poster about an important celebration</a:t>
            </a:r>
            <a:br>
              <a:rPr lang="en-US" sz="4800" dirty="0">
                <a:latin typeface="Arial"/>
                <a:cs typeface="Arial"/>
              </a:rPr>
            </a:b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B17350-6785-4B11-BD73-6EAA8700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8" b="98340" l="0" r="98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2274">
            <a:off x="10952802" y="1130509"/>
            <a:ext cx="2478395" cy="3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590EE2-4698-488F-B267-9EEE83CE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2" l="3063" r="97870">
                        <a14:foregroundMark x1="18775" y1="8691" x2="20240" y2="13086"/>
                        <a14:foregroundMark x1="82690" y1="9473" x2="81225" y2="13379"/>
                        <a14:foregroundMark x1="81225" y1="23828" x2="81225" y2="29297"/>
                        <a14:foregroundMark x1="27164" y1="67773" x2="30093" y2="90918"/>
                        <a14:foregroundMark x1="35419" y1="91602" x2="46338" y2="94141"/>
                        <a14:foregroundMark x1="52197" y1="93359" x2="66977" y2="90918"/>
                        <a14:foregroundMark x1="26631" y1="65625" x2="26631" y2="65625"/>
                        <a14:foregroundMark x1="26631" y1="64941" x2="26631" y2="59570"/>
                        <a14:foregroundMark x1="26631" y1="59863" x2="26631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247">
            <a:off x="7259112" y="-381626"/>
            <a:ext cx="2294732" cy="31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05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FDD3D-3280-40EB-91A2-E20DFF0374A4}"/>
              </a:ext>
            </a:extLst>
          </p:cNvPr>
          <p:cNvSpPr txBox="1"/>
          <p:nvPr/>
        </p:nvSpPr>
        <p:spPr>
          <a:xfrm>
            <a:off x="548696" y="1020505"/>
            <a:ext cx="10741112" cy="58374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1630">
              <a:spcBef>
                <a:spcPts val="1000"/>
              </a:spcBef>
            </a:pPr>
            <a:r>
              <a:rPr lang="en-US" sz="2800" dirty="0">
                <a:latin typeface="Arial"/>
                <a:cs typeface="Arial"/>
              </a:rPr>
              <a:t>In his story, Chief </a:t>
            </a:r>
            <a:r>
              <a:rPr lang="en-US" sz="2800" dirty="0" err="1">
                <a:latin typeface="Arial"/>
                <a:cs typeface="Arial"/>
              </a:rPr>
              <a:t>Chebe</a:t>
            </a:r>
            <a:r>
              <a:rPr lang="en-US" sz="2800" dirty="0">
                <a:latin typeface="Arial"/>
                <a:cs typeface="Arial"/>
              </a:rPr>
              <a:t> describes Ghanaian Independence day celebrations as the most important and happy day in the Ghanaian calendar, filled with </a:t>
            </a:r>
            <a:r>
              <a:rPr lang="en-US" sz="2800" dirty="0" err="1">
                <a:latin typeface="Arial"/>
                <a:cs typeface="Arial"/>
              </a:rPr>
              <a:t>colour</a:t>
            </a:r>
            <a:r>
              <a:rPr lang="en-US" sz="2800" dirty="0">
                <a:latin typeface="Arial"/>
                <a:cs typeface="Arial"/>
              </a:rPr>
              <a:t> and joy.</a:t>
            </a:r>
            <a:endParaRPr lang="en-US"/>
          </a:p>
          <a:p>
            <a:pPr marL="341630">
              <a:spcBef>
                <a:spcPts val="1000"/>
              </a:spcBef>
            </a:pPr>
            <a:endParaRPr lang="en-US" sz="2800">
              <a:latin typeface="Arial"/>
              <a:cs typeface="Arial"/>
            </a:endParaRPr>
          </a:p>
          <a:p>
            <a:pPr marL="34163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As a class, share any special days or celebrations that you celebrate during the year? What are they about, what do you do, what’s the best thing about them?</a:t>
            </a:r>
            <a:endParaRPr lang="en-US" sz="2800">
              <a:latin typeface="Arial"/>
              <a:cs typeface="Arial"/>
            </a:endParaRPr>
          </a:p>
          <a:p>
            <a:pPr marL="34163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Pick one </a:t>
            </a:r>
            <a:r>
              <a:rPr lang="en-US" sz="2800">
                <a:latin typeface="Arial"/>
                <a:cs typeface="Arial"/>
              </a:rPr>
              <a:t>day or celebration </a:t>
            </a:r>
            <a:r>
              <a:rPr lang="en-US" sz="2800" dirty="0">
                <a:latin typeface="Arial"/>
                <a:cs typeface="Arial"/>
              </a:rPr>
              <a:t>and write a short story or piece of writing that explains why it’s so special. Or create a poster that shows what the celebration is and shares all the best bits about it.</a:t>
            </a:r>
            <a:endParaRPr lang="en-US" sz="2800">
              <a:latin typeface="Arial"/>
              <a:cs typeface="Arial"/>
            </a:endParaRPr>
          </a:p>
          <a:p>
            <a:pPr marL="341630">
              <a:spcBef>
                <a:spcPts val="1000"/>
              </a:spcBef>
            </a:pPr>
            <a:endParaRPr lang="en-US" sz="3200">
              <a:cs typeface="Calibri" panose="020F050202020403020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D3A49B-6F67-46F2-BE4A-F5E4E59D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8340" l="0" r="98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2274">
            <a:off x="10591071" y="1445972"/>
            <a:ext cx="2015971" cy="27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F240F71-7910-41A2-9192-A75BAC32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2" l="3063" r="97870">
                        <a14:foregroundMark x1="18775" y1="8691" x2="20240" y2="13086"/>
                        <a14:foregroundMark x1="82690" y1="9473" x2="81225" y2="13379"/>
                        <a14:foregroundMark x1="81225" y1="23828" x2="81225" y2="29297"/>
                        <a14:foregroundMark x1="27164" y1="67773" x2="30093" y2="90918"/>
                        <a14:foregroundMark x1="35419" y1="91602" x2="46338" y2="94141"/>
                        <a14:foregroundMark x1="52197" y1="93359" x2="66977" y2="90918"/>
                        <a14:foregroundMark x1="26631" y1="65625" x2="26631" y2="65625"/>
                        <a14:foregroundMark x1="26631" y1="64941" x2="26631" y2="59570"/>
                        <a14:foregroundMark x1="26631" y1="59863" x2="26631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107">
            <a:off x="-307491" y="-99736"/>
            <a:ext cx="1426409" cy="19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04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/>
                <a:cs typeface="Arial"/>
              </a:rPr>
              <a:t>Activity 4: Reflection</a:t>
            </a:r>
            <a:br>
              <a:rPr lang="en-US" sz="4800" dirty="0">
                <a:latin typeface="Arial"/>
                <a:cs typeface="Arial"/>
              </a:rPr>
            </a:b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Have a class discussion about what they saw. You can use these four questions.</a:t>
            </a: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37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FE65D7-4D7D-4545-B0B6-D155AEFAEFB4}"/>
              </a:ext>
            </a:extLst>
          </p:cNvPr>
          <p:cNvSpPr txBox="1">
            <a:spLocks/>
          </p:cNvSpPr>
          <p:nvPr/>
        </p:nvSpPr>
        <p:spPr>
          <a:xfrm>
            <a:off x="622687" y="113567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What did you think of the costumes? What words could you use to describe them?</a:t>
            </a:r>
          </a:p>
          <a:p>
            <a:pPr>
              <a:spcBef>
                <a:spcPts val="1000"/>
              </a:spcBef>
            </a:pPr>
            <a:endParaRPr lang="en-US" sz="2400" dirty="0">
              <a:latin typeface="Arial"/>
              <a:cs typeface="Arial"/>
            </a:endParaRP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Chief </a:t>
            </a:r>
            <a:r>
              <a:rPr lang="en-US" sz="2400" dirty="0" err="1">
                <a:latin typeface="Arial"/>
                <a:cs typeface="Arial"/>
              </a:rPr>
              <a:t>Chebe’s</a:t>
            </a:r>
            <a:r>
              <a:rPr lang="en-US" sz="2400" dirty="0">
                <a:latin typeface="Arial"/>
                <a:cs typeface="Arial"/>
              </a:rPr>
              <a:t> story was set in Ghana. What do you know about Ghana? What would you like to know? How could you find out more?</a:t>
            </a:r>
          </a:p>
          <a:p>
            <a:pPr>
              <a:spcBef>
                <a:spcPts val="1000"/>
              </a:spcBef>
            </a:pPr>
            <a:endParaRPr lang="en-US" sz="2400" dirty="0">
              <a:latin typeface="Arial"/>
              <a:cs typeface="Arial"/>
            </a:endParaRP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At the end of the story, the boy learned an important lesson. Can you explain in your own words what he learned?</a:t>
            </a:r>
          </a:p>
          <a:p>
            <a:pPr>
              <a:spcBef>
                <a:spcPts val="1000"/>
              </a:spcBef>
            </a:pPr>
            <a:endParaRPr lang="en-US" sz="2400" dirty="0">
              <a:latin typeface="Arial"/>
              <a:cs typeface="Arial"/>
            </a:endParaRP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Chief </a:t>
            </a:r>
            <a:r>
              <a:rPr lang="en-US" sz="2400" dirty="0" err="1">
                <a:latin typeface="Arial"/>
                <a:cs typeface="Arial"/>
              </a:rPr>
              <a:t>Chebe</a:t>
            </a:r>
            <a:r>
              <a:rPr lang="en-US" sz="2400" dirty="0">
                <a:latin typeface="Arial"/>
                <a:cs typeface="Arial"/>
              </a:rPr>
              <a:t> used call and response at the start of the session (a traditional storytelling method in Africa). Did you enjoy this? How might it make a story more interesting for the people listening?</a:t>
            </a:r>
            <a:endParaRPr lang="en-US" sz="2400" dirty="0"/>
          </a:p>
          <a:p>
            <a:pPr marL="342000">
              <a:spcBef>
                <a:spcPts val="1000"/>
              </a:spcBef>
            </a:pPr>
            <a:br>
              <a:rPr lang="en-US" sz="2800" dirty="0">
                <a:latin typeface="Arial"/>
                <a:cs typeface="Arial"/>
              </a:rPr>
            </a:br>
            <a:endParaRPr lang="en-US" sz="2800" dirty="0"/>
          </a:p>
          <a:p>
            <a:br>
              <a:rPr lang="en-US" sz="2400" dirty="0">
                <a:latin typeface="Arial"/>
                <a:cs typeface="Arial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249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DDA2E-BF90-4A18-AE01-DF8A7608475E}"/>
              </a:ext>
            </a:extLst>
          </p:cNvPr>
          <p:cNvSpPr/>
          <p:nvPr/>
        </p:nvSpPr>
        <p:spPr>
          <a:xfrm>
            <a:off x="853475" y="489925"/>
            <a:ext cx="4969255" cy="1433467"/>
          </a:xfrm>
          <a:prstGeom prst="rect">
            <a:avLst/>
          </a:prstGeom>
          <a:solidFill>
            <a:srgbClr val="7A3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099735-D1F2-4E40-8965-BC88B5EE9EFA}"/>
              </a:ext>
            </a:extLst>
          </p:cNvPr>
          <p:cNvSpPr txBox="1">
            <a:spLocks/>
          </p:cNvSpPr>
          <p:nvPr/>
        </p:nvSpPr>
        <p:spPr>
          <a:xfrm>
            <a:off x="691055" y="807610"/>
            <a:ext cx="10647470" cy="26213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latin typeface="Arial"/>
                <a:cs typeface="Arial"/>
              </a:rPr>
              <a:t>Tell us what you thought!</a:t>
            </a:r>
          </a:p>
          <a:p>
            <a:r>
              <a:rPr lang="en-US" sz="4800" dirty="0">
                <a:latin typeface="Arial"/>
                <a:cs typeface="Arial"/>
              </a:rPr>
              <a:t>Twitter: @NtlMuseumsScot</a:t>
            </a:r>
          </a:p>
          <a:p>
            <a:r>
              <a:rPr lang="en-US" sz="4800" dirty="0">
                <a:latin typeface="Arial"/>
                <a:cs typeface="Arial"/>
              </a:rPr>
              <a:t>Email: schools@nms.ac.uk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6773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0331"/>
            <a:ext cx="10515600" cy="1325563"/>
          </a:xfrm>
        </p:spPr>
        <p:txBody>
          <a:bodyPr/>
          <a:lstStyle/>
          <a:p>
            <a:r>
              <a:rPr lang="en-US" sz="4800" dirty="0"/>
              <a:t>Museum Story One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Chief </a:t>
            </a:r>
            <a:r>
              <a:rPr lang="en-US" sz="4800" dirty="0" err="1"/>
              <a:t>Chebe’s</a:t>
            </a:r>
            <a:r>
              <a:rPr lang="en-US" sz="4800" dirty="0"/>
              <a:t> museum tour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4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/>
                <a:cs typeface="Arial"/>
              </a:rPr>
              <a:t>Activity 1:</a:t>
            </a:r>
            <a:br>
              <a:rPr lang="en-US" sz="4800" dirty="0">
                <a:latin typeface="Arial"/>
                <a:cs typeface="Arial"/>
              </a:rPr>
            </a:b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Create a story where a character learns a lesson</a:t>
            </a: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AA71508-629B-4D3E-ACF1-66ED69945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2" b="89986" l="1855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93" y="4454611"/>
            <a:ext cx="4595529" cy="318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FDD3D-3280-40EB-91A2-E20DFF0374A4}"/>
              </a:ext>
            </a:extLst>
          </p:cNvPr>
          <p:cNvSpPr txBox="1"/>
          <p:nvPr/>
        </p:nvSpPr>
        <p:spPr>
          <a:xfrm>
            <a:off x="397175" y="1234732"/>
            <a:ext cx="10741112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000">
              <a:spcBef>
                <a:spcPts val="1000"/>
              </a:spcBef>
            </a:pPr>
            <a:r>
              <a:rPr lang="en-US" sz="2800" dirty="0">
                <a:latin typeface="Arial"/>
                <a:cs typeface="Arial"/>
              </a:rPr>
              <a:t>Chief </a:t>
            </a:r>
            <a:r>
              <a:rPr lang="en-US" sz="2800" dirty="0" err="1">
                <a:latin typeface="Arial"/>
                <a:cs typeface="Arial"/>
              </a:rPr>
              <a:t>Chebe’s</a:t>
            </a:r>
            <a:r>
              <a:rPr lang="en-US" sz="2800" dirty="0">
                <a:latin typeface="Arial"/>
                <a:cs typeface="Arial"/>
              </a:rPr>
              <a:t> story session was inspired by things and animals in the museum that brought back memories from his time in Ghana.</a:t>
            </a:r>
          </a:p>
          <a:p>
            <a:pPr marL="342000"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Can you think of something of yours that brings back a memory?</a:t>
            </a: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Draw the object you chose</a:t>
            </a: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Show your drawing to the person sitting next to you and tell them a story about it.</a:t>
            </a:r>
            <a:br>
              <a:rPr lang="en-US" sz="3200" dirty="0">
                <a:latin typeface="Arial"/>
                <a:cs typeface="Arial"/>
              </a:rPr>
            </a:br>
            <a:endParaRPr lang="en-US" sz="3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FB63CA-87FD-4237-A609-39628A2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2" b="89986" l="1855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55" y="4423449"/>
            <a:ext cx="3917245" cy="27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2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/>
                <a:cs typeface="Arial"/>
              </a:rPr>
              <a:t>Activity 2:</a:t>
            </a:r>
            <a:br>
              <a:rPr lang="en-US" sz="4800" dirty="0">
                <a:latin typeface="Arial"/>
                <a:cs typeface="Arial"/>
              </a:rPr>
            </a:b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Create a story about an animal based on its looks or characteristics</a:t>
            </a: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726932-5072-4D80-9E85-BF572A6C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7" b="96769" l="4450" r="97950">
                        <a14:foregroundMark x1="82050" y1="27721" x2="88550" y2="12755"/>
                        <a14:foregroundMark x1="92950" y1="13776" x2="95900" y2="1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5" y="5001017"/>
            <a:ext cx="3663006" cy="21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53E341-F3EE-4448-BBA0-19803A761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7" b="96769" l="4450" r="97950">
                        <a14:foregroundMark x1="82050" y1="27721" x2="88550" y2="12755"/>
                        <a14:foregroundMark x1="92950" y1="13776" x2="95900" y2="1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24" y="4572650"/>
            <a:ext cx="3663006" cy="21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607B12F-4E50-4E7A-9DA3-64F67482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7" b="96769" l="4450" r="97950">
                        <a14:foregroundMark x1="82050" y1="27721" x2="88550" y2="12755"/>
                        <a14:foregroundMark x1="92950" y1="13776" x2="95900" y2="1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87" y="2999588"/>
            <a:ext cx="3663006" cy="21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95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FDD3D-3280-40EB-91A2-E20DFF0374A4}"/>
              </a:ext>
            </a:extLst>
          </p:cNvPr>
          <p:cNvSpPr txBox="1"/>
          <p:nvPr/>
        </p:nvSpPr>
        <p:spPr>
          <a:xfrm>
            <a:off x="725444" y="1009101"/>
            <a:ext cx="10741112" cy="6283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000">
              <a:spcBef>
                <a:spcPts val="1000"/>
              </a:spcBef>
            </a:pPr>
            <a:r>
              <a:rPr lang="en-US" sz="2800" dirty="0">
                <a:latin typeface="Arial"/>
                <a:cs typeface="Arial"/>
              </a:rPr>
              <a:t>One of Chief </a:t>
            </a:r>
            <a:r>
              <a:rPr lang="en-US" sz="2800" dirty="0" err="1">
                <a:latin typeface="Arial"/>
                <a:cs typeface="Arial"/>
              </a:rPr>
              <a:t>Chebe’s</a:t>
            </a:r>
            <a:r>
              <a:rPr lang="en-US" sz="2800" dirty="0">
                <a:latin typeface="Arial"/>
                <a:cs typeface="Arial"/>
              </a:rPr>
              <a:t> tales from his museum tour included a story about how the tortoise came to be so slow and wise.</a:t>
            </a:r>
          </a:p>
          <a:p>
            <a:pPr marL="342000"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marL="3420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In groups, create and act out a short story about how an animal got a special characteristic or physical feature. Examples could include:</a:t>
            </a:r>
          </a:p>
          <a:p>
            <a:pPr marL="56250">
              <a:spcBef>
                <a:spcPts val="1000"/>
              </a:spcBef>
            </a:pPr>
            <a:r>
              <a:rPr lang="en-US" sz="2800" i="1" dirty="0">
                <a:latin typeface="Arial"/>
                <a:cs typeface="Arial"/>
              </a:rPr>
              <a:t>How the Puffin got its </a:t>
            </a:r>
            <a:r>
              <a:rPr lang="en-US" sz="2800" i="1" dirty="0" err="1">
                <a:latin typeface="Arial"/>
                <a:cs typeface="Arial"/>
              </a:rPr>
              <a:t>colourful</a:t>
            </a:r>
            <a:r>
              <a:rPr lang="en-US" sz="2800" i="1" dirty="0">
                <a:latin typeface="Arial"/>
                <a:cs typeface="Arial"/>
              </a:rPr>
              <a:t> beak</a:t>
            </a:r>
            <a:endParaRPr lang="en-US" sz="2800" dirty="0">
              <a:latin typeface="Arial"/>
              <a:cs typeface="Arial"/>
            </a:endParaRPr>
          </a:p>
          <a:p>
            <a:pPr marL="56250">
              <a:spcBef>
                <a:spcPts val="1000"/>
              </a:spcBef>
            </a:pPr>
            <a:r>
              <a:rPr lang="en-US" sz="2800" i="1" dirty="0">
                <a:latin typeface="Arial"/>
                <a:cs typeface="Arial"/>
              </a:rPr>
              <a:t>How the Elephant got its trunk</a:t>
            </a:r>
            <a:endParaRPr lang="en-US" sz="2800" dirty="0">
              <a:latin typeface="Arial"/>
              <a:cs typeface="Arial"/>
            </a:endParaRPr>
          </a:p>
          <a:p>
            <a:pPr marL="56250">
              <a:spcBef>
                <a:spcPts val="1000"/>
              </a:spcBef>
            </a:pPr>
            <a:r>
              <a:rPr lang="en-US" sz="2800" i="1" dirty="0">
                <a:latin typeface="Arial"/>
                <a:cs typeface="Arial"/>
              </a:rPr>
              <a:t>How the Cheetah became so fast</a:t>
            </a:r>
            <a:endParaRPr lang="en-US" sz="2800" dirty="0">
              <a:latin typeface="Arial"/>
              <a:cs typeface="Arial"/>
            </a:endParaRPr>
          </a:p>
          <a:p>
            <a:pPr marL="56250">
              <a:spcBef>
                <a:spcPts val="1000"/>
              </a:spcBef>
            </a:pPr>
            <a:r>
              <a:rPr lang="en-US" sz="2800" i="1" dirty="0">
                <a:latin typeface="Arial"/>
                <a:cs typeface="Arial"/>
              </a:rPr>
              <a:t>How the rabbit got its hop</a:t>
            </a:r>
            <a:endParaRPr lang="en-US" sz="2800" dirty="0">
              <a:latin typeface="Arial"/>
              <a:cs typeface="Arial"/>
            </a:endParaRPr>
          </a:p>
          <a:p>
            <a:pPr marL="342000">
              <a:spcBef>
                <a:spcPts val="1000"/>
              </a:spcBef>
            </a:pPr>
            <a:br>
              <a:rPr lang="en-US" sz="3200" dirty="0">
                <a:latin typeface="Arial"/>
                <a:cs typeface="Arial"/>
              </a:rPr>
            </a:br>
            <a:endParaRPr lang="en-US" sz="3200" dirty="0"/>
          </a:p>
        </p:txBody>
      </p:sp>
      <p:pic>
        <p:nvPicPr>
          <p:cNvPr id="2" name="Picture 10" descr="Image © National Museums Scotland">
            <a:extLst>
              <a:ext uri="{FF2B5EF4-FFF2-40B4-BE49-F238E27FC236}">
                <a16:creationId xmlns:a16="http://schemas.microsoft.com/office/drawing/2014/main" id="{BE2D435F-1AB3-4514-92BB-79492501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89964" l="13900" r="97050">
                        <a14:backgroundMark x1="15300" y1="72172" x2="23900" y2="83942"/>
                        <a14:backgroundMark x1="24750" y1="83485" x2="45250" y2="79562"/>
                        <a14:backgroundMark x1="45500" y1="80018" x2="63300" y2="79015"/>
                        <a14:backgroundMark x1="88900" y1="81934" x2="92150" y2="83394"/>
                        <a14:backgroundMark x1="93100" y1="82299" x2="94400" y2="81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628">
            <a:off x="-2775772" y="67735"/>
            <a:ext cx="4580238" cy="25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E548E2D-906E-4310-B0F4-BB020AF3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0" b="96450" l="7449" r="9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85" y="5554162"/>
            <a:ext cx="1992802" cy="224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B94B6E9-DD94-4DDF-BC1B-240C0C14E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97" b="96769" l="4450" r="97950">
                        <a14:foregroundMark x1="82050" y1="27721" x2="88550" y2="12755"/>
                        <a14:foregroundMark x1="92950" y1="13776" x2="95900" y2="1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2532">
            <a:off x="10098302" y="5592525"/>
            <a:ext cx="3663006" cy="21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© National Museums Scotland">
            <a:extLst>
              <a:ext uri="{FF2B5EF4-FFF2-40B4-BE49-F238E27FC236}">
                <a16:creationId xmlns:a16="http://schemas.microsoft.com/office/drawing/2014/main" id="{A5B2AC48-166A-43DC-8812-41C0E488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7" b="61926" l="59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181">
            <a:off x="9854684" y="3256002"/>
            <a:ext cx="4150240" cy="27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2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/>
                <a:cs typeface="Arial"/>
              </a:rPr>
              <a:t>Activity 3: Reflection</a:t>
            </a:r>
            <a:br>
              <a:rPr lang="en-US" sz="4800" dirty="0">
                <a:latin typeface="Arial"/>
                <a:cs typeface="Arial"/>
              </a:rPr>
            </a:b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Have a class discussion. You can use these four questions.</a:t>
            </a: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3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FE65D7-4D7D-4545-B0B6-D155AEFAEFB4}"/>
              </a:ext>
            </a:extLst>
          </p:cNvPr>
          <p:cNvSpPr txBox="1">
            <a:spLocks/>
          </p:cNvSpPr>
          <p:nvPr/>
        </p:nvSpPr>
        <p:spPr>
          <a:xfrm>
            <a:off x="622687" y="113567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How would you describe Chief </a:t>
            </a:r>
            <a:r>
              <a:rPr lang="en-US" sz="2800" dirty="0" err="1">
                <a:latin typeface="Arial"/>
                <a:cs typeface="Arial"/>
              </a:rPr>
              <a:t>Chebe</a:t>
            </a:r>
            <a:r>
              <a:rPr lang="en-US" sz="2800" dirty="0">
                <a:latin typeface="Arial"/>
                <a:cs typeface="Arial"/>
              </a:rPr>
              <a:t> as a storyteller? What adjectives describe his style?</a:t>
            </a:r>
          </a:p>
          <a:p>
            <a:pPr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Which animal or story was your </a:t>
            </a:r>
            <a:r>
              <a:rPr lang="en-US" sz="2800" dirty="0" err="1">
                <a:latin typeface="Arial"/>
                <a:cs typeface="Arial"/>
              </a:rPr>
              <a:t>favourite</a:t>
            </a:r>
            <a:r>
              <a:rPr lang="en-US" sz="2800" dirty="0">
                <a:latin typeface="Arial"/>
                <a:cs typeface="Arial"/>
              </a:rPr>
              <a:t>? Why?</a:t>
            </a:r>
          </a:p>
          <a:p>
            <a:pPr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Chief </a:t>
            </a:r>
            <a:r>
              <a:rPr lang="en-US" sz="2800" dirty="0" err="1">
                <a:latin typeface="Arial"/>
                <a:cs typeface="Arial"/>
              </a:rPr>
              <a:t>Chebe</a:t>
            </a:r>
            <a:r>
              <a:rPr lang="en-US" sz="2800" dirty="0">
                <a:latin typeface="Arial"/>
                <a:cs typeface="Arial"/>
              </a:rPr>
              <a:t> told a story about a Tortoise and how it became slow and wise. Do you think this story was meant to teach us something? If so, what might the lesson have been?</a:t>
            </a:r>
          </a:p>
          <a:p>
            <a:pPr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Chief </a:t>
            </a:r>
            <a:r>
              <a:rPr lang="en-US" sz="2800" dirty="0" err="1">
                <a:latin typeface="Arial"/>
                <a:cs typeface="Arial"/>
              </a:rPr>
              <a:t>Chebe</a:t>
            </a:r>
            <a:r>
              <a:rPr lang="en-US" sz="2800" dirty="0">
                <a:latin typeface="Arial"/>
                <a:cs typeface="Arial"/>
              </a:rPr>
              <a:t> was telling stories using objects and movement, rather than reading from a book. Did you like this way of storytelling? What did you think was good about it?</a:t>
            </a:r>
          </a:p>
          <a:p>
            <a:br>
              <a:rPr lang="en-US" sz="2400" dirty="0">
                <a:latin typeface="Arial"/>
                <a:cs typeface="Arial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33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9B1-B3B7-1A45-A646-F0F99CEB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0331"/>
            <a:ext cx="10515600" cy="1325563"/>
          </a:xfrm>
        </p:spPr>
        <p:txBody>
          <a:bodyPr/>
          <a:lstStyle/>
          <a:p>
            <a:r>
              <a:rPr lang="en-US" sz="4800" dirty="0"/>
              <a:t>Museum Story Two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Chief </a:t>
            </a:r>
            <a:r>
              <a:rPr lang="en-US" sz="4800" dirty="0" err="1"/>
              <a:t>Chebe’s</a:t>
            </a:r>
            <a:r>
              <a:rPr lang="en-US" sz="4800" dirty="0"/>
              <a:t> story of Kofi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C4698-CABC-5643-A270-6D77BAC3B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C3C3C"/>
      </a:dk1>
      <a:lt1>
        <a:srgbClr val="FFFFFF"/>
      </a:lt1>
      <a:dk2>
        <a:srgbClr val="00896C"/>
      </a:dk2>
      <a:lt2>
        <a:srgbClr val="C8C8C8"/>
      </a:lt2>
      <a:accent1>
        <a:srgbClr val="37DDDC"/>
      </a:accent1>
      <a:accent2>
        <a:srgbClr val="CD7F53"/>
      </a:accent2>
      <a:accent3>
        <a:srgbClr val="69B6AA"/>
      </a:accent3>
      <a:accent4>
        <a:srgbClr val="FFC600"/>
      </a:accent4>
      <a:accent5>
        <a:srgbClr val="D16952"/>
      </a:accent5>
      <a:accent6>
        <a:srgbClr val="70AD47"/>
      </a:accent6>
      <a:hlink>
        <a:srgbClr val="E9FFD8"/>
      </a:hlink>
      <a:folHlink>
        <a:srgbClr val="95FA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B377279DA1F74EB59472887FDF0194" ma:contentTypeVersion="12" ma:contentTypeDescription="Create a new document." ma:contentTypeScope="" ma:versionID="c6f56ef0df68fb7d2c8f407821087a44">
  <xsd:schema xmlns:xsd="http://www.w3.org/2001/XMLSchema" xmlns:xs="http://www.w3.org/2001/XMLSchema" xmlns:p="http://schemas.microsoft.com/office/2006/metadata/properties" xmlns:ns2="fa0e4497-3b6e-46c5-ba7a-e6493251689d" xmlns:ns3="73d83fe1-b1d9-4c63-96e8-1376c7cbbf8c" targetNamespace="http://schemas.microsoft.com/office/2006/metadata/properties" ma:root="true" ma:fieldsID="05bd588106bbba7bf798601714d8fa28" ns2:_="" ns3:_="">
    <xsd:import namespace="fa0e4497-3b6e-46c5-ba7a-e6493251689d"/>
    <xsd:import namespace="73d83fe1-b1d9-4c63-96e8-1376c7cbbf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e4497-3b6e-46c5-ba7a-e649325168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83fe1-b1d9-4c63-96e8-1376c7cbbf8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28C9C0-0DB5-445A-9BDD-C781C1F5CB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1C0958-747A-474A-9BAE-3600BF2BE946}">
  <ds:schemaRefs>
    <ds:schemaRef ds:uri="005a3209-2bfb-4b8a-97f3-a562ea1c647c"/>
    <ds:schemaRef ds:uri="e8beb219-8993-469d-aa69-ef747467a36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9FC7451-2B1E-4BD4-9863-CE162C386F8F}">
  <ds:schemaRefs>
    <ds:schemaRef ds:uri="73d83fe1-b1d9-4c63-96e8-1376c7cbbf8c"/>
    <ds:schemaRef ds:uri="fa0e4497-3b6e-46c5-ba7a-e649325168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768</Words>
  <Application>Microsoft Office PowerPoint</Application>
  <PresentationFormat>Widescreen</PresentationFormat>
  <Paragraphs>64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Museum Stories with Chief Chebe – Learning Activities</vt:lpstr>
      <vt:lpstr>Museum Story One  Chief Chebe’s museum tour</vt:lpstr>
      <vt:lpstr>Activity 1:  Create a story where a character learns a lesson</vt:lpstr>
      <vt:lpstr>PowerPoint Presentation</vt:lpstr>
      <vt:lpstr>Activity 2:  Create a story about an animal based on its looks or characteristics</vt:lpstr>
      <vt:lpstr>PowerPoint Presentation</vt:lpstr>
      <vt:lpstr>Activity 3: Reflection  Have a class discussion. You can use these four questions.</vt:lpstr>
      <vt:lpstr>PowerPoint Presentation</vt:lpstr>
      <vt:lpstr>Museum Story Two  Chief Chebe’s story of Kofi </vt:lpstr>
      <vt:lpstr>Activity 1:  Create a story where a character learns a lesson</vt:lpstr>
      <vt:lpstr>PowerPoint Presentation</vt:lpstr>
      <vt:lpstr>Activity 2:  Collecting stories</vt:lpstr>
      <vt:lpstr>PowerPoint Presentation</vt:lpstr>
      <vt:lpstr>Activity 3:  Create a descriptive story or make a poster about an important celebration </vt:lpstr>
      <vt:lpstr>PowerPoint Presentation</vt:lpstr>
      <vt:lpstr>Activity 4: Reflection  Have a class discussion about what they saw. You can use these four questions.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Inglis</dc:creator>
  <cp:lastModifiedBy>Sarah Cowie</cp:lastModifiedBy>
  <cp:revision>54</cp:revision>
  <dcterms:created xsi:type="dcterms:W3CDTF">2020-10-14T10:51:07Z</dcterms:created>
  <dcterms:modified xsi:type="dcterms:W3CDTF">2020-11-17T14:38:55Z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0x010100FFB377279DA1F74EB59472887FDF0194</vt:lpwstr>
  </property>
</Properties>
</file>