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7.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8.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9.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0.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1.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2.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13.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14.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15.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19.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20.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notesSlides/notesSlide21.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notesSlides/notesSlide22.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notesSlides/notesSlide23.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notesSlides/notesSlide24.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notesSlides/notesSlide25.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notesSlides/notesSlide26.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notesSlides/notesSlide27.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notesSlides/notesSlide31.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notesSlides/notesSlide32.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notesSlides/notesSlide3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notesSlides/notesSlide34.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notesSlides/notesSlide35.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notesSlides/notesSlide36.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notesSlides/notesSlide37.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notesSlides/notesSlide38.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notesSlides/notesSlide39.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notesSlides/notesSlide43.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notesSlides/notesSlide44.xml" ContentType="application/vnd.openxmlformats-officedocument.presentationml.notesSlid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notesSlides/notesSlide45.xml" ContentType="application/vnd.openxmlformats-officedocument.presentationml.notesSlid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notesSlides/notesSlide46.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notesSlides/notesSlide47.xml" ContentType="application/vnd.openxmlformats-officedocument.presentationml.notesSlid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notesSlides/notesSlide48.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notesSlides/notesSlide49.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notesSlides/notesSlide50.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notesSlides/notesSlide51.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3"/>
  </p:notesMasterIdLst>
  <p:handoutMasterIdLst>
    <p:handoutMasterId r:id="rId64"/>
  </p:handoutMasterIdLst>
  <p:sldIdLst>
    <p:sldId id="454" r:id="rId5"/>
    <p:sldId id="436" r:id="rId6"/>
    <p:sldId id="611" r:id="rId7"/>
    <p:sldId id="605" r:id="rId8"/>
    <p:sldId id="626" r:id="rId9"/>
    <p:sldId id="627" r:id="rId10"/>
    <p:sldId id="615" r:id="rId11"/>
    <p:sldId id="616" r:id="rId12"/>
    <p:sldId id="619" r:id="rId13"/>
    <p:sldId id="620" r:id="rId14"/>
    <p:sldId id="621" r:id="rId15"/>
    <p:sldId id="622" r:id="rId16"/>
    <p:sldId id="638" r:id="rId17"/>
    <p:sldId id="624" r:id="rId18"/>
    <p:sldId id="625" r:id="rId19"/>
    <p:sldId id="671" r:id="rId20"/>
    <p:sldId id="629" r:id="rId21"/>
    <p:sldId id="680" r:id="rId22"/>
    <p:sldId id="675" r:id="rId23"/>
    <p:sldId id="632" r:id="rId24"/>
    <p:sldId id="633" r:id="rId25"/>
    <p:sldId id="634" r:id="rId26"/>
    <p:sldId id="635" r:id="rId27"/>
    <p:sldId id="636" r:id="rId28"/>
    <p:sldId id="637" r:id="rId29"/>
    <p:sldId id="623" r:id="rId30"/>
    <p:sldId id="639" r:id="rId31"/>
    <p:sldId id="640" r:id="rId32"/>
    <p:sldId id="672" r:id="rId33"/>
    <p:sldId id="642" r:id="rId34"/>
    <p:sldId id="681" r:id="rId35"/>
    <p:sldId id="669" r:id="rId36"/>
    <p:sldId id="644" r:id="rId37"/>
    <p:sldId id="646" r:id="rId38"/>
    <p:sldId id="648" r:id="rId39"/>
    <p:sldId id="650" r:id="rId40"/>
    <p:sldId id="651" r:id="rId41"/>
    <p:sldId id="652" r:id="rId42"/>
    <p:sldId id="656" r:id="rId43"/>
    <p:sldId id="664" r:id="rId44"/>
    <p:sldId id="666" r:id="rId45"/>
    <p:sldId id="673" r:id="rId46"/>
    <p:sldId id="643" r:id="rId47"/>
    <p:sldId id="682" r:id="rId48"/>
    <p:sldId id="670" r:id="rId49"/>
    <p:sldId id="645" r:id="rId50"/>
    <p:sldId id="647" r:id="rId51"/>
    <p:sldId id="649" r:id="rId52"/>
    <p:sldId id="653" r:id="rId53"/>
    <p:sldId id="654" r:id="rId54"/>
    <p:sldId id="655" r:id="rId55"/>
    <p:sldId id="657" r:id="rId56"/>
    <p:sldId id="665" r:id="rId57"/>
    <p:sldId id="667" r:id="rId58"/>
    <p:sldId id="674" r:id="rId59"/>
    <p:sldId id="679" r:id="rId60"/>
    <p:sldId id="684" r:id="rId61"/>
    <p:sldId id="683" r:id="rId62"/>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becca Atkinson" initials="RA" lastIdx="21" clrIdx="0"/>
  <p:cmAuthor id="2" name="Emily" initials="E" lastIdx="2" clrIdx="1"/>
  <p:cmAuthor id="3" name="Nicki Karet" initials="NK"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7696C"/>
    <a:srgbClr val="C0208E"/>
    <a:srgbClr val="5D29FF"/>
    <a:srgbClr val="FF0066"/>
    <a:srgbClr val="31A8CD"/>
    <a:srgbClr val="6DE9E6"/>
    <a:srgbClr val="3600DE"/>
    <a:srgbClr val="169793"/>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72" autoAdjust="0"/>
    <p:restoredTop sz="60296" autoAdjust="0"/>
  </p:normalViewPr>
  <p:slideViewPr>
    <p:cSldViewPr snapToGrid="0">
      <p:cViewPr varScale="1">
        <p:scale>
          <a:sx n="86" d="100"/>
          <a:sy n="86" d="100"/>
        </p:scale>
        <p:origin x="547" y="62"/>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handoutMaster" Target="handoutMasters/handoutMaster1.xml"/><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6.xml"/><Relationship Id="rId1" Type="http://schemas.microsoft.com/office/2011/relationships/chartStyle" Target="style8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1588460748975721"/>
          <c:y val="0.11585961500261546"/>
          <c:w val="0.50921103840122162"/>
          <c:h val="0.72381436337293903"/>
        </c:manualLayout>
      </c:layout>
      <c:pieChart>
        <c:varyColors val="1"/>
        <c:ser>
          <c:idx val="0"/>
          <c:order val="0"/>
          <c:tx>
            <c:strRef>
              <c:f>Sheet1!$B$1</c:f>
              <c:strCache>
                <c:ptCount val="1"/>
                <c:pt idx="0">
                  <c:v>Column1</c:v>
                </c:pt>
              </c:strCache>
            </c:strRef>
          </c:tx>
          <c:dPt>
            <c:idx val="0"/>
            <c:bubble3D val="0"/>
            <c:spPr>
              <a:solidFill>
                <a:schemeClr val="accent5">
                  <a:shade val="53000"/>
                </a:schemeClr>
              </a:solidFill>
              <a:ln w="19050">
                <a:solidFill>
                  <a:schemeClr val="lt1"/>
                </a:solidFill>
              </a:ln>
              <a:effectLst/>
            </c:spPr>
            <c:extLst>
              <c:ext xmlns:c16="http://schemas.microsoft.com/office/drawing/2014/chart" uri="{C3380CC4-5D6E-409C-BE32-E72D297353CC}">
                <c16:uniqueId val="{00000001-1A43-4F5C-B50C-0CA1C20D46F3}"/>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1A43-4F5C-B50C-0CA1C20D46F3}"/>
              </c:ext>
            </c:extLst>
          </c:dPt>
          <c:dPt>
            <c:idx val="2"/>
            <c:bubble3D val="0"/>
            <c:spPr>
              <a:solidFill>
                <a:schemeClr val="accent6">
                  <a:lumMod val="50000"/>
                </a:schemeClr>
              </a:solidFill>
              <a:ln w="19050">
                <a:solidFill>
                  <a:schemeClr val="lt1"/>
                </a:solidFill>
              </a:ln>
              <a:effectLst/>
            </c:spPr>
            <c:extLst>
              <c:ext xmlns:c16="http://schemas.microsoft.com/office/drawing/2014/chart" uri="{C3380CC4-5D6E-409C-BE32-E72D297353CC}">
                <c16:uniqueId val="{00000005-1A43-4F5C-B50C-0CA1C20D46F3}"/>
              </c:ext>
            </c:extLst>
          </c:dPt>
          <c:dPt>
            <c:idx val="3"/>
            <c:bubble3D val="0"/>
            <c:spPr>
              <a:solidFill>
                <a:schemeClr val="accent2"/>
              </a:solidFill>
              <a:ln w="19050">
                <a:solidFill>
                  <a:schemeClr val="lt1"/>
                </a:solidFill>
              </a:ln>
              <a:effectLst/>
            </c:spPr>
            <c:extLst>
              <c:ext xmlns:c16="http://schemas.microsoft.com/office/drawing/2014/chart" uri="{C3380CC4-5D6E-409C-BE32-E72D297353CC}">
                <c16:uniqueId val="{00000007-1A43-4F5C-B50C-0CA1C20D46F3}"/>
              </c:ext>
            </c:extLst>
          </c:dPt>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Interested in heritage and museums</c:v>
                </c:pt>
                <c:pt idx="1">
                  <c:v>Interested in heritage but not a museum person</c:v>
                </c:pt>
                <c:pt idx="2">
                  <c:v>A museum person, but not interested in heritage</c:v>
                </c:pt>
                <c:pt idx="3">
                  <c:v>Neither interested in heritage or a museum person</c:v>
                </c:pt>
              </c:strCache>
            </c:strRef>
          </c:cat>
          <c:val>
            <c:numRef>
              <c:f>Sheet1!$B$2:$B$5</c:f>
              <c:numCache>
                <c:formatCode>0%</c:formatCode>
                <c:ptCount val="4"/>
                <c:pt idx="0">
                  <c:v>0.35</c:v>
                </c:pt>
                <c:pt idx="1">
                  <c:v>0.28000000000000003</c:v>
                </c:pt>
                <c:pt idx="2">
                  <c:v>0.08</c:v>
                </c:pt>
                <c:pt idx="3">
                  <c:v>0.28999999999999998</c:v>
                </c:pt>
              </c:numCache>
            </c:numRef>
          </c:val>
          <c:extLst>
            <c:ext xmlns:c16="http://schemas.microsoft.com/office/drawing/2014/chart" uri="{C3380CC4-5D6E-409C-BE32-E72D297353CC}">
              <c16:uniqueId val="{00000008-1A43-4F5C-B50C-0CA1C20D46F3}"/>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977645520552064"/>
          <c:y val="0.16072878053705278"/>
          <c:w val="0.49004502952755907"/>
          <c:h val="0.73506749907311153"/>
        </c:manualLayout>
      </c:layout>
      <c:radarChart>
        <c:radarStyle val="marker"/>
        <c:varyColors val="0"/>
        <c:ser>
          <c:idx val="0"/>
          <c:order val="0"/>
          <c:tx>
            <c:strRef>
              <c:f>Sheet1!$B$1</c:f>
              <c:strCache>
                <c:ptCount val="1"/>
                <c:pt idx="0">
                  <c:v> Interested in Heritage &amp; are museum people (175)</c:v>
                </c:pt>
              </c:strCache>
            </c:strRef>
          </c:tx>
          <c:spPr>
            <a:ln w="28575" cap="rnd">
              <a:solidFill>
                <a:schemeClr val="accent5"/>
              </a:solidFill>
              <a:round/>
            </a:ln>
            <a:effectLst/>
          </c:spPr>
          <c:marker>
            <c:symbol val="none"/>
          </c:marker>
          <c:cat>
            <c:strRef>
              <c:f>Sheet1!$A$2:$A$14</c:f>
              <c:strCache>
                <c:ptCount val="13"/>
                <c:pt idx="0">
                  <c:v>Learn something new</c:v>
                </c:pt>
                <c:pt idx="1">
                  <c:v>Bring stories/heritage to life</c:v>
                </c:pt>
                <c:pt idx="2">
                  <c:v>A unique experience I can't get anywhere else</c:v>
                </c:pt>
                <c:pt idx="3">
                  <c:v>Be entertaining</c:v>
                </c:pt>
                <c:pt idx="4">
                  <c:v>Make me feel inspired</c:v>
                </c:pt>
                <c:pt idx="5">
                  <c:v>Broaden my mind/stimulate my thinking</c:v>
                </c:pt>
                <c:pt idx="6">
                  <c:v>Activities with a 'wow' factor</c:v>
                </c:pt>
                <c:pt idx="7">
                  <c:v>Learn about the stories of the people &amp; place I am visiting</c:v>
                </c:pt>
                <c:pt idx="8">
                  <c:v>A friendly, genuine welcome</c:v>
                </c:pt>
                <c:pt idx="9">
                  <c:v>Somewhere to rest and relax</c:v>
                </c:pt>
                <c:pt idx="10">
                  <c:v>Somewhere I can meet and have fun with friends</c:v>
                </c:pt>
                <c:pt idx="11">
                  <c:v>Experiences I can share on social media</c:v>
                </c:pt>
                <c:pt idx="12">
                  <c:v>Allow me to challenge myself</c:v>
                </c:pt>
              </c:strCache>
            </c:strRef>
          </c:cat>
          <c:val>
            <c:numRef>
              <c:f>Sheet1!$B$2:$B$14</c:f>
              <c:numCache>
                <c:formatCode>0</c:formatCode>
                <c:ptCount val="13"/>
                <c:pt idx="0">
                  <c:v>125</c:v>
                </c:pt>
                <c:pt idx="1">
                  <c:v>131</c:v>
                </c:pt>
                <c:pt idx="2">
                  <c:v>124</c:v>
                </c:pt>
                <c:pt idx="3">
                  <c:v>103</c:v>
                </c:pt>
                <c:pt idx="4">
                  <c:v>115</c:v>
                </c:pt>
                <c:pt idx="5">
                  <c:v>107</c:v>
                </c:pt>
                <c:pt idx="6">
                  <c:v>87</c:v>
                </c:pt>
                <c:pt idx="7">
                  <c:v>125</c:v>
                </c:pt>
                <c:pt idx="8">
                  <c:v>119</c:v>
                </c:pt>
                <c:pt idx="9">
                  <c:v>85</c:v>
                </c:pt>
                <c:pt idx="10">
                  <c:v>69</c:v>
                </c:pt>
                <c:pt idx="11">
                  <c:v>61</c:v>
                </c:pt>
                <c:pt idx="12">
                  <c:v>49</c:v>
                </c:pt>
              </c:numCache>
            </c:numRef>
          </c:val>
          <c:extLst>
            <c:ext xmlns:c16="http://schemas.microsoft.com/office/drawing/2014/chart" uri="{C3380CC4-5D6E-409C-BE32-E72D297353CC}">
              <c16:uniqueId val="{00000000-C67E-4198-9706-D9D7AD853B6F}"/>
            </c:ext>
          </c:extLst>
        </c:ser>
        <c:ser>
          <c:idx val="1"/>
          <c:order val="1"/>
          <c:tx>
            <c:strRef>
              <c:f>Sheet1!$C$1</c:f>
              <c:strCache>
                <c:ptCount val="1"/>
                <c:pt idx="0">
                  <c:v>Interested in Heritage but not museum people (141)</c:v>
                </c:pt>
              </c:strCache>
            </c:strRef>
          </c:tx>
          <c:spPr>
            <a:ln w="28575" cap="rnd">
              <a:solidFill>
                <a:schemeClr val="accent4"/>
              </a:solidFill>
              <a:round/>
            </a:ln>
            <a:effectLst/>
          </c:spPr>
          <c:marker>
            <c:symbol val="none"/>
          </c:marker>
          <c:cat>
            <c:strRef>
              <c:f>Sheet1!$A$2:$A$14</c:f>
              <c:strCache>
                <c:ptCount val="13"/>
                <c:pt idx="0">
                  <c:v>Learn something new</c:v>
                </c:pt>
                <c:pt idx="1">
                  <c:v>Bring stories/heritage to life</c:v>
                </c:pt>
                <c:pt idx="2">
                  <c:v>A unique experience I can't get anywhere else</c:v>
                </c:pt>
                <c:pt idx="3">
                  <c:v>Be entertaining</c:v>
                </c:pt>
                <c:pt idx="4">
                  <c:v>Make me feel inspired</c:v>
                </c:pt>
                <c:pt idx="5">
                  <c:v>Broaden my mind/stimulate my thinking</c:v>
                </c:pt>
                <c:pt idx="6">
                  <c:v>Activities with a 'wow' factor</c:v>
                </c:pt>
                <c:pt idx="7">
                  <c:v>Learn about the stories of the people &amp; place I am visiting</c:v>
                </c:pt>
                <c:pt idx="8">
                  <c:v>A friendly, genuine welcome</c:v>
                </c:pt>
                <c:pt idx="9">
                  <c:v>Somewhere to rest and relax</c:v>
                </c:pt>
                <c:pt idx="10">
                  <c:v>Somewhere I can meet and have fun with friends</c:v>
                </c:pt>
                <c:pt idx="11">
                  <c:v>Experiences I can share on social media</c:v>
                </c:pt>
                <c:pt idx="12">
                  <c:v>Allow me to challenge myself</c:v>
                </c:pt>
              </c:strCache>
            </c:strRef>
          </c:cat>
          <c:val>
            <c:numRef>
              <c:f>Sheet1!$C$2:$C$14</c:f>
              <c:numCache>
                <c:formatCode>0</c:formatCode>
                <c:ptCount val="13"/>
                <c:pt idx="0">
                  <c:v>129</c:v>
                </c:pt>
                <c:pt idx="1">
                  <c:v>132</c:v>
                </c:pt>
                <c:pt idx="2">
                  <c:v>110</c:v>
                </c:pt>
                <c:pt idx="3">
                  <c:v>145</c:v>
                </c:pt>
                <c:pt idx="4">
                  <c:v>110</c:v>
                </c:pt>
                <c:pt idx="5">
                  <c:v>118</c:v>
                </c:pt>
                <c:pt idx="6">
                  <c:v>110</c:v>
                </c:pt>
                <c:pt idx="7">
                  <c:v>89</c:v>
                </c:pt>
                <c:pt idx="8">
                  <c:v>89</c:v>
                </c:pt>
                <c:pt idx="9">
                  <c:v>62</c:v>
                </c:pt>
                <c:pt idx="10">
                  <c:v>73</c:v>
                </c:pt>
                <c:pt idx="11">
                  <c:v>78</c:v>
                </c:pt>
                <c:pt idx="12">
                  <c:v>56</c:v>
                </c:pt>
              </c:numCache>
            </c:numRef>
          </c:val>
          <c:extLst>
            <c:ext xmlns:c16="http://schemas.microsoft.com/office/drawing/2014/chart" uri="{C3380CC4-5D6E-409C-BE32-E72D297353CC}">
              <c16:uniqueId val="{00000001-C67E-4198-9706-D9D7AD853B6F}"/>
            </c:ext>
          </c:extLst>
        </c:ser>
        <c:ser>
          <c:idx val="2"/>
          <c:order val="2"/>
          <c:tx>
            <c:strRef>
              <c:f>Sheet1!$D$1</c:f>
              <c:strCache>
                <c:ptCount val="1"/>
                <c:pt idx="0">
                  <c:v>Not interested in heritage but are museum people (41)</c:v>
                </c:pt>
              </c:strCache>
            </c:strRef>
          </c:tx>
          <c:spPr>
            <a:ln w="28575" cap="rnd">
              <a:solidFill>
                <a:schemeClr val="accent6">
                  <a:lumMod val="75000"/>
                </a:schemeClr>
              </a:solidFill>
              <a:round/>
            </a:ln>
            <a:effectLst/>
          </c:spPr>
          <c:marker>
            <c:symbol val="none"/>
          </c:marker>
          <c:cat>
            <c:strRef>
              <c:f>Sheet1!$A$2:$A$14</c:f>
              <c:strCache>
                <c:ptCount val="13"/>
                <c:pt idx="0">
                  <c:v>Learn something new</c:v>
                </c:pt>
                <c:pt idx="1">
                  <c:v>Bring stories/heritage to life</c:v>
                </c:pt>
                <c:pt idx="2">
                  <c:v>A unique experience I can't get anywhere else</c:v>
                </c:pt>
                <c:pt idx="3">
                  <c:v>Be entertaining</c:v>
                </c:pt>
                <c:pt idx="4">
                  <c:v>Make me feel inspired</c:v>
                </c:pt>
                <c:pt idx="5">
                  <c:v>Broaden my mind/stimulate my thinking</c:v>
                </c:pt>
                <c:pt idx="6">
                  <c:v>Activities with a 'wow' factor</c:v>
                </c:pt>
                <c:pt idx="7">
                  <c:v>Learn about the stories of the people &amp; place I am visiting</c:v>
                </c:pt>
                <c:pt idx="8">
                  <c:v>A friendly, genuine welcome</c:v>
                </c:pt>
                <c:pt idx="9">
                  <c:v>Somewhere to rest and relax</c:v>
                </c:pt>
                <c:pt idx="10">
                  <c:v>Somewhere I can meet and have fun with friends</c:v>
                </c:pt>
                <c:pt idx="11">
                  <c:v>Experiences I can share on social media</c:v>
                </c:pt>
                <c:pt idx="12">
                  <c:v>Allow me to challenge myself</c:v>
                </c:pt>
              </c:strCache>
            </c:strRef>
          </c:cat>
          <c:val>
            <c:numRef>
              <c:f>Sheet1!$D$2:$D$14</c:f>
              <c:numCache>
                <c:formatCode>0</c:formatCode>
                <c:ptCount val="13"/>
                <c:pt idx="0">
                  <c:v>120</c:v>
                </c:pt>
                <c:pt idx="1">
                  <c:v>113</c:v>
                </c:pt>
                <c:pt idx="2">
                  <c:v>105</c:v>
                </c:pt>
                <c:pt idx="3">
                  <c:v>113</c:v>
                </c:pt>
                <c:pt idx="4">
                  <c:v>128</c:v>
                </c:pt>
                <c:pt idx="5">
                  <c:v>120</c:v>
                </c:pt>
                <c:pt idx="6">
                  <c:v>128</c:v>
                </c:pt>
                <c:pt idx="7">
                  <c:v>98</c:v>
                </c:pt>
                <c:pt idx="8">
                  <c:v>113</c:v>
                </c:pt>
                <c:pt idx="9">
                  <c:v>90</c:v>
                </c:pt>
                <c:pt idx="10">
                  <c:v>60</c:v>
                </c:pt>
                <c:pt idx="11">
                  <c:v>75</c:v>
                </c:pt>
                <c:pt idx="12">
                  <c:v>38</c:v>
                </c:pt>
              </c:numCache>
            </c:numRef>
          </c:val>
          <c:extLst>
            <c:ext xmlns:c16="http://schemas.microsoft.com/office/drawing/2014/chart" uri="{C3380CC4-5D6E-409C-BE32-E72D297353CC}">
              <c16:uniqueId val="{00000002-C67E-4198-9706-D9D7AD853B6F}"/>
            </c:ext>
          </c:extLst>
        </c:ser>
        <c:ser>
          <c:idx val="3"/>
          <c:order val="3"/>
          <c:tx>
            <c:strRef>
              <c:f>Sheet1!$E$1</c:f>
              <c:strCache>
                <c:ptCount val="1"/>
                <c:pt idx="0">
                  <c:v>Not interested in Heritage &amp; not museum people (143)</c:v>
                </c:pt>
              </c:strCache>
            </c:strRef>
          </c:tx>
          <c:spPr>
            <a:ln w="28575" cap="rnd">
              <a:solidFill>
                <a:schemeClr val="accent2"/>
              </a:solidFill>
              <a:round/>
            </a:ln>
            <a:effectLst/>
          </c:spPr>
          <c:marker>
            <c:symbol val="none"/>
          </c:marker>
          <c:cat>
            <c:strRef>
              <c:f>Sheet1!$A$2:$A$14</c:f>
              <c:strCache>
                <c:ptCount val="13"/>
                <c:pt idx="0">
                  <c:v>Learn something new</c:v>
                </c:pt>
                <c:pt idx="1">
                  <c:v>Bring stories/heritage to life</c:v>
                </c:pt>
                <c:pt idx="2">
                  <c:v>A unique experience I can't get anywhere else</c:v>
                </c:pt>
                <c:pt idx="3">
                  <c:v>Be entertaining</c:v>
                </c:pt>
                <c:pt idx="4">
                  <c:v>Make me feel inspired</c:v>
                </c:pt>
                <c:pt idx="5">
                  <c:v>Broaden my mind/stimulate my thinking</c:v>
                </c:pt>
                <c:pt idx="6">
                  <c:v>Activities with a 'wow' factor</c:v>
                </c:pt>
                <c:pt idx="7">
                  <c:v>Learn about the stories of the people &amp; place I am visiting</c:v>
                </c:pt>
                <c:pt idx="8">
                  <c:v>A friendly, genuine welcome</c:v>
                </c:pt>
                <c:pt idx="9">
                  <c:v>Somewhere to rest and relax</c:v>
                </c:pt>
                <c:pt idx="10">
                  <c:v>Somewhere I can meet and have fun with friends</c:v>
                </c:pt>
                <c:pt idx="11">
                  <c:v>Experiences I can share on social media</c:v>
                </c:pt>
                <c:pt idx="12">
                  <c:v>Allow me to challenge myself</c:v>
                </c:pt>
              </c:strCache>
            </c:strRef>
          </c:cat>
          <c:val>
            <c:numRef>
              <c:f>Sheet1!$E$2:$E$14</c:f>
              <c:numCache>
                <c:formatCode>0</c:formatCode>
                <c:ptCount val="13"/>
                <c:pt idx="0">
                  <c:v>134</c:v>
                </c:pt>
                <c:pt idx="1">
                  <c:v>98</c:v>
                </c:pt>
                <c:pt idx="2">
                  <c:v>141</c:v>
                </c:pt>
                <c:pt idx="3">
                  <c:v>151</c:v>
                </c:pt>
                <c:pt idx="4">
                  <c:v>98</c:v>
                </c:pt>
                <c:pt idx="5">
                  <c:v>102</c:v>
                </c:pt>
                <c:pt idx="6">
                  <c:v>158</c:v>
                </c:pt>
                <c:pt idx="7">
                  <c:v>88</c:v>
                </c:pt>
                <c:pt idx="8">
                  <c:v>88</c:v>
                </c:pt>
                <c:pt idx="9">
                  <c:v>53</c:v>
                </c:pt>
                <c:pt idx="10">
                  <c:v>74</c:v>
                </c:pt>
                <c:pt idx="11">
                  <c:v>77</c:v>
                </c:pt>
                <c:pt idx="12">
                  <c:v>39</c:v>
                </c:pt>
              </c:numCache>
            </c:numRef>
          </c:val>
          <c:extLst>
            <c:ext xmlns:c16="http://schemas.microsoft.com/office/drawing/2014/chart" uri="{C3380CC4-5D6E-409C-BE32-E72D297353CC}">
              <c16:uniqueId val="{00000003-C67E-4198-9706-D9D7AD853B6F}"/>
            </c:ext>
          </c:extLst>
        </c:ser>
        <c:dLbls>
          <c:showLegendKey val="0"/>
          <c:showVal val="0"/>
          <c:showCatName val="0"/>
          <c:showSerName val="0"/>
          <c:showPercent val="0"/>
          <c:showBubbleSize val="0"/>
        </c:dLbls>
        <c:axId val="241145744"/>
        <c:axId val="241149272"/>
      </c:radarChart>
      <c:catAx>
        <c:axId val="241145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41149272"/>
        <c:crosses val="autoZero"/>
        <c:auto val="1"/>
        <c:lblAlgn val="ctr"/>
        <c:lblOffset val="100"/>
        <c:noMultiLvlLbl val="0"/>
      </c:catAx>
      <c:valAx>
        <c:axId val="241149272"/>
        <c:scaling>
          <c:orientation val="minMax"/>
          <c:max val="160"/>
          <c:min val="3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145744"/>
        <c:crosses val="autoZero"/>
        <c:crossBetween val="between"/>
      </c:valAx>
      <c:spPr>
        <a:noFill/>
        <a:ln>
          <a:noFill/>
        </a:ln>
        <a:effectLst/>
      </c:spPr>
    </c:plotArea>
    <c:legend>
      <c:legendPos val="t"/>
      <c:layout>
        <c:manualLayout>
          <c:xMode val="edge"/>
          <c:yMode val="edge"/>
          <c:x val="0.85362067665729324"/>
          <c:y val="0.19325455296853861"/>
          <c:w val="0.13148305567218221"/>
          <c:h val="0.60896844516403381"/>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5">
                  <a:shade val="65000"/>
                </a:schemeClr>
              </a:solidFill>
              <a:ln w="19050">
                <a:solidFill>
                  <a:schemeClr val="lt1"/>
                </a:solidFill>
              </a:ln>
              <a:effectLst/>
            </c:spPr>
            <c:extLst>
              <c:ext xmlns:c16="http://schemas.microsoft.com/office/drawing/2014/chart" uri="{C3380CC4-5D6E-409C-BE32-E72D297353CC}">
                <c16:uniqueId val="{00000001-1EF7-7247-9D9A-0FAA1DAC6994}"/>
              </c:ext>
            </c:extLst>
          </c:dPt>
          <c:dPt>
            <c:idx val="1"/>
            <c:bubble3D val="0"/>
            <c:spPr>
              <a:solidFill>
                <a:srgbClr val="3600DE"/>
              </a:solidFill>
              <a:ln w="19050">
                <a:solidFill>
                  <a:schemeClr val="lt1"/>
                </a:solidFill>
              </a:ln>
              <a:effectLst/>
            </c:spPr>
            <c:extLst>
              <c:ext xmlns:c16="http://schemas.microsoft.com/office/drawing/2014/chart" uri="{C3380CC4-5D6E-409C-BE32-E72D297353CC}">
                <c16:uniqueId val="{00000003-1EF7-7247-9D9A-0FAA1DAC6994}"/>
              </c:ext>
            </c:extLst>
          </c:dPt>
          <c:dPt>
            <c:idx val="2"/>
            <c:bubble3D val="0"/>
            <c:spPr>
              <a:solidFill>
                <a:schemeClr val="accent5">
                  <a:tint val="65000"/>
                </a:schemeClr>
              </a:solidFill>
              <a:ln w="19050">
                <a:solidFill>
                  <a:schemeClr val="lt1"/>
                </a:solidFill>
              </a:ln>
              <a:effectLst/>
            </c:spPr>
            <c:extLst>
              <c:ext xmlns:c16="http://schemas.microsoft.com/office/drawing/2014/chart" uri="{C3380CC4-5D6E-409C-BE32-E72D297353CC}">
                <c16:uniqueId val="{00000005-1EF7-7247-9D9A-0FAA1DAC6994}"/>
              </c:ext>
            </c:extLst>
          </c:dPt>
          <c:dLbls>
            <c:spPr>
              <a:noFill/>
              <a:ln>
                <a:noFill/>
              </a:ln>
              <a:effectLst/>
            </c:spPr>
            <c:txPr>
              <a:bodyPr rot="0" spcFirstLastPara="1" vertOverflow="ellipsis" vert="horz" wrap="square" anchor="ctr" anchorCtr="1"/>
              <a:lstStyle/>
              <a:p>
                <a:pPr>
                  <a:defRPr sz="1197" b="1" i="0" u="none" strike="noStrike" kern="1200" baseline="0">
                    <a:solidFill>
                      <a:schemeClr val="accent5">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Male</c:v>
                </c:pt>
                <c:pt idx="1">
                  <c:v>Female</c:v>
                </c:pt>
                <c:pt idx="2">
                  <c:v>Other/NA</c:v>
                </c:pt>
              </c:strCache>
            </c:strRef>
          </c:cat>
          <c:val>
            <c:numRef>
              <c:f>Sheet1!$B$2:$B$4</c:f>
              <c:numCache>
                <c:formatCode>0%</c:formatCode>
                <c:ptCount val="3"/>
                <c:pt idx="0">
                  <c:v>0.4</c:v>
                </c:pt>
                <c:pt idx="1">
                  <c:v>0.57999999999999996</c:v>
                </c:pt>
                <c:pt idx="2">
                  <c:v>0.02</c:v>
                </c:pt>
              </c:numCache>
            </c:numRef>
          </c:val>
          <c:extLst>
            <c:ext xmlns:c16="http://schemas.microsoft.com/office/drawing/2014/chart" uri="{C3380CC4-5D6E-409C-BE32-E72D297353CC}">
              <c16:uniqueId val="{00000006-1EF7-7247-9D9A-0FAA1DAC6994}"/>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8.5298034108663434E-2"/>
          <c:y val="0.7118506777417567"/>
          <c:w val="0.85731764723121251"/>
          <c:h val="0.14786975723535117"/>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accent5">
                  <a:lumMod val="5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chemeClr val="accent5">
              <a:lumMod val="50000"/>
            </a:schemeClr>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bar"/>
        <c:grouping val="clustered"/>
        <c:varyColors val="0"/>
        <c:ser>
          <c:idx val="0"/>
          <c:order val="0"/>
          <c:tx>
            <c:strRef>
              <c:f>Sheet1!$B$1</c:f>
              <c:strCache>
                <c:ptCount val="1"/>
                <c:pt idx="0">
                  <c:v>Age</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16-18</c:v>
                </c:pt>
                <c:pt idx="1">
                  <c:v>19-21</c:v>
                </c:pt>
                <c:pt idx="2">
                  <c:v>22-25</c:v>
                </c:pt>
              </c:strCache>
            </c:strRef>
          </c:cat>
          <c:val>
            <c:numRef>
              <c:f>Sheet1!$B$2:$B$4</c:f>
              <c:numCache>
                <c:formatCode>0%</c:formatCode>
                <c:ptCount val="3"/>
                <c:pt idx="0">
                  <c:v>0.21</c:v>
                </c:pt>
                <c:pt idx="1">
                  <c:v>0.34</c:v>
                </c:pt>
                <c:pt idx="2">
                  <c:v>0.46</c:v>
                </c:pt>
              </c:numCache>
            </c:numRef>
          </c:val>
          <c:extLst>
            <c:ext xmlns:c16="http://schemas.microsoft.com/office/drawing/2014/chart" uri="{C3380CC4-5D6E-409C-BE32-E72D297353CC}">
              <c16:uniqueId val="{00000000-A54C-BE45-B080-AE85AB71B09E}"/>
            </c:ext>
          </c:extLst>
        </c:ser>
        <c:dLbls>
          <c:dLblPos val="inEnd"/>
          <c:showLegendKey val="0"/>
          <c:showVal val="1"/>
          <c:showCatName val="0"/>
          <c:showSerName val="0"/>
          <c:showPercent val="0"/>
          <c:showBubbleSize val="0"/>
        </c:dLbls>
        <c:gapWidth val="62"/>
        <c:axId val="241149664"/>
        <c:axId val="241148096"/>
      </c:barChart>
      <c:catAx>
        <c:axId val="24114966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accent5">
                    <a:lumMod val="50000"/>
                  </a:schemeClr>
                </a:solidFill>
                <a:latin typeface="+mn-lt"/>
                <a:ea typeface="+mn-ea"/>
                <a:cs typeface="+mn-cs"/>
              </a:defRPr>
            </a:pPr>
            <a:endParaRPr lang="en-US"/>
          </a:p>
        </c:txPr>
        <c:crossAx val="241148096"/>
        <c:crosses val="autoZero"/>
        <c:auto val="1"/>
        <c:lblAlgn val="ctr"/>
        <c:lblOffset val="100"/>
        <c:noMultiLvlLbl val="0"/>
      </c:catAx>
      <c:valAx>
        <c:axId val="241148096"/>
        <c:scaling>
          <c:orientation val="minMax"/>
        </c:scaling>
        <c:delete val="1"/>
        <c:axPos val="t"/>
        <c:numFmt formatCode="0%" sourceLinked="1"/>
        <c:majorTickMark val="none"/>
        <c:minorTickMark val="none"/>
        <c:tickLblPos val="nextTo"/>
        <c:crossAx val="24114966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accent5">
              <a:lumMod val="50000"/>
            </a:schemeClr>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5"/>
            </a:solidFill>
            <a:ln>
              <a:noFill/>
            </a:ln>
            <a:effectLst/>
          </c:spPr>
          <c:invertIfNegative val="0"/>
          <c:dPt>
            <c:idx val="1"/>
            <c:invertIfNegative val="0"/>
            <c:bubble3D val="0"/>
            <c:spPr>
              <a:solidFill>
                <a:srgbClr val="3600DE"/>
              </a:solidFill>
              <a:ln>
                <a:noFill/>
              </a:ln>
              <a:effectLst/>
            </c:spPr>
            <c:extLst>
              <c:ext xmlns:c16="http://schemas.microsoft.com/office/drawing/2014/chart" uri="{C3380CC4-5D6E-409C-BE32-E72D297353CC}">
                <c16:uniqueId val="{00000001-0C7D-2345-8511-6A634E38E548}"/>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AB</c:v>
                </c:pt>
                <c:pt idx="1">
                  <c:v>C1</c:v>
                </c:pt>
                <c:pt idx="2">
                  <c:v>C2</c:v>
                </c:pt>
                <c:pt idx="3">
                  <c:v>DE</c:v>
                </c:pt>
              </c:strCache>
            </c:strRef>
          </c:cat>
          <c:val>
            <c:numRef>
              <c:f>Sheet1!$B$2:$B$5</c:f>
              <c:numCache>
                <c:formatCode>0%</c:formatCode>
                <c:ptCount val="4"/>
                <c:pt idx="0">
                  <c:v>0.25</c:v>
                </c:pt>
                <c:pt idx="1">
                  <c:v>0.42</c:v>
                </c:pt>
                <c:pt idx="2">
                  <c:v>0.16</c:v>
                </c:pt>
                <c:pt idx="3">
                  <c:v>0.17</c:v>
                </c:pt>
              </c:numCache>
            </c:numRef>
          </c:val>
          <c:extLst>
            <c:ext xmlns:c16="http://schemas.microsoft.com/office/drawing/2014/chart" uri="{C3380CC4-5D6E-409C-BE32-E72D297353CC}">
              <c16:uniqueId val="{00000002-0C7D-2345-8511-6A634E38E548}"/>
            </c:ext>
          </c:extLst>
        </c:ser>
        <c:dLbls>
          <c:dLblPos val="inEnd"/>
          <c:showLegendKey val="0"/>
          <c:showVal val="1"/>
          <c:showCatName val="0"/>
          <c:showSerName val="0"/>
          <c:showPercent val="0"/>
          <c:showBubbleSize val="0"/>
        </c:dLbls>
        <c:gapWidth val="60"/>
        <c:overlap val="-27"/>
        <c:axId val="241143784"/>
        <c:axId val="241150840"/>
      </c:barChart>
      <c:catAx>
        <c:axId val="241143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accent5">
                    <a:lumMod val="50000"/>
                  </a:schemeClr>
                </a:solidFill>
                <a:latin typeface="+mn-lt"/>
                <a:ea typeface="+mn-ea"/>
                <a:cs typeface="+mn-cs"/>
              </a:defRPr>
            </a:pPr>
            <a:endParaRPr lang="en-US"/>
          </a:p>
        </c:txPr>
        <c:crossAx val="241150840"/>
        <c:crosses val="autoZero"/>
        <c:auto val="1"/>
        <c:lblAlgn val="ctr"/>
        <c:lblOffset val="100"/>
        <c:noMultiLvlLbl val="0"/>
      </c:catAx>
      <c:valAx>
        <c:axId val="241150840"/>
        <c:scaling>
          <c:orientation val="minMax"/>
        </c:scaling>
        <c:delete val="1"/>
        <c:axPos val="l"/>
        <c:numFmt formatCode="0%" sourceLinked="1"/>
        <c:majorTickMark val="none"/>
        <c:minorTickMark val="none"/>
        <c:tickLblPos val="nextTo"/>
        <c:crossAx val="24114378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accent5">
              <a:lumMod val="50000"/>
            </a:schemeClr>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5358425245"/>
          <c:y val="0.17050202825323552"/>
          <c:w val="0.49030977948592713"/>
          <c:h val="0.81273222283513313"/>
        </c:manualLayout>
      </c:layout>
      <c:barChart>
        <c:barDir val="bar"/>
        <c:grouping val="clustered"/>
        <c:varyColors val="0"/>
        <c:ser>
          <c:idx val="0"/>
          <c:order val="0"/>
          <c:tx>
            <c:strRef>
              <c:f>Sheet1!$B$1</c:f>
              <c:strCache>
                <c:ptCount val="1"/>
                <c:pt idx="0">
                  <c:v>%</c:v>
                </c:pt>
              </c:strCache>
            </c:strRef>
          </c:tx>
          <c:spPr>
            <a:solidFill>
              <a:schemeClr val="accent5">
                <a:lumMod val="40000"/>
                <a:lumOff val="60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accent5">
                        <a:lumMod val="7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Learn something new</c:v>
                </c:pt>
                <c:pt idx="1">
                  <c:v>Bring stories/heritage to life</c:v>
                </c:pt>
                <c:pt idx="2">
                  <c:v>A unique experience</c:v>
                </c:pt>
                <c:pt idx="3">
                  <c:v>Be entertaining</c:v>
                </c:pt>
                <c:pt idx="4">
                  <c:v>Make me feel inspired</c:v>
                </c:pt>
                <c:pt idx="5">
                  <c:v>Broaden my mind</c:v>
                </c:pt>
                <c:pt idx="6">
                  <c:v>Activities with a 'wow' factor</c:v>
                </c:pt>
                <c:pt idx="7">
                  <c:v>Learn about the stories/people</c:v>
                </c:pt>
                <c:pt idx="8">
                  <c:v>A friendly, genuine welcome</c:v>
                </c:pt>
                <c:pt idx="9">
                  <c:v>Somewhere to rest and relax</c:v>
                </c:pt>
                <c:pt idx="10">
                  <c:v>Have fun with friends</c:v>
                </c:pt>
                <c:pt idx="11">
                  <c:v>Share on social media</c:v>
                </c:pt>
                <c:pt idx="12">
                  <c:v>Allow me to challenge myself</c:v>
                </c:pt>
              </c:strCache>
            </c:strRef>
          </c:cat>
          <c:val>
            <c:numRef>
              <c:f>Sheet1!$B$2:$B$14</c:f>
              <c:numCache>
                <c:formatCode>0</c:formatCode>
                <c:ptCount val="13"/>
                <c:pt idx="0">
                  <c:v>125.09433962264151</c:v>
                </c:pt>
                <c:pt idx="1">
                  <c:v>131.22641509433961</c:v>
                </c:pt>
                <c:pt idx="2">
                  <c:v>123.86792452830188</c:v>
                </c:pt>
                <c:pt idx="3">
                  <c:v>103.01886792452831</c:v>
                </c:pt>
                <c:pt idx="4">
                  <c:v>115.28301886792454</c:v>
                </c:pt>
                <c:pt idx="5">
                  <c:v>106.69811320754717</c:v>
                </c:pt>
                <c:pt idx="6">
                  <c:v>87.075471698113205</c:v>
                </c:pt>
                <c:pt idx="7">
                  <c:v>125.09433962264151</c:v>
                </c:pt>
                <c:pt idx="8">
                  <c:v>118.9622641509434</c:v>
                </c:pt>
                <c:pt idx="9">
                  <c:v>84.622641509433961</c:v>
                </c:pt>
                <c:pt idx="10">
                  <c:v>68.679245283018858</c:v>
                </c:pt>
                <c:pt idx="11">
                  <c:v>61.320754716981128</c:v>
                </c:pt>
                <c:pt idx="12">
                  <c:v>49.056603773584904</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241144960"/>
        <c:axId val="241147312"/>
      </c:barChart>
      <c:catAx>
        <c:axId val="241144960"/>
        <c:scaling>
          <c:orientation val="maxMin"/>
        </c:scaling>
        <c:delete val="0"/>
        <c:axPos val="l"/>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241147312"/>
        <c:crossesAt val="100"/>
        <c:auto val="1"/>
        <c:lblAlgn val="ctr"/>
        <c:lblOffset val="100"/>
        <c:noMultiLvlLbl val="0"/>
      </c:catAx>
      <c:valAx>
        <c:axId val="241147312"/>
        <c:scaling>
          <c:orientation val="minMax"/>
          <c:max val="160"/>
          <c:min val="-60"/>
        </c:scaling>
        <c:delete val="1"/>
        <c:axPos val="t"/>
        <c:numFmt formatCode="0" sourceLinked="1"/>
        <c:majorTickMark val="out"/>
        <c:minorTickMark val="none"/>
        <c:tickLblPos val="nextTo"/>
        <c:crossAx val="2411449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6">
              <a:lumMod val="50000"/>
            </a:schemeClr>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5358425245"/>
          <c:y val="0.16858945625114888"/>
          <c:w val="0.49030977948592713"/>
          <c:h val="0.81464472705279412"/>
        </c:manualLayout>
      </c:layout>
      <c:barChart>
        <c:barDir val="bar"/>
        <c:grouping val="clustered"/>
        <c:varyColors val="0"/>
        <c:ser>
          <c:idx val="0"/>
          <c:order val="0"/>
          <c:tx>
            <c:strRef>
              <c:f>Sheet1!$B$1</c:f>
              <c:strCache>
                <c:ptCount val="1"/>
                <c:pt idx="0">
                  <c:v>%</c:v>
                </c:pt>
              </c:strCache>
            </c:strRef>
          </c:tx>
          <c:spPr>
            <a:solidFill>
              <a:schemeClr val="bg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Learn something new</c:v>
                </c:pt>
                <c:pt idx="1">
                  <c:v>Bring stories/heritage to life</c:v>
                </c:pt>
                <c:pt idx="2">
                  <c:v>A unique experience</c:v>
                </c:pt>
                <c:pt idx="3">
                  <c:v>Be entertaining</c:v>
                </c:pt>
                <c:pt idx="4">
                  <c:v>Make me feel inspired</c:v>
                </c:pt>
                <c:pt idx="5">
                  <c:v>Broaden my mind</c:v>
                </c:pt>
                <c:pt idx="6">
                  <c:v>Activities with a 'wow' factor</c:v>
                </c:pt>
                <c:pt idx="7">
                  <c:v>Learn about the stories/people</c:v>
                </c:pt>
                <c:pt idx="8">
                  <c:v>A friendly, genuine welcome</c:v>
                </c:pt>
                <c:pt idx="9">
                  <c:v>Somewhere to rest and relax</c:v>
                </c:pt>
                <c:pt idx="10">
                  <c:v>Have fun with friends</c:v>
                </c:pt>
                <c:pt idx="11">
                  <c:v>Share on social media</c:v>
                </c:pt>
                <c:pt idx="12">
                  <c:v>Allow me to challenge myself</c:v>
                </c:pt>
              </c:strCache>
            </c:strRef>
          </c:cat>
          <c:val>
            <c:numRef>
              <c:f>Sheet1!$B$2:$B$14</c:f>
              <c:numCache>
                <c:formatCode>0%</c:formatCode>
                <c:ptCount val="13"/>
                <c:pt idx="0">
                  <c:v>0.57999999999999996</c:v>
                </c:pt>
                <c:pt idx="1">
                  <c:v>0.61</c:v>
                </c:pt>
                <c:pt idx="2">
                  <c:v>0.57999999999999996</c:v>
                </c:pt>
                <c:pt idx="3">
                  <c:v>0.48</c:v>
                </c:pt>
                <c:pt idx="4">
                  <c:v>0.54</c:v>
                </c:pt>
                <c:pt idx="5">
                  <c:v>0.5</c:v>
                </c:pt>
                <c:pt idx="6">
                  <c:v>0.41</c:v>
                </c:pt>
                <c:pt idx="7">
                  <c:v>0.57999999999999996</c:v>
                </c:pt>
                <c:pt idx="8">
                  <c:v>0.55000000000000004</c:v>
                </c:pt>
                <c:pt idx="9">
                  <c:v>0.39</c:v>
                </c:pt>
                <c:pt idx="10">
                  <c:v>0.32</c:v>
                </c:pt>
                <c:pt idx="11">
                  <c:v>0.28999999999999998</c:v>
                </c:pt>
                <c:pt idx="12">
                  <c:v>0.23</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52558192"/>
        <c:axId val="452561720"/>
      </c:barChart>
      <c:catAx>
        <c:axId val="45255819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52561720"/>
        <c:crosses val="autoZero"/>
        <c:auto val="1"/>
        <c:lblAlgn val="ctr"/>
        <c:lblOffset val="100"/>
        <c:noMultiLvlLbl val="0"/>
      </c:catAx>
      <c:valAx>
        <c:axId val="452561720"/>
        <c:scaling>
          <c:orientation val="minMax"/>
          <c:max val="1"/>
        </c:scaling>
        <c:delete val="1"/>
        <c:axPos val="t"/>
        <c:numFmt formatCode="0%" sourceLinked="1"/>
        <c:majorTickMark val="out"/>
        <c:minorTickMark val="none"/>
        <c:tickLblPos val="nextTo"/>
        <c:crossAx val="4525581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3770555782724152"/>
          <c:y val="0.12262724132176116"/>
          <c:w val="0.49030977948592713"/>
          <c:h val="0.84333259091298574"/>
        </c:manualLayout>
      </c:layout>
      <c:barChart>
        <c:barDir val="bar"/>
        <c:grouping val="clustered"/>
        <c:varyColors val="0"/>
        <c:ser>
          <c:idx val="0"/>
          <c:order val="0"/>
          <c:tx>
            <c:strRef>
              <c:f>Sheet1!$B$1</c:f>
              <c:strCache>
                <c:ptCount val="1"/>
                <c:pt idx="0">
                  <c:v>%</c:v>
                </c:pt>
              </c:strCache>
            </c:strRef>
          </c:tx>
          <c:spPr>
            <a:solidFill>
              <a:schemeClr val="accent5">
                <a:lumMod val="50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accent5">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Old fashioned</c:v>
                </c:pt>
                <c:pt idx="1">
                  <c:v>For older people</c:v>
                </c:pt>
                <c:pt idx="2">
                  <c:v>Boring</c:v>
                </c:pt>
                <c:pt idx="3">
                  <c:v>Too quiet</c:v>
                </c:pt>
                <c:pt idx="4">
                  <c:v>Stuffy</c:v>
                </c:pt>
                <c:pt idx="5">
                  <c:v>For younger people</c:v>
                </c:pt>
                <c:pt idx="6">
                  <c:v>Biased</c:v>
                </c:pt>
                <c:pt idx="7">
                  <c:v>Irrelevant</c:v>
                </c:pt>
                <c:pt idx="8">
                  <c:v>Scary</c:v>
                </c:pt>
                <c:pt idx="9">
                  <c:v>Dishonest</c:v>
                </c:pt>
              </c:strCache>
            </c:strRef>
          </c:cat>
          <c:val>
            <c:numRef>
              <c:f>Sheet1!$B$2:$B$11</c:f>
              <c:numCache>
                <c:formatCode>0</c:formatCode>
                <c:ptCount val="10"/>
                <c:pt idx="0">
                  <c:v>375</c:v>
                </c:pt>
                <c:pt idx="1">
                  <c:v>222</c:v>
                </c:pt>
                <c:pt idx="2">
                  <c:v>28</c:v>
                </c:pt>
                <c:pt idx="3">
                  <c:v>167</c:v>
                </c:pt>
                <c:pt idx="4">
                  <c:v>83</c:v>
                </c:pt>
                <c:pt idx="5">
                  <c:v>83</c:v>
                </c:pt>
                <c:pt idx="6">
                  <c:v>14</c:v>
                </c:pt>
                <c:pt idx="7">
                  <c:v>14</c:v>
                </c:pt>
                <c:pt idx="8">
                  <c:v>14</c:v>
                </c:pt>
                <c:pt idx="9">
                  <c:v>0</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00"/>
        <c:overlap val="-25"/>
        <c:axId val="452562112"/>
        <c:axId val="452563288"/>
      </c:barChart>
      <c:catAx>
        <c:axId val="452562112"/>
        <c:scaling>
          <c:orientation val="maxMin"/>
        </c:scaling>
        <c:delete val="0"/>
        <c:axPos val="l"/>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5">
                    <a:lumMod val="75000"/>
                  </a:schemeClr>
                </a:solidFill>
                <a:latin typeface="+mn-lt"/>
                <a:ea typeface="+mn-ea"/>
                <a:cs typeface="+mn-cs"/>
              </a:defRPr>
            </a:pPr>
            <a:endParaRPr lang="en-US"/>
          </a:p>
        </c:txPr>
        <c:crossAx val="452563288"/>
        <c:crossesAt val="100"/>
        <c:auto val="1"/>
        <c:lblAlgn val="ctr"/>
        <c:lblOffset val="100"/>
        <c:noMultiLvlLbl val="0"/>
      </c:catAx>
      <c:valAx>
        <c:axId val="452563288"/>
        <c:scaling>
          <c:orientation val="minMax"/>
          <c:max val="400"/>
          <c:min val="-300"/>
        </c:scaling>
        <c:delete val="1"/>
        <c:axPos val="t"/>
        <c:numFmt formatCode="0" sourceLinked="1"/>
        <c:majorTickMark val="out"/>
        <c:minorTickMark val="none"/>
        <c:tickLblPos val="nextTo"/>
        <c:crossAx val="4525621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6">
              <a:lumMod val="50000"/>
            </a:schemeClr>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5358425245"/>
          <c:y val="0.13990166017538289"/>
          <c:w val="0.49030977948592713"/>
          <c:h val="0.84333259091298574"/>
        </c:manualLayout>
      </c:layout>
      <c:barChart>
        <c:barDir val="bar"/>
        <c:grouping val="clustered"/>
        <c:varyColors val="0"/>
        <c:ser>
          <c:idx val="0"/>
          <c:order val="0"/>
          <c:tx>
            <c:strRef>
              <c:f>Sheet1!$B$1</c:f>
              <c:strCache>
                <c:ptCount val="1"/>
                <c:pt idx="0">
                  <c:v>%</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accent5"/>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Educational</c:v>
                </c:pt>
                <c:pt idx="1">
                  <c:v>Important</c:v>
                </c:pt>
                <c:pt idx="2">
                  <c:v>Welcoming</c:v>
                </c:pt>
                <c:pt idx="3">
                  <c:v>Entertaining</c:v>
                </c:pt>
                <c:pt idx="4">
                  <c:v>Exciting</c:v>
                </c:pt>
                <c:pt idx="5">
                  <c:v>Fun</c:v>
                </c:pt>
                <c:pt idx="6">
                  <c:v>Honest</c:v>
                </c:pt>
                <c:pt idx="7">
                  <c:v>Trustworthy</c:v>
                </c:pt>
                <c:pt idx="8">
                  <c:v>For people like me</c:v>
                </c:pt>
                <c:pt idx="9">
                  <c:v>Modern</c:v>
                </c:pt>
              </c:strCache>
            </c:strRef>
          </c:cat>
          <c:val>
            <c:numRef>
              <c:f>Sheet1!$B$2:$B$11</c:f>
              <c:numCache>
                <c:formatCode>0</c:formatCode>
                <c:ptCount val="10"/>
                <c:pt idx="0">
                  <c:v>234</c:v>
                </c:pt>
                <c:pt idx="1">
                  <c:v>179</c:v>
                </c:pt>
                <c:pt idx="2">
                  <c:v>151</c:v>
                </c:pt>
                <c:pt idx="3">
                  <c:v>129</c:v>
                </c:pt>
                <c:pt idx="4">
                  <c:v>113</c:v>
                </c:pt>
                <c:pt idx="5">
                  <c:v>120</c:v>
                </c:pt>
                <c:pt idx="6">
                  <c:v>77</c:v>
                </c:pt>
                <c:pt idx="7">
                  <c:v>69</c:v>
                </c:pt>
                <c:pt idx="8">
                  <c:v>90</c:v>
                </c:pt>
                <c:pt idx="9">
                  <c:v>38</c:v>
                </c:pt>
              </c:numCache>
            </c:numRef>
          </c:val>
          <c:extLst>
            <c:ext xmlns:c16="http://schemas.microsoft.com/office/drawing/2014/chart" uri="{C3380CC4-5D6E-409C-BE32-E72D297353CC}">
              <c16:uniqueId val="{00000000-EEEB-4845-AC7D-00325168CE1E}"/>
            </c:ext>
          </c:extLst>
        </c:ser>
        <c:dLbls>
          <c:dLblPos val="inEnd"/>
          <c:showLegendKey val="0"/>
          <c:showVal val="1"/>
          <c:showCatName val="0"/>
          <c:showSerName val="0"/>
          <c:showPercent val="0"/>
          <c:showBubbleSize val="0"/>
        </c:dLbls>
        <c:gapWidth val="100"/>
        <c:overlap val="-25"/>
        <c:axId val="452564072"/>
        <c:axId val="452563680"/>
      </c:barChart>
      <c:catAx>
        <c:axId val="452564072"/>
        <c:scaling>
          <c:orientation val="maxMin"/>
        </c:scaling>
        <c:delete val="0"/>
        <c:axPos val="l"/>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5">
                    <a:lumMod val="75000"/>
                  </a:schemeClr>
                </a:solidFill>
                <a:latin typeface="+mn-lt"/>
                <a:ea typeface="+mn-ea"/>
                <a:cs typeface="+mn-cs"/>
              </a:defRPr>
            </a:pPr>
            <a:endParaRPr lang="en-US"/>
          </a:p>
        </c:txPr>
        <c:crossAx val="452563680"/>
        <c:crossesAt val="100"/>
        <c:auto val="1"/>
        <c:lblAlgn val="ctr"/>
        <c:lblOffset val="100"/>
        <c:noMultiLvlLbl val="0"/>
      </c:catAx>
      <c:valAx>
        <c:axId val="452563680"/>
        <c:scaling>
          <c:orientation val="minMax"/>
          <c:max val="400"/>
          <c:min val="-300"/>
        </c:scaling>
        <c:delete val="1"/>
        <c:axPos val="t"/>
        <c:numFmt formatCode="0" sourceLinked="1"/>
        <c:majorTickMark val="out"/>
        <c:minorTickMark val="none"/>
        <c:tickLblPos val="nextTo"/>
        <c:crossAx val="4525640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6">
              <a:lumMod val="50000"/>
            </a:schemeClr>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5750013991538174"/>
          <c:y val="0.14235029199106142"/>
          <c:w val="0.38335194285432284"/>
          <c:h val="0.84142006790811996"/>
        </c:manualLayout>
      </c:layout>
      <c:barChart>
        <c:barDir val="bar"/>
        <c:grouping val="clustered"/>
        <c:varyColors val="0"/>
        <c:ser>
          <c:idx val="0"/>
          <c:order val="0"/>
          <c:tx>
            <c:strRef>
              <c:f>Sheet1!$B$1</c:f>
              <c:strCache>
                <c:ptCount val="1"/>
                <c:pt idx="0">
                  <c:v>%</c:v>
                </c:pt>
              </c:strCache>
            </c:strRef>
          </c:tx>
          <c:spPr>
            <a:solidFill>
              <a:schemeClr val="bg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Educational</c:v>
                </c:pt>
                <c:pt idx="1">
                  <c:v>Important</c:v>
                </c:pt>
                <c:pt idx="2">
                  <c:v>Welcoming</c:v>
                </c:pt>
                <c:pt idx="3">
                  <c:v>Entertaining</c:v>
                </c:pt>
                <c:pt idx="4">
                  <c:v>Exciting</c:v>
                </c:pt>
                <c:pt idx="5">
                  <c:v>Fun</c:v>
                </c:pt>
                <c:pt idx="6">
                  <c:v>Old fashioned</c:v>
                </c:pt>
                <c:pt idx="7">
                  <c:v>Honest</c:v>
                </c:pt>
                <c:pt idx="8">
                  <c:v>Trustworthy</c:v>
                </c:pt>
                <c:pt idx="9">
                  <c:v>For people like me</c:v>
                </c:pt>
                <c:pt idx="10">
                  <c:v>For older people</c:v>
                </c:pt>
                <c:pt idx="11">
                  <c:v>Boring</c:v>
                </c:pt>
                <c:pt idx="12">
                  <c:v>Modern</c:v>
                </c:pt>
                <c:pt idx="13">
                  <c:v>Too quiet</c:v>
                </c:pt>
                <c:pt idx="14">
                  <c:v>Stuffy</c:v>
                </c:pt>
                <c:pt idx="15">
                  <c:v>For younger people</c:v>
                </c:pt>
                <c:pt idx="16">
                  <c:v>Biased</c:v>
                </c:pt>
                <c:pt idx="17">
                  <c:v>Irrelevant</c:v>
                </c:pt>
                <c:pt idx="18">
                  <c:v>Scary</c:v>
                </c:pt>
                <c:pt idx="19">
                  <c:v>Dishonest</c:v>
                </c:pt>
              </c:strCache>
            </c:strRef>
          </c:cat>
          <c:val>
            <c:numRef>
              <c:f>Sheet1!$B$2:$B$21</c:f>
              <c:numCache>
                <c:formatCode>0%</c:formatCode>
                <c:ptCount val="20"/>
                <c:pt idx="0">
                  <c:v>0.85</c:v>
                </c:pt>
                <c:pt idx="1">
                  <c:v>0.65</c:v>
                </c:pt>
                <c:pt idx="2">
                  <c:v>0.55000000000000004</c:v>
                </c:pt>
                <c:pt idx="3">
                  <c:v>0.47</c:v>
                </c:pt>
                <c:pt idx="4">
                  <c:v>0.41</c:v>
                </c:pt>
                <c:pt idx="5">
                  <c:v>0.43</c:v>
                </c:pt>
                <c:pt idx="6">
                  <c:v>0.15</c:v>
                </c:pt>
                <c:pt idx="7">
                  <c:v>0.28000000000000003</c:v>
                </c:pt>
                <c:pt idx="8">
                  <c:v>0.25</c:v>
                </c:pt>
                <c:pt idx="9">
                  <c:v>0.33</c:v>
                </c:pt>
                <c:pt idx="10">
                  <c:v>0.09</c:v>
                </c:pt>
                <c:pt idx="11">
                  <c:v>0.01</c:v>
                </c:pt>
                <c:pt idx="12">
                  <c:v>0.14000000000000001</c:v>
                </c:pt>
                <c:pt idx="13">
                  <c:v>7.0000000000000007E-2</c:v>
                </c:pt>
                <c:pt idx="14">
                  <c:v>0.03</c:v>
                </c:pt>
                <c:pt idx="15">
                  <c:v>0.03</c:v>
                </c:pt>
                <c:pt idx="16">
                  <c:v>0.01</c:v>
                </c:pt>
                <c:pt idx="17">
                  <c:v>0.01</c:v>
                </c:pt>
                <c:pt idx="18">
                  <c:v>0.01</c:v>
                </c:pt>
                <c:pt idx="19">
                  <c:v>0</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52562504"/>
        <c:axId val="452557016"/>
      </c:barChart>
      <c:catAx>
        <c:axId val="45256250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52557016"/>
        <c:crosses val="autoZero"/>
        <c:auto val="1"/>
        <c:lblAlgn val="ctr"/>
        <c:lblOffset val="100"/>
        <c:noMultiLvlLbl val="0"/>
      </c:catAx>
      <c:valAx>
        <c:axId val="452557016"/>
        <c:scaling>
          <c:orientation val="minMax"/>
          <c:max val="1"/>
        </c:scaling>
        <c:delete val="1"/>
        <c:axPos val="t"/>
        <c:numFmt formatCode="0%" sourceLinked="1"/>
        <c:majorTickMark val="out"/>
        <c:minorTickMark val="none"/>
        <c:tickLblPos val="nextTo"/>
        <c:crossAx val="452562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5358425245"/>
          <c:y val="0.16858945625114888"/>
          <c:w val="0.49030977948592713"/>
          <c:h val="0.81464472705279412"/>
        </c:manualLayout>
      </c:layout>
      <c:barChart>
        <c:barDir val="bar"/>
        <c:grouping val="clustered"/>
        <c:varyColors val="0"/>
        <c:ser>
          <c:idx val="0"/>
          <c:order val="0"/>
          <c:tx>
            <c:strRef>
              <c:f>Sheet1!$B$1</c:f>
              <c:strCache>
                <c:ptCount val="1"/>
                <c:pt idx="0">
                  <c:v>%</c:v>
                </c:pt>
              </c:strCache>
            </c:strRef>
          </c:tx>
          <c:spPr>
            <a:solidFill>
              <a:schemeClr val="accent5">
                <a:lumMod val="40000"/>
                <a:lumOff val="60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accent5">
                        <a:lumMod val="7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Temporary exhibitions about interesting subjects</c:v>
                </c:pt>
                <c:pt idx="1">
                  <c:v>Keeping permanent exhibitions fresh</c:v>
                </c:pt>
                <c:pt idx="2">
                  <c:v>Interactive exhibits</c:v>
                </c:pt>
                <c:pt idx="3">
                  <c:v>After hours/late night events for young people</c:v>
                </c:pt>
                <c:pt idx="4">
                  <c:v>More digital technology</c:v>
                </c:pt>
                <c:pt idx="5">
                  <c:v>Live events</c:v>
                </c:pt>
                <c:pt idx="6">
                  <c:v>Exhibits aimed at young people</c:v>
                </c:pt>
                <c:pt idx="7">
                  <c:v>App to tell you about what's on</c:v>
                </c:pt>
                <c:pt idx="8">
                  <c:v>App to use in the museum</c:v>
                </c:pt>
                <c:pt idx="9">
                  <c:v>Taking the museum outside</c:v>
                </c:pt>
                <c:pt idx="10">
                  <c:v>Exhibits curated by young people</c:v>
                </c:pt>
                <c:pt idx="11">
                  <c:v>Information about why artefacts are together</c:v>
                </c:pt>
                <c:pt idx="12">
                  <c:v>Discussion events</c:v>
                </c:pt>
              </c:strCache>
            </c:strRef>
          </c:cat>
          <c:val>
            <c:numRef>
              <c:f>Sheet1!$B$2:$B$14</c:f>
              <c:numCache>
                <c:formatCode>0</c:formatCode>
                <c:ptCount val="13"/>
                <c:pt idx="0">
                  <c:v>163</c:v>
                </c:pt>
                <c:pt idx="1">
                  <c:v>150</c:v>
                </c:pt>
                <c:pt idx="2">
                  <c:v>127</c:v>
                </c:pt>
                <c:pt idx="3">
                  <c:v>124</c:v>
                </c:pt>
                <c:pt idx="4">
                  <c:v>78</c:v>
                </c:pt>
                <c:pt idx="5">
                  <c:v>111</c:v>
                </c:pt>
                <c:pt idx="6">
                  <c:v>86</c:v>
                </c:pt>
                <c:pt idx="7">
                  <c:v>83</c:v>
                </c:pt>
                <c:pt idx="8">
                  <c:v>67</c:v>
                </c:pt>
                <c:pt idx="9">
                  <c:v>88</c:v>
                </c:pt>
                <c:pt idx="10">
                  <c:v>81</c:v>
                </c:pt>
                <c:pt idx="11">
                  <c:v>84</c:v>
                </c:pt>
                <c:pt idx="12">
                  <c:v>58</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52557408"/>
        <c:axId val="452558584"/>
      </c:barChart>
      <c:catAx>
        <c:axId val="452557408"/>
        <c:scaling>
          <c:orientation val="maxMin"/>
        </c:scaling>
        <c:delete val="0"/>
        <c:axPos val="l"/>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52558584"/>
        <c:crossesAt val="100"/>
        <c:auto val="1"/>
        <c:lblAlgn val="ctr"/>
        <c:lblOffset val="100"/>
        <c:noMultiLvlLbl val="0"/>
      </c:catAx>
      <c:valAx>
        <c:axId val="452558584"/>
        <c:scaling>
          <c:orientation val="minMax"/>
          <c:max val="250"/>
          <c:min val="-150"/>
        </c:scaling>
        <c:delete val="1"/>
        <c:axPos val="t"/>
        <c:numFmt formatCode="0" sourceLinked="1"/>
        <c:majorTickMark val="out"/>
        <c:minorTickMark val="none"/>
        <c:tickLblPos val="nextTo"/>
        <c:crossAx val="4525574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6">
              <a:lumMod val="50000"/>
            </a:schemeClr>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5358425245"/>
          <c:y val="0.16858945625114888"/>
          <c:w val="0.49030977948592713"/>
          <c:h val="0.81464472705279412"/>
        </c:manualLayout>
      </c:layout>
      <c:barChart>
        <c:barDir val="bar"/>
        <c:grouping val="clustered"/>
        <c:varyColors val="0"/>
        <c:ser>
          <c:idx val="0"/>
          <c:order val="0"/>
          <c:tx>
            <c:strRef>
              <c:f>Sheet1!$B$1</c:f>
              <c:strCache>
                <c:ptCount val="1"/>
                <c:pt idx="0">
                  <c:v>%</c:v>
                </c:pt>
              </c:strCache>
            </c:strRef>
          </c:tx>
          <c:spPr>
            <a:solidFill>
              <a:schemeClr val="bg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Interesting temporary exhibitions</c:v>
                </c:pt>
                <c:pt idx="1">
                  <c:v>Keeping permanent exhibitions fresh</c:v>
                </c:pt>
                <c:pt idx="2">
                  <c:v>Interactive exhibits</c:v>
                </c:pt>
                <c:pt idx="3">
                  <c:v>After hours events for young people</c:v>
                </c:pt>
                <c:pt idx="4">
                  <c:v>More digital technology</c:v>
                </c:pt>
                <c:pt idx="5">
                  <c:v>Live events</c:v>
                </c:pt>
                <c:pt idx="6">
                  <c:v>Exhibits aimed at young people</c:v>
                </c:pt>
                <c:pt idx="7">
                  <c:v>App to tell you about what's on</c:v>
                </c:pt>
                <c:pt idx="8">
                  <c:v>App to use in the museum</c:v>
                </c:pt>
                <c:pt idx="9">
                  <c:v>Taking the museum outside</c:v>
                </c:pt>
                <c:pt idx="10">
                  <c:v>Exhibits curated by young people</c:v>
                </c:pt>
                <c:pt idx="11">
                  <c:v>Info about why artefacts are together</c:v>
                </c:pt>
                <c:pt idx="12">
                  <c:v>Discussion events</c:v>
                </c:pt>
              </c:strCache>
            </c:strRef>
          </c:cat>
          <c:val>
            <c:numRef>
              <c:f>Sheet1!$B$2:$B$14</c:f>
              <c:numCache>
                <c:formatCode>0%</c:formatCode>
                <c:ptCount val="13"/>
                <c:pt idx="0">
                  <c:v>0.59</c:v>
                </c:pt>
                <c:pt idx="1">
                  <c:v>0.55000000000000004</c:v>
                </c:pt>
                <c:pt idx="2">
                  <c:v>0.46</c:v>
                </c:pt>
                <c:pt idx="3">
                  <c:v>0.45</c:v>
                </c:pt>
                <c:pt idx="4">
                  <c:v>0.28999999999999998</c:v>
                </c:pt>
                <c:pt idx="5">
                  <c:v>0.41</c:v>
                </c:pt>
                <c:pt idx="6">
                  <c:v>0.31</c:v>
                </c:pt>
                <c:pt idx="7">
                  <c:v>0.3</c:v>
                </c:pt>
                <c:pt idx="8">
                  <c:v>0.25</c:v>
                </c:pt>
                <c:pt idx="9">
                  <c:v>0.32</c:v>
                </c:pt>
                <c:pt idx="10">
                  <c:v>0.3</c:v>
                </c:pt>
                <c:pt idx="11">
                  <c:v>0.31</c:v>
                </c:pt>
                <c:pt idx="12">
                  <c:v>0.21</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52560152"/>
        <c:axId val="452558976"/>
      </c:barChart>
      <c:catAx>
        <c:axId val="4525601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52558976"/>
        <c:crosses val="autoZero"/>
        <c:auto val="1"/>
        <c:lblAlgn val="ctr"/>
        <c:lblOffset val="100"/>
        <c:noMultiLvlLbl val="0"/>
      </c:catAx>
      <c:valAx>
        <c:axId val="452558976"/>
        <c:scaling>
          <c:orientation val="minMax"/>
          <c:max val="1"/>
        </c:scaling>
        <c:delete val="1"/>
        <c:axPos val="t"/>
        <c:numFmt formatCode="0%" sourceLinked="1"/>
        <c:majorTickMark val="out"/>
        <c:minorTickMark val="none"/>
        <c:tickLblPos val="nextTo"/>
        <c:crossAx val="4525601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3.7229238709798186E-3"/>
          <c:y val="0.32422262307223665"/>
          <c:w val="0.98243153097549263"/>
          <c:h val="0.50535326961591764"/>
        </c:manualLayout>
      </c:layout>
      <c:barChart>
        <c:barDir val="col"/>
        <c:grouping val="percentStacked"/>
        <c:varyColors val="0"/>
        <c:ser>
          <c:idx val="0"/>
          <c:order val="0"/>
          <c:tx>
            <c:strRef>
              <c:f>Sheet1!$B$1</c:f>
              <c:strCache>
                <c:ptCount val="1"/>
                <c:pt idx="0">
                  <c:v>Disagree strongly</c:v>
                </c:pt>
              </c:strCache>
            </c:strRef>
          </c:tx>
          <c:spPr>
            <a:solidFill>
              <a:schemeClr val="accent5">
                <a:tint val="54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B4_1 - It is important that young people find out about their heritage - How much do you agree or disagree with the following statements?</c:v>
                </c:pt>
                <c:pt idx="1">
                  <c:v>B4_2 - Heritage is irreplaceable - How much do you agree or disagree with the following statements?</c:v>
                </c:pt>
                <c:pt idx="2">
                  <c:v>B4_3 - History of a place and where we have come from is important to me - How much do you agree or disagree with the following statements?</c:v>
                </c:pt>
                <c:pt idx="3">
                  <c:v>B4_4 - Celebrating heritage is important - How much do you agree or disagree with the following statements?</c:v>
                </c:pt>
                <c:pt idx="4">
                  <c:v>B4_5 - Looking after our heritage is important for creating jobs and boosting the economy - How much do you agree or disagree with the following statements?</c:v>
                </c:pt>
                <c:pt idx="5">
                  <c:v>B4_6 - It's important to protect heritage places even though I may never visit them - How much do you agree or disagree with the following statements?</c:v>
                </c:pt>
              </c:strCache>
            </c:strRef>
          </c:cat>
          <c:val>
            <c:numRef>
              <c:f>Sheet1!$B$2:$B$7</c:f>
              <c:numCache>
                <c:formatCode>0%</c:formatCode>
                <c:ptCount val="6"/>
                <c:pt idx="0">
                  <c:v>0.02</c:v>
                </c:pt>
                <c:pt idx="1">
                  <c:v>0.02</c:v>
                </c:pt>
                <c:pt idx="2">
                  <c:v>0.01</c:v>
                </c:pt>
                <c:pt idx="3">
                  <c:v>0.01</c:v>
                </c:pt>
                <c:pt idx="4">
                  <c:v>0.01</c:v>
                </c:pt>
                <c:pt idx="5">
                  <c:v>0</c:v>
                </c:pt>
              </c:numCache>
            </c:numRef>
          </c:val>
          <c:extLst>
            <c:ext xmlns:c16="http://schemas.microsoft.com/office/drawing/2014/chart" uri="{C3380CC4-5D6E-409C-BE32-E72D297353CC}">
              <c16:uniqueId val="{00000000-20AD-4203-B287-D2270FCA1AB5}"/>
            </c:ext>
          </c:extLst>
        </c:ser>
        <c:ser>
          <c:idx val="1"/>
          <c:order val="1"/>
          <c:tx>
            <c:strRef>
              <c:f>Sheet1!$C$1</c:f>
              <c:strCache>
                <c:ptCount val="1"/>
                <c:pt idx="0">
                  <c:v>Disagree slightly</c:v>
                </c:pt>
              </c:strCache>
            </c:strRef>
          </c:tx>
          <c:spPr>
            <a:solidFill>
              <a:schemeClr val="accent5">
                <a:tint val="77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B4_1 - It is important that young people find out about their heritage - How much do you agree or disagree with the following statements?</c:v>
                </c:pt>
                <c:pt idx="1">
                  <c:v>B4_2 - Heritage is irreplaceable - How much do you agree or disagree with the following statements?</c:v>
                </c:pt>
                <c:pt idx="2">
                  <c:v>B4_3 - History of a place and where we have come from is important to me - How much do you agree or disagree with the following statements?</c:v>
                </c:pt>
                <c:pt idx="3">
                  <c:v>B4_4 - Celebrating heritage is important - How much do you agree or disagree with the following statements?</c:v>
                </c:pt>
                <c:pt idx="4">
                  <c:v>B4_5 - Looking after our heritage is important for creating jobs and boosting the economy - How much do you agree or disagree with the following statements?</c:v>
                </c:pt>
                <c:pt idx="5">
                  <c:v>B4_6 - It's important to protect heritage places even though I may never visit them - How much do you agree or disagree with the following statements?</c:v>
                </c:pt>
              </c:strCache>
            </c:strRef>
          </c:cat>
          <c:val>
            <c:numRef>
              <c:f>Sheet1!$C$2:$C$7</c:f>
              <c:numCache>
                <c:formatCode>0%</c:formatCode>
                <c:ptCount val="6"/>
                <c:pt idx="0">
                  <c:v>0.02</c:v>
                </c:pt>
                <c:pt idx="1">
                  <c:v>0.03</c:v>
                </c:pt>
                <c:pt idx="2">
                  <c:v>0.02</c:v>
                </c:pt>
                <c:pt idx="3">
                  <c:v>0.03</c:v>
                </c:pt>
                <c:pt idx="4">
                  <c:v>0.06</c:v>
                </c:pt>
                <c:pt idx="5">
                  <c:v>0.01</c:v>
                </c:pt>
              </c:numCache>
            </c:numRef>
          </c:val>
          <c:extLst>
            <c:ext xmlns:c16="http://schemas.microsoft.com/office/drawing/2014/chart" uri="{C3380CC4-5D6E-409C-BE32-E72D297353CC}">
              <c16:uniqueId val="{00000001-20AD-4203-B287-D2270FCA1AB5}"/>
            </c:ext>
          </c:extLst>
        </c:ser>
        <c:ser>
          <c:idx val="2"/>
          <c:order val="2"/>
          <c:tx>
            <c:strRef>
              <c:f>Sheet1!$D$1</c:f>
              <c:strCache>
                <c:ptCount val="1"/>
                <c:pt idx="0">
                  <c:v>Neither/Don't Know</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B4_1 - It is important that young people find out about their heritage - How much do you agree or disagree with the following statements?</c:v>
                </c:pt>
                <c:pt idx="1">
                  <c:v>B4_2 - Heritage is irreplaceable - How much do you agree or disagree with the following statements?</c:v>
                </c:pt>
                <c:pt idx="2">
                  <c:v>B4_3 - History of a place and where we have come from is important to me - How much do you agree or disagree with the following statements?</c:v>
                </c:pt>
                <c:pt idx="3">
                  <c:v>B4_4 - Celebrating heritage is important - How much do you agree or disagree with the following statements?</c:v>
                </c:pt>
                <c:pt idx="4">
                  <c:v>B4_5 - Looking after our heritage is important for creating jobs and boosting the economy - How much do you agree or disagree with the following statements?</c:v>
                </c:pt>
                <c:pt idx="5">
                  <c:v>B4_6 - It's important to protect heritage places even though I may never visit them - How much do you agree or disagree with the following statements?</c:v>
                </c:pt>
              </c:strCache>
            </c:strRef>
          </c:cat>
          <c:val>
            <c:numRef>
              <c:f>Sheet1!$D$2:$D$7</c:f>
              <c:numCache>
                <c:formatCode>0%</c:formatCode>
                <c:ptCount val="6"/>
                <c:pt idx="0">
                  <c:v>0.06</c:v>
                </c:pt>
                <c:pt idx="1">
                  <c:v>0.08</c:v>
                </c:pt>
                <c:pt idx="2">
                  <c:v>7.0000000000000007E-2</c:v>
                </c:pt>
                <c:pt idx="3">
                  <c:v>0.08</c:v>
                </c:pt>
                <c:pt idx="4">
                  <c:v>0.21</c:v>
                </c:pt>
                <c:pt idx="5">
                  <c:v>0.06</c:v>
                </c:pt>
              </c:numCache>
            </c:numRef>
          </c:val>
          <c:extLst>
            <c:ext xmlns:c16="http://schemas.microsoft.com/office/drawing/2014/chart" uri="{C3380CC4-5D6E-409C-BE32-E72D297353CC}">
              <c16:uniqueId val="{00000002-20AD-4203-B287-D2270FCA1AB5}"/>
            </c:ext>
          </c:extLst>
        </c:ser>
        <c:ser>
          <c:idx val="3"/>
          <c:order val="3"/>
          <c:tx>
            <c:strRef>
              <c:f>Sheet1!$E$1</c:f>
              <c:strCache>
                <c:ptCount val="1"/>
                <c:pt idx="0">
                  <c:v>Agree slightly</c:v>
                </c:pt>
              </c:strCache>
            </c:strRef>
          </c:tx>
          <c:spPr>
            <a:solidFill>
              <a:schemeClr val="accent5">
                <a:shade val="76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B4_1 - It is important that young people find out about their heritage - How much do you agree or disagree with the following statements?</c:v>
                </c:pt>
                <c:pt idx="1">
                  <c:v>B4_2 - Heritage is irreplaceable - How much do you agree or disagree with the following statements?</c:v>
                </c:pt>
                <c:pt idx="2">
                  <c:v>B4_3 - History of a place and where we have come from is important to me - How much do you agree or disagree with the following statements?</c:v>
                </c:pt>
                <c:pt idx="3">
                  <c:v>B4_4 - Celebrating heritage is important - How much do you agree or disagree with the following statements?</c:v>
                </c:pt>
                <c:pt idx="4">
                  <c:v>B4_5 - Looking after our heritage is important for creating jobs and boosting the economy - How much do you agree or disagree with the following statements?</c:v>
                </c:pt>
                <c:pt idx="5">
                  <c:v>B4_6 - It's important to protect heritage places even though I may never visit them - How much do you agree or disagree with the following statements?</c:v>
                </c:pt>
              </c:strCache>
            </c:strRef>
          </c:cat>
          <c:val>
            <c:numRef>
              <c:f>Sheet1!$E$2:$E$7</c:f>
              <c:numCache>
                <c:formatCode>0%</c:formatCode>
                <c:ptCount val="6"/>
                <c:pt idx="0">
                  <c:v>0.45</c:v>
                </c:pt>
                <c:pt idx="1">
                  <c:v>0.32</c:v>
                </c:pt>
                <c:pt idx="2">
                  <c:v>0.44</c:v>
                </c:pt>
                <c:pt idx="3">
                  <c:v>0.47</c:v>
                </c:pt>
                <c:pt idx="4">
                  <c:v>0.42</c:v>
                </c:pt>
                <c:pt idx="5">
                  <c:v>0.41</c:v>
                </c:pt>
              </c:numCache>
            </c:numRef>
          </c:val>
          <c:extLst>
            <c:ext xmlns:c16="http://schemas.microsoft.com/office/drawing/2014/chart" uri="{C3380CC4-5D6E-409C-BE32-E72D297353CC}">
              <c16:uniqueId val="{00000003-20AD-4203-B287-D2270FCA1AB5}"/>
            </c:ext>
          </c:extLst>
        </c:ser>
        <c:ser>
          <c:idx val="4"/>
          <c:order val="4"/>
          <c:tx>
            <c:strRef>
              <c:f>Sheet1!$F$1</c:f>
              <c:strCache>
                <c:ptCount val="1"/>
                <c:pt idx="0">
                  <c:v>Agree strongly</c:v>
                </c:pt>
              </c:strCache>
            </c:strRef>
          </c:tx>
          <c:spPr>
            <a:solidFill>
              <a:schemeClr val="accent5">
                <a:shade val="53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B4_1 - It is important that young people find out about their heritage - How much do you agree or disagree with the following statements?</c:v>
                </c:pt>
                <c:pt idx="1">
                  <c:v>B4_2 - Heritage is irreplaceable - How much do you agree or disagree with the following statements?</c:v>
                </c:pt>
                <c:pt idx="2">
                  <c:v>B4_3 - History of a place and where we have come from is important to me - How much do you agree or disagree with the following statements?</c:v>
                </c:pt>
                <c:pt idx="3">
                  <c:v>B4_4 - Celebrating heritage is important - How much do you agree or disagree with the following statements?</c:v>
                </c:pt>
                <c:pt idx="4">
                  <c:v>B4_5 - Looking after our heritage is important for creating jobs and boosting the economy - How much do you agree or disagree with the following statements?</c:v>
                </c:pt>
                <c:pt idx="5">
                  <c:v>B4_6 - It's important to protect heritage places even though I may never visit them - How much do you agree or disagree with the following statements?</c:v>
                </c:pt>
              </c:strCache>
            </c:strRef>
          </c:cat>
          <c:val>
            <c:numRef>
              <c:f>Sheet1!$F$2:$F$7</c:f>
              <c:numCache>
                <c:formatCode>0%</c:formatCode>
                <c:ptCount val="6"/>
                <c:pt idx="0">
                  <c:v>0.46</c:v>
                </c:pt>
                <c:pt idx="1">
                  <c:v>0.55000000000000004</c:v>
                </c:pt>
                <c:pt idx="2">
                  <c:v>0.47</c:v>
                </c:pt>
                <c:pt idx="3">
                  <c:v>0.42</c:v>
                </c:pt>
                <c:pt idx="4">
                  <c:v>0.31</c:v>
                </c:pt>
                <c:pt idx="5">
                  <c:v>0.52</c:v>
                </c:pt>
              </c:numCache>
            </c:numRef>
          </c:val>
          <c:extLst>
            <c:ext xmlns:c16="http://schemas.microsoft.com/office/drawing/2014/chart" uri="{C3380CC4-5D6E-409C-BE32-E72D297353CC}">
              <c16:uniqueId val="{00000004-20AD-4203-B287-D2270FCA1AB5}"/>
            </c:ext>
          </c:extLst>
        </c:ser>
        <c:dLbls>
          <c:dLblPos val="ctr"/>
          <c:showLegendKey val="0"/>
          <c:showVal val="1"/>
          <c:showCatName val="0"/>
          <c:showSerName val="0"/>
          <c:showPercent val="0"/>
          <c:showBubbleSize val="0"/>
        </c:dLbls>
        <c:gapWidth val="110"/>
        <c:overlap val="100"/>
        <c:axId val="452561328"/>
        <c:axId val="452562896"/>
      </c:barChart>
      <c:catAx>
        <c:axId val="452561328"/>
        <c:scaling>
          <c:orientation val="minMax"/>
        </c:scaling>
        <c:delete val="1"/>
        <c:axPos val="b"/>
        <c:numFmt formatCode="General" sourceLinked="1"/>
        <c:majorTickMark val="none"/>
        <c:minorTickMark val="none"/>
        <c:tickLblPos val="nextTo"/>
        <c:crossAx val="452562896"/>
        <c:crosses val="autoZero"/>
        <c:auto val="1"/>
        <c:lblAlgn val="ctr"/>
        <c:lblOffset val="100"/>
        <c:noMultiLvlLbl val="0"/>
      </c:catAx>
      <c:valAx>
        <c:axId val="452562896"/>
        <c:scaling>
          <c:orientation val="minMax"/>
        </c:scaling>
        <c:delete val="1"/>
        <c:axPos val="l"/>
        <c:numFmt formatCode="0%" sourceLinked="1"/>
        <c:majorTickMark val="none"/>
        <c:minorTickMark val="none"/>
        <c:tickLblPos val="nextTo"/>
        <c:crossAx val="452561328"/>
        <c:crosses val="autoZero"/>
        <c:crossBetween val="between"/>
      </c:valAx>
      <c:spPr>
        <a:noFill/>
        <a:ln>
          <a:noFill/>
        </a:ln>
        <a:effectLst/>
      </c:spPr>
    </c:plotArea>
    <c:legend>
      <c:legendPos val="b"/>
      <c:layout>
        <c:manualLayout>
          <c:xMode val="edge"/>
          <c:yMode val="edge"/>
          <c:x val="9.9834732400489554E-2"/>
          <c:y val="0.94111143470206793"/>
          <c:w val="0.80249156326983961"/>
          <c:h val="5.8888565297931843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accent5">
                  <a:lumMod val="5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3.7228924306597013E-3"/>
          <c:y val="0.25098213517030471"/>
          <c:w val="0.98243153097549263"/>
          <c:h val="0.50535326961591764"/>
        </c:manualLayout>
      </c:layout>
      <c:barChart>
        <c:barDir val="col"/>
        <c:grouping val="percentStacked"/>
        <c:varyColors val="0"/>
        <c:ser>
          <c:idx val="0"/>
          <c:order val="0"/>
          <c:tx>
            <c:strRef>
              <c:f>Sheet1!$B$1</c:f>
              <c:strCache>
                <c:ptCount val="1"/>
                <c:pt idx="0">
                  <c:v>Disagree strongly</c:v>
                </c:pt>
              </c:strCache>
            </c:strRef>
          </c:tx>
          <c:spPr>
            <a:solidFill>
              <a:schemeClr val="accent5">
                <a:tint val="54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B4_7 - There is never any information on heritage topics that interest me - How much do you agree or disagree with the following statements?</c:v>
                </c:pt>
                <c:pt idx="1">
                  <c:v>B4_8 - I don't know what heritage places there are to visit in my area - How much do you agree or disagree with the following statements?</c:v>
                </c:pt>
                <c:pt idx="2">
                  <c:v>B4_9 - Heritage is just about facts and dates and is not interesting - How much do you agree or disagree with the following statements?</c:v>
                </c:pt>
                <c:pt idx="3">
                  <c:v>B4_10 - There is too much focus on protecting heritage and the past when we should be looking forwards - How much do you agree or disagree with the following statements?</c:v>
                </c:pt>
              </c:strCache>
            </c:strRef>
          </c:cat>
          <c:val>
            <c:numRef>
              <c:f>Sheet1!$B$2:$B$5</c:f>
              <c:numCache>
                <c:formatCode>0%</c:formatCode>
                <c:ptCount val="4"/>
                <c:pt idx="0">
                  <c:v>0.22</c:v>
                </c:pt>
                <c:pt idx="1">
                  <c:v>0.18</c:v>
                </c:pt>
                <c:pt idx="2">
                  <c:v>0.42</c:v>
                </c:pt>
                <c:pt idx="3">
                  <c:v>0.16</c:v>
                </c:pt>
              </c:numCache>
            </c:numRef>
          </c:val>
          <c:extLst>
            <c:ext xmlns:c16="http://schemas.microsoft.com/office/drawing/2014/chart" uri="{C3380CC4-5D6E-409C-BE32-E72D297353CC}">
              <c16:uniqueId val="{00000000-20AD-4203-B287-D2270FCA1AB5}"/>
            </c:ext>
          </c:extLst>
        </c:ser>
        <c:ser>
          <c:idx val="1"/>
          <c:order val="1"/>
          <c:tx>
            <c:strRef>
              <c:f>Sheet1!$C$1</c:f>
              <c:strCache>
                <c:ptCount val="1"/>
                <c:pt idx="0">
                  <c:v>Disagree slightly</c:v>
                </c:pt>
              </c:strCache>
            </c:strRef>
          </c:tx>
          <c:spPr>
            <a:solidFill>
              <a:schemeClr val="accent5">
                <a:tint val="77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B4_7 - There is never any information on heritage topics that interest me - How much do you agree or disagree with the following statements?</c:v>
                </c:pt>
                <c:pt idx="1">
                  <c:v>B4_8 - I don't know what heritage places there are to visit in my area - How much do you agree or disagree with the following statements?</c:v>
                </c:pt>
                <c:pt idx="2">
                  <c:v>B4_9 - Heritage is just about facts and dates and is not interesting - How much do you agree or disagree with the following statements?</c:v>
                </c:pt>
                <c:pt idx="3">
                  <c:v>B4_10 - There is too much focus on protecting heritage and the past when we should be looking forwards - How much do you agree or disagree with the following statements?</c:v>
                </c:pt>
              </c:strCache>
            </c:strRef>
          </c:cat>
          <c:val>
            <c:numRef>
              <c:f>Sheet1!$C$2:$C$5</c:f>
              <c:numCache>
                <c:formatCode>0%</c:formatCode>
                <c:ptCount val="4"/>
                <c:pt idx="0">
                  <c:v>0.35</c:v>
                </c:pt>
                <c:pt idx="1">
                  <c:v>0.34</c:v>
                </c:pt>
                <c:pt idx="2">
                  <c:v>0.39</c:v>
                </c:pt>
                <c:pt idx="3">
                  <c:v>0.4</c:v>
                </c:pt>
              </c:numCache>
            </c:numRef>
          </c:val>
          <c:extLst>
            <c:ext xmlns:c16="http://schemas.microsoft.com/office/drawing/2014/chart" uri="{C3380CC4-5D6E-409C-BE32-E72D297353CC}">
              <c16:uniqueId val="{00000001-20AD-4203-B287-D2270FCA1AB5}"/>
            </c:ext>
          </c:extLst>
        </c:ser>
        <c:ser>
          <c:idx val="2"/>
          <c:order val="2"/>
          <c:tx>
            <c:strRef>
              <c:f>Sheet1!$D$1</c:f>
              <c:strCache>
                <c:ptCount val="1"/>
                <c:pt idx="0">
                  <c:v>Neither/Don't Know</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B4_7 - There is never any information on heritage topics that interest me - How much do you agree or disagree with the following statements?</c:v>
                </c:pt>
                <c:pt idx="1">
                  <c:v>B4_8 - I don't know what heritage places there are to visit in my area - How much do you agree or disagree with the following statements?</c:v>
                </c:pt>
                <c:pt idx="2">
                  <c:v>B4_9 - Heritage is just about facts and dates and is not interesting - How much do you agree or disagree with the following statements?</c:v>
                </c:pt>
                <c:pt idx="3">
                  <c:v>B4_10 - There is too much focus on protecting heritage and the past when we should be looking forwards - How much do you agree or disagree with the following statements?</c:v>
                </c:pt>
              </c:strCache>
            </c:strRef>
          </c:cat>
          <c:val>
            <c:numRef>
              <c:f>Sheet1!$D$2:$D$5</c:f>
              <c:numCache>
                <c:formatCode>0%</c:formatCode>
                <c:ptCount val="4"/>
                <c:pt idx="0">
                  <c:v>0.14000000000000001</c:v>
                </c:pt>
                <c:pt idx="1">
                  <c:v>0.1</c:v>
                </c:pt>
                <c:pt idx="2">
                  <c:v>0.06</c:v>
                </c:pt>
                <c:pt idx="3">
                  <c:v>0.17</c:v>
                </c:pt>
              </c:numCache>
            </c:numRef>
          </c:val>
          <c:extLst>
            <c:ext xmlns:c16="http://schemas.microsoft.com/office/drawing/2014/chart" uri="{C3380CC4-5D6E-409C-BE32-E72D297353CC}">
              <c16:uniqueId val="{00000002-20AD-4203-B287-D2270FCA1AB5}"/>
            </c:ext>
          </c:extLst>
        </c:ser>
        <c:ser>
          <c:idx val="3"/>
          <c:order val="3"/>
          <c:tx>
            <c:strRef>
              <c:f>Sheet1!$E$1</c:f>
              <c:strCache>
                <c:ptCount val="1"/>
                <c:pt idx="0">
                  <c:v>Agree slightly</c:v>
                </c:pt>
              </c:strCache>
            </c:strRef>
          </c:tx>
          <c:spPr>
            <a:solidFill>
              <a:schemeClr val="accent5">
                <a:shade val="76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B4_7 - There is never any information on heritage topics that interest me - How much do you agree or disagree with the following statements?</c:v>
                </c:pt>
                <c:pt idx="1">
                  <c:v>B4_8 - I don't know what heritage places there are to visit in my area - How much do you agree or disagree with the following statements?</c:v>
                </c:pt>
                <c:pt idx="2">
                  <c:v>B4_9 - Heritage is just about facts and dates and is not interesting - How much do you agree or disagree with the following statements?</c:v>
                </c:pt>
                <c:pt idx="3">
                  <c:v>B4_10 - There is too much focus on protecting heritage and the past when we should be looking forwards - How much do you agree or disagree with the following statements?</c:v>
                </c:pt>
              </c:strCache>
            </c:strRef>
          </c:cat>
          <c:val>
            <c:numRef>
              <c:f>Sheet1!$E$2:$E$5</c:f>
              <c:numCache>
                <c:formatCode>0%</c:formatCode>
                <c:ptCount val="4"/>
                <c:pt idx="0">
                  <c:v>0.2</c:v>
                </c:pt>
                <c:pt idx="1">
                  <c:v>0.26</c:v>
                </c:pt>
                <c:pt idx="2">
                  <c:v>7.0000000000000007E-2</c:v>
                </c:pt>
                <c:pt idx="3">
                  <c:v>0.18</c:v>
                </c:pt>
              </c:numCache>
            </c:numRef>
          </c:val>
          <c:extLst>
            <c:ext xmlns:c16="http://schemas.microsoft.com/office/drawing/2014/chart" uri="{C3380CC4-5D6E-409C-BE32-E72D297353CC}">
              <c16:uniqueId val="{00000003-20AD-4203-B287-D2270FCA1AB5}"/>
            </c:ext>
          </c:extLst>
        </c:ser>
        <c:ser>
          <c:idx val="4"/>
          <c:order val="4"/>
          <c:tx>
            <c:strRef>
              <c:f>Sheet1!$F$1</c:f>
              <c:strCache>
                <c:ptCount val="1"/>
                <c:pt idx="0">
                  <c:v>Agree strongly</c:v>
                </c:pt>
              </c:strCache>
            </c:strRef>
          </c:tx>
          <c:spPr>
            <a:solidFill>
              <a:schemeClr val="accent5">
                <a:shade val="53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B4_7 - There is never any information on heritage topics that interest me - How much do you agree or disagree with the following statements?</c:v>
                </c:pt>
                <c:pt idx="1">
                  <c:v>B4_8 - I don't know what heritage places there are to visit in my area - How much do you agree or disagree with the following statements?</c:v>
                </c:pt>
                <c:pt idx="2">
                  <c:v>B4_9 - Heritage is just about facts and dates and is not interesting - How much do you agree or disagree with the following statements?</c:v>
                </c:pt>
                <c:pt idx="3">
                  <c:v>B4_10 - There is too much focus on protecting heritage and the past when we should be looking forwards - How much do you agree or disagree with the following statements?</c:v>
                </c:pt>
              </c:strCache>
            </c:strRef>
          </c:cat>
          <c:val>
            <c:numRef>
              <c:f>Sheet1!$F$2:$F$5</c:f>
              <c:numCache>
                <c:formatCode>0%</c:formatCode>
                <c:ptCount val="4"/>
                <c:pt idx="0">
                  <c:v>0.09</c:v>
                </c:pt>
                <c:pt idx="1">
                  <c:v>0.12</c:v>
                </c:pt>
                <c:pt idx="2">
                  <c:v>0.06</c:v>
                </c:pt>
                <c:pt idx="3">
                  <c:v>0.09</c:v>
                </c:pt>
              </c:numCache>
            </c:numRef>
          </c:val>
          <c:extLst>
            <c:ext xmlns:c16="http://schemas.microsoft.com/office/drawing/2014/chart" uri="{C3380CC4-5D6E-409C-BE32-E72D297353CC}">
              <c16:uniqueId val="{00000004-20AD-4203-B287-D2270FCA1AB5}"/>
            </c:ext>
          </c:extLst>
        </c:ser>
        <c:dLbls>
          <c:dLblPos val="ctr"/>
          <c:showLegendKey val="0"/>
          <c:showVal val="1"/>
          <c:showCatName val="0"/>
          <c:showSerName val="0"/>
          <c:showPercent val="0"/>
          <c:showBubbleSize val="0"/>
        </c:dLbls>
        <c:gapWidth val="110"/>
        <c:overlap val="100"/>
        <c:axId val="453781176"/>
        <c:axId val="453776080"/>
      </c:barChart>
      <c:catAx>
        <c:axId val="453781176"/>
        <c:scaling>
          <c:orientation val="minMax"/>
        </c:scaling>
        <c:delete val="1"/>
        <c:axPos val="b"/>
        <c:numFmt formatCode="General" sourceLinked="1"/>
        <c:majorTickMark val="none"/>
        <c:minorTickMark val="none"/>
        <c:tickLblPos val="nextTo"/>
        <c:crossAx val="453776080"/>
        <c:crosses val="autoZero"/>
        <c:auto val="1"/>
        <c:lblAlgn val="ctr"/>
        <c:lblOffset val="100"/>
        <c:noMultiLvlLbl val="0"/>
      </c:catAx>
      <c:valAx>
        <c:axId val="453776080"/>
        <c:scaling>
          <c:orientation val="minMax"/>
        </c:scaling>
        <c:delete val="1"/>
        <c:axPos val="l"/>
        <c:numFmt formatCode="0%" sourceLinked="1"/>
        <c:majorTickMark val="none"/>
        <c:minorTickMark val="none"/>
        <c:tickLblPos val="nextTo"/>
        <c:crossAx val="453781176"/>
        <c:crosses val="autoZero"/>
        <c:crossBetween val="between"/>
      </c:valAx>
      <c:spPr>
        <a:noFill/>
        <a:ln>
          <a:noFill/>
        </a:ln>
        <a:effectLst/>
      </c:spPr>
    </c:plotArea>
    <c:legend>
      <c:legendPos val="b"/>
      <c:layout>
        <c:manualLayout>
          <c:xMode val="edge"/>
          <c:yMode val="edge"/>
          <c:x val="5.2842978264696958E-2"/>
          <c:y val="0.86263948337856966"/>
          <c:w val="0.89999989926633428"/>
          <c:h val="5.8888565297931843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accent5">
                  <a:lumMod val="5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8.7996453279557958E-4"/>
          <c:y val="0.31375969622910349"/>
          <c:w val="0.98243153097549263"/>
          <c:h val="0.50535326961591764"/>
        </c:manualLayout>
      </c:layout>
      <c:barChart>
        <c:barDir val="col"/>
        <c:grouping val="percentStacked"/>
        <c:varyColors val="0"/>
        <c:ser>
          <c:idx val="0"/>
          <c:order val="0"/>
          <c:tx>
            <c:strRef>
              <c:f>Sheet1!$B$1</c:f>
              <c:strCache>
                <c:ptCount val="1"/>
                <c:pt idx="0">
                  <c:v>Disagree strongly</c:v>
                </c:pt>
              </c:strCache>
            </c:strRef>
          </c:tx>
          <c:spPr>
            <a:solidFill>
              <a:schemeClr val="accent5">
                <a:tint val="54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5">
                        <a:lumMod val="50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Museums have an important role in protecting our heritage</c:v>
                </c:pt>
                <c:pt idx="1">
                  <c:v>You don't just have to go to a museum to get involved with heritage</c:v>
                </c:pt>
                <c:pt idx="2">
                  <c:v>I feel intimidated by museums</c:v>
                </c:pt>
                <c:pt idx="3">
                  <c:v>Museums are too intellectual and not cool</c:v>
                </c:pt>
              </c:strCache>
            </c:strRef>
          </c:cat>
          <c:val>
            <c:numRef>
              <c:f>Sheet1!$B$2:$B$5</c:f>
              <c:numCache>
                <c:formatCode>0%</c:formatCode>
                <c:ptCount val="4"/>
                <c:pt idx="0">
                  <c:v>0.01</c:v>
                </c:pt>
                <c:pt idx="1">
                  <c:v>2.8571428571428571E-2</c:v>
                </c:pt>
                <c:pt idx="2">
                  <c:v>0.56999999999999995</c:v>
                </c:pt>
                <c:pt idx="3">
                  <c:v>0.61</c:v>
                </c:pt>
              </c:numCache>
            </c:numRef>
          </c:val>
          <c:extLst>
            <c:ext xmlns:c16="http://schemas.microsoft.com/office/drawing/2014/chart" uri="{C3380CC4-5D6E-409C-BE32-E72D297353CC}">
              <c16:uniqueId val="{00000000-20AD-4203-B287-D2270FCA1AB5}"/>
            </c:ext>
          </c:extLst>
        </c:ser>
        <c:ser>
          <c:idx val="1"/>
          <c:order val="1"/>
          <c:tx>
            <c:strRef>
              <c:f>Sheet1!$C$1</c:f>
              <c:strCache>
                <c:ptCount val="1"/>
                <c:pt idx="0">
                  <c:v>Disagree slightly</c:v>
                </c:pt>
              </c:strCache>
            </c:strRef>
          </c:tx>
          <c:spPr>
            <a:solidFill>
              <a:schemeClr val="accent5">
                <a:tint val="77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Museums have an important role in protecting our heritage</c:v>
                </c:pt>
                <c:pt idx="1">
                  <c:v>You don't just have to go to a museum to get involved with heritage</c:v>
                </c:pt>
                <c:pt idx="2">
                  <c:v>I feel intimidated by museums</c:v>
                </c:pt>
                <c:pt idx="3">
                  <c:v>Museums are too intellectual and not cool</c:v>
                </c:pt>
              </c:strCache>
            </c:strRef>
          </c:cat>
          <c:val>
            <c:numRef>
              <c:f>Sheet1!$C$2:$C$5</c:f>
              <c:numCache>
                <c:formatCode>0%</c:formatCode>
                <c:ptCount val="4"/>
                <c:pt idx="0">
                  <c:v>0.01</c:v>
                </c:pt>
                <c:pt idx="1">
                  <c:v>6.8571428571428575E-2</c:v>
                </c:pt>
                <c:pt idx="2">
                  <c:v>0.25</c:v>
                </c:pt>
                <c:pt idx="3">
                  <c:v>0.28999999999999998</c:v>
                </c:pt>
              </c:numCache>
            </c:numRef>
          </c:val>
          <c:extLst>
            <c:ext xmlns:c16="http://schemas.microsoft.com/office/drawing/2014/chart" uri="{C3380CC4-5D6E-409C-BE32-E72D297353CC}">
              <c16:uniqueId val="{00000001-20AD-4203-B287-D2270FCA1AB5}"/>
            </c:ext>
          </c:extLst>
        </c:ser>
        <c:ser>
          <c:idx val="2"/>
          <c:order val="2"/>
          <c:tx>
            <c:strRef>
              <c:f>Sheet1!$D$1</c:f>
              <c:strCache>
                <c:ptCount val="1"/>
                <c:pt idx="0">
                  <c:v>Neither/Don't Know</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Museums have an important role in protecting our heritage</c:v>
                </c:pt>
                <c:pt idx="1">
                  <c:v>You don't just have to go to a museum to get involved with heritage</c:v>
                </c:pt>
                <c:pt idx="2">
                  <c:v>I feel intimidated by museums</c:v>
                </c:pt>
                <c:pt idx="3">
                  <c:v>Museums are too intellectual and not cool</c:v>
                </c:pt>
              </c:strCache>
            </c:strRef>
          </c:cat>
          <c:val>
            <c:numRef>
              <c:f>Sheet1!$D$2:$D$5</c:f>
              <c:numCache>
                <c:formatCode>0%</c:formatCode>
                <c:ptCount val="4"/>
                <c:pt idx="0">
                  <c:v>0.03</c:v>
                </c:pt>
                <c:pt idx="1">
                  <c:v>6.2857142857142861E-2</c:v>
                </c:pt>
                <c:pt idx="2">
                  <c:v>7.0000000000000007E-2</c:v>
                </c:pt>
                <c:pt idx="3">
                  <c:v>0.06</c:v>
                </c:pt>
              </c:numCache>
            </c:numRef>
          </c:val>
          <c:extLst>
            <c:ext xmlns:c16="http://schemas.microsoft.com/office/drawing/2014/chart" uri="{C3380CC4-5D6E-409C-BE32-E72D297353CC}">
              <c16:uniqueId val="{00000002-20AD-4203-B287-D2270FCA1AB5}"/>
            </c:ext>
          </c:extLst>
        </c:ser>
        <c:ser>
          <c:idx val="3"/>
          <c:order val="3"/>
          <c:tx>
            <c:strRef>
              <c:f>Sheet1!$E$1</c:f>
              <c:strCache>
                <c:ptCount val="1"/>
                <c:pt idx="0">
                  <c:v>Agree slightly</c:v>
                </c:pt>
              </c:strCache>
            </c:strRef>
          </c:tx>
          <c:spPr>
            <a:solidFill>
              <a:schemeClr val="accent5">
                <a:shade val="76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Museums have an important role in protecting our heritage</c:v>
                </c:pt>
                <c:pt idx="1">
                  <c:v>You don't just have to go to a museum to get involved with heritage</c:v>
                </c:pt>
                <c:pt idx="2">
                  <c:v>I feel intimidated by museums</c:v>
                </c:pt>
                <c:pt idx="3">
                  <c:v>Museums are too intellectual and not cool</c:v>
                </c:pt>
              </c:strCache>
            </c:strRef>
          </c:cat>
          <c:val>
            <c:numRef>
              <c:f>Sheet1!$E$2:$E$5</c:f>
              <c:numCache>
                <c:formatCode>0%</c:formatCode>
                <c:ptCount val="4"/>
                <c:pt idx="0">
                  <c:v>0.44</c:v>
                </c:pt>
                <c:pt idx="1">
                  <c:v>0.41714285714285715</c:v>
                </c:pt>
                <c:pt idx="2">
                  <c:v>0.08</c:v>
                </c:pt>
                <c:pt idx="3">
                  <c:v>0.03</c:v>
                </c:pt>
              </c:numCache>
            </c:numRef>
          </c:val>
          <c:extLst>
            <c:ext xmlns:c16="http://schemas.microsoft.com/office/drawing/2014/chart" uri="{C3380CC4-5D6E-409C-BE32-E72D297353CC}">
              <c16:uniqueId val="{00000003-20AD-4203-B287-D2270FCA1AB5}"/>
            </c:ext>
          </c:extLst>
        </c:ser>
        <c:ser>
          <c:idx val="4"/>
          <c:order val="4"/>
          <c:tx>
            <c:strRef>
              <c:f>Sheet1!$F$1</c:f>
              <c:strCache>
                <c:ptCount val="1"/>
                <c:pt idx="0">
                  <c:v>Agree strongly</c:v>
                </c:pt>
              </c:strCache>
            </c:strRef>
          </c:tx>
          <c:spPr>
            <a:solidFill>
              <a:schemeClr val="accent5">
                <a:shade val="53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Museums have an important role in protecting our heritage</c:v>
                </c:pt>
                <c:pt idx="1">
                  <c:v>You don't just have to go to a museum to get involved with heritage</c:v>
                </c:pt>
                <c:pt idx="2">
                  <c:v>I feel intimidated by museums</c:v>
                </c:pt>
                <c:pt idx="3">
                  <c:v>Museums are too intellectual and not cool</c:v>
                </c:pt>
              </c:strCache>
            </c:strRef>
          </c:cat>
          <c:val>
            <c:numRef>
              <c:f>Sheet1!$F$2:$F$5</c:f>
              <c:numCache>
                <c:formatCode>0%</c:formatCode>
                <c:ptCount val="4"/>
                <c:pt idx="0">
                  <c:v>0.51</c:v>
                </c:pt>
                <c:pt idx="1">
                  <c:v>0.42285714285714282</c:v>
                </c:pt>
                <c:pt idx="2">
                  <c:v>0.03</c:v>
                </c:pt>
                <c:pt idx="3">
                  <c:v>0</c:v>
                </c:pt>
              </c:numCache>
            </c:numRef>
          </c:val>
          <c:extLst>
            <c:ext xmlns:c16="http://schemas.microsoft.com/office/drawing/2014/chart" uri="{C3380CC4-5D6E-409C-BE32-E72D297353CC}">
              <c16:uniqueId val="{00000004-20AD-4203-B287-D2270FCA1AB5}"/>
            </c:ext>
          </c:extLst>
        </c:ser>
        <c:dLbls>
          <c:dLblPos val="ctr"/>
          <c:showLegendKey val="0"/>
          <c:showVal val="1"/>
          <c:showCatName val="0"/>
          <c:showSerName val="0"/>
          <c:showPercent val="0"/>
          <c:showBubbleSize val="0"/>
        </c:dLbls>
        <c:gapWidth val="110"/>
        <c:overlap val="100"/>
        <c:axId val="453782352"/>
        <c:axId val="453776472"/>
      </c:barChart>
      <c:catAx>
        <c:axId val="453782352"/>
        <c:scaling>
          <c:orientation val="minMax"/>
        </c:scaling>
        <c:delete val="1"/>
        <c:axPos val="b"/>
        <c:numFmt formatCode="General" sourceLinked="1"/>
        <c:majorTickMark val="none"/>
        <c:minorTickMark val="none"/>
        <c:tickLblPos val="nextTo"/>
        <c:crossAx val="453776472"/>
        <c:crosses val="autoZero"/>
        <c:auto val="1"/>
        <c:lblAlgn val="ctr"/>
        <c:lblOffset val="100"/>
        <c:noMultiLvlLbl val="0"/>
      </c:catAx>
      <c:valAx>
        <c:axId val="453776472"/>
        <c:scaling>
          <c:orientation val="minMax"/>
        </c:scaling>
        <c:delete val="1"/>
        <c:axPos val="l"/>
        <c:numFmt formatCode="0%" sourceLinked="1"/>
        <c:majorTickMark val="none"/>
        <c:minorTickMark val="none"/>
        <c:tickLblPos val="nextTo"/>
        <c:crossAx val="453782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accent5">
                  <a:lumMod val="5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col"/>
        <c:grouping val="clustered"/>
        <c:varyColors val="0"/>
        <c:ser>
          <c:idx val="0"/>
          <c:order val="0"/>
          <c:tx>
            <c:strRef>
              <c:f>Sheet1!$B$1</c:f>
              <c:strCache>
                <c:ptCount val="1"/>
                <c:pt idx="0">
                  <c:v>In last week</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5">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Museum</c:v>
                </c:pt>
                <c:pt idx="1">
                  <c:v>Art gallery</c:v>
                </c:pt>
                <c:pt idx="2">
                  <c:v>Historical building</c:v>
                </c:pt>
                <c:pt idx="3">
                  <c:v>Historic park</c:v>
                </c:pt>
                <c:pt idx="4">
                  <c:v>Historic monument</c:v>
                </c:pt>
              </c:strCache>
            </c:strRef>
          </c:cat>
          <c:val>
            <c:numRef>
              <c:f>Sheet1!$B$2:$B$6</c:f>
              <c:numCache>
                <c:formatCode>0%</c:formatCode>
                <c:ptCount val="5"/>
                <c:pt idx="0">
                  <c:v>0.08</c:v>
                </c:pt>
                <c:pt idx="1">
                  <c:v>0.08</c:v>
                </c:pt>
                <c:pt idx="2">
                  <c:v>0.14000000000000001</c:v>
                </c:pt>
                <c:pt idx="3">
                  <c:v>0.14000000000000001</c:v>
                </c:pt>
                <c:pt idx="4">
                  <c:v>0.11</c:v>
                </c:pt>
              </c:numCache>
            </c:numRef>
          </c:val>
          <c:extLst>
            <c:ext xmlns:c16="http://schemas.microsoft.com/office/drawing/2014/chart" uri="{C3380CC4-5D6E-409C-BE32-E72D297353CC}">
              <c16:uniqueId val="{00000000-0B7E-9D4B-AB73-2FEB120C4C6A}"/>
            </c:ext>
          </c:extLst>
        </c:ser>
        <c:ser>
          <c:idx val="1"/>
          <c:order val="1"/>
          <c:tx>
            <c:strRef>
              <c:f>Sheet1!$C$1</c:f>
              <c:strCache>
                <c:ptCount val="1"/>
                <c:pt idx="0">
                  <c:v>Within last year</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5">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Museum</c:v>
                </c:pt>
                <c:pt idx="1">
                  <c:v>Art gallery</c:v>
                </c:pt>
                <c:pt idx="2">
                  <c:v>Historical building</c:v>
                </c:pt>
                <c:pt idx="3">
                  <c:v>Historic park</c:v>
                </c:pt>
                <c:pt idx="4">
                  <c:v>Historic monument</c:v>
                </c:pt>
              </c:strCache>
            </c:strRef>
          </c:cat>
          <c:val>
            <c:numRef>
              <c:f>Sheet1!$C$2:$C$6</c:f>
              <c:numCache>
                <c:formatCode>0%</c:formatCode>
                <c:ptCount val="5"/>
                <c:pt idx="0">
                  <c:v>0.8</c:v>
                </c:pt>
                <c:pt idx="1">
                  <c:v>0.65</c:v>
                </c:pt>
                <c:pt idx="2">
                  <c:v>0.84</c:v>
                </c:pt>
                <c:pt idx="3">
                  <c:v>0.85</c:v>
                </c:pt>
                <c:pt idx="4">
                  <c:v>0.8</c:v>
                </c:pt>
              </c:numCache>
            </c:numRef>
          </c:val>
          <c:extLst>
            <c:ext xmlns:c16="http://schemas.microsoft.com/office/drawing/2014/chart" uri="{C3380CC4-5D6E-409C-BE32-E72D297353CC}">
              <c16:uniqueId val="{00000001-0B7E-9D4B-AB73-2FEB120C4C6A}"/>
            </c:ext>
          </c:extLst>
        </c:ser>
        <c:ser>
          <c:idx val="2"/>
          <c:order val="2"/>
          <c:tx>
            <c:strRef>
              <c:f>Sheet1!$D$1</c:f>
              <c:strCache>
                <c:ptCount val="1"/>
                <c:pt idx="0">
                  <c:v>Never visited</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5">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Museum</c:v>
                </c:pt>
                <c:pt idx="1">
                  <c:v>Art gallery</c:v>
                </c:pt>
                <c:pt idx="2">
                  <c:v>Historical building</c:v>
                </c:pt>
                <c:pt idx="3">
                  <c:v>Historic park</c:v>
                </c:pt>
                <c:pt idx="4">
                  <c:v>Historic monument</c:v>
                </c:pt>
              </c:strCache>
            </c:strRef>
          </c:cat>
          <c:val>
            <c:numRef>
              <c:f>Sheet1!$D$2:$D$6</c:f>
              <c:numCache>
                <c:formatCode>0%</c:formatCode>
                <c:ptCount val="5"/>
                <c:pt idx="0">
                  <c:v>0.01</c:v>
                </c:pt>
                <c:pt idx="1">
                  <c:v>0.04</c:v>
                </c:pt>
                <c:pt idx="2">
                  <c:v>0.02</c:v>
                </c:pt>
                <c:pt idx="3">
                  <c:v>0.01</c:v>
                </c:pt>
                <c:pt idx="4">
                  <c:v>0.02</c:v>
                </c:pt>
              </c:numCache>
            </c:numRef>
          </c:val>
          <c:extLst>
            <c:ext xmlns:c16="http://schemas.microsoft.com/office/drawing/2014/chart" uri="{C3380CC4-5D6E-409C-BE32-E72D297353CC}">
              <c16:uniqueId val="{00000002-0B7E-9D4B-AB73-2FEB120C4C6A}"/>
            </c:ext>
          </c:extLst>
        </c:ser>
        <c:dLbls>
          <c:dLblPos val="outEnd"/>
          <c:showLegendKey val="0"/>
          <c:showVal val="1"/>
          <c:showCatName val="0"/>
          <c:showSerName val="0"/>
          <c:showPercent val="0"/>
          <c:showBubbleSize val="0"/>
        </c:dLbls>
        <c:gapWidth val="219"/>
        <c:overlap val="-27"/>
        <c:axId val="453777648"/>
        <c:axId val="453777256"/>
      </c:barChart>
      <c:catAx>
        <c:axId val="453777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accent5">
                    <a:lumMod val="50000"/>
                  </a:schemeClr>
                </a:solidFill>
                <a:latin typeface="+mn-lt"/>
                <a:ea typeface="+mn-ea"/>
                <a:cs typeface="+mn-cs"/>
              </a:defRPr>
            </a:pPr>
            <a:endParaRPr lang="en-US"/>
          </a:p>
        </c:txPr>
        <c:crossAx val="453777256"/>
        <c:crosses val="autoZero"/>
        <c:auto val="1"/>
        <c:lblAlgn val="ctr"/>
        <c:lblOffset val="100"/>
        <c:noMultiLvlLbl val="0"/>
      </c:catAx>
      <c:valAx>
        <c:axId val="453777256"/>
        <c:scaling>
          <c:orientation val="minMax"/>
        </c:scaling>
        <c:delete val="1"/>
        <c:axPos val="l"/>
        <c:numFmt formatCode="0%" sourceLinked="1"/>
        <c:majorTickMark val="out"/>
        <c:minorTickMark val="none"/>
        <c:tickLblPos val="nextTo"/>
        <c:crossAx val="45377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accent5">
                  <a:lumMod val="5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chemeClr val="accent5">
              <a:lumMod val="50000"/>
            </a:schemeClr>
          </a:solidFill>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337963144168378"/>
          <c:y val="0.11532607899470168"/>
          <c:w val="0.46196253411848009"/>
          <c:h val="0.84644824976194166"/>
        </c:manualLayout>
      </c:layout>
      <c:barChart>
        <c:barDir val="col"/>
        <c:grouping val="percentStacked"/>
        <c:varyColors val="0"/>
        <c:ser>
          <c:idx val="0"/>
          <c:order val="0"/>
          <c:tx>
            <c:strRef>
              <c:f>Sheet1!$B$1</c:f>
              <c:strCache>
                <c:ptCount val="1"/>
                <c:pt idx="0">
                  <c:v>Not at all likely</c:v>
                </c:pt>
              </c:strCache>
            </c:strRef>
          </c:tx>
          <c:spPr>
            <a:solidFill>
              <a:schemeClr val="accent5">
                <a:tint val="54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Likely visiting</c:v>
                </c:pt>
              </c:strCache>
            </c:strRef>
          </c:cat>
          <c:val>
            <c:numRef>
              <c:f>Sheet1!$B$2</c:f>
              <c:numCache>
                <c:formatCode>0%</c:formatCode>
                <c:ptCount val="1"/>
                <c:pt idx="0">
                  <c:v>0</c:v>
                </c:pt>
              </c:numCache>
            </c:numRef>
          </c:val>
          <c:extLst>
            <c:ext xmlns:c16="http://schemas.microsoft.com/office/drawing/2014/chart" uri="{C3380CC4-5D6E-409C-BE32-E72D297353CC}">
              <c16:uniqueId val="{00000000-20AD-4203-B287-D2270FCA1AB5}"/>
            </c:ext>
          </c:extLst>
        </c:ser>
        <c:ser>
          <c:idx val="1"/>
          <c:order val="1"/>
          <c:tx>
            <c:strRef>
              <c:f>Sheet1!$C$1</c:f>
              <c:strCache>
                <c:ptCount val="1"/>
                <c:pt idx="0">
                  <c:v>Not very likely</c:v>
                </c:pt>
              </c:strCache>
            </c:strRef>
          </c:tx>
          <c:spPr>
            <a:solidFill>
              <a:schemeClr val="accent5">
                <a:tint val="77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Likely visiting</c:v>
                </c:pt>
              </c:strCache>
            </c:strRef>
          </c:cat>
          <c:val>
            <c:numRef>
              <c:f>Sheet1!$C$2</c:f>
              <c:numCache>
                <c:formatCode>0%</c:formatCode>
                <c:ptCount val="1"/>
                <c:pt idx="0">
                  <c:v>0.01</c:v>
                </c:pt>
              </c:numCache>
            </c:numRef>
          </c:val>
          <c:extLst>
            <c:ext xmlns:c16="http://schemas.microsoft.com/office/drawing/2014/chart" uri="{C3380CC4-5D6E-409C-BE32-E72D297353CC}">
              <c16:uniqueId val="{00000001-20AD-4203-B287-D2270FCA1AB5}"/>
            </c:ext>
          </c:extLst>
        </c:ser>
        <c:ser>
          <c:idx val="2"/>
          <c:order val="2"/>
          <c:tx>
            <c:strRef>
              <c:f>Sheet1!$D$1</c:f>
              <c:strCache>
                <c:ptCount val="1"/>
                <c:pt idx="0">
                  <c:v>Neither/Don't Know</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Likely visiting</c:v>
                </c:pt>
              </c:strCache>
            </c:strRef>
          </c:cat>
          <c:val>
            <c:numRef>
              <c:f>Sheet1!$D$2</c:f>
              <c:numCache>
                <c:formatCode>0%</c:formatCode>
                <c:ptCount val="1"/>
                <c:pt idx="0">
                  <c:v>0.01</c:v>
                </c:pt>
              </c:numCache>
            </c:numRef>
          </c:val>
          <c:extLst>
            <c:ext xmlns:c16="http://schemas.microsoft.com/office/drawing/2014/chart" uri="{C3380CC4-5D6E-409C-BE32-E72D297353CC}">
              <c16:uniqueId val="{00000002-20AD-4203-B287-D2270FCA1AB5}"/>
            </c:ext>
          </c:extLst>
        </c:ser>
        <c:ser>
          <c:idx val="3"/>
          <c:order val="3"/>
          <c:tx>
            <c:strRef>
              <c:f>Sheet1!$E$1</c:f>
              <c:strCache>
                <c:ptCount val="1"/>
                <c:pt idx="0">
                  <c:v>Quite likely</c:v>
                </c:pt>
              </c:strCache>
            </c:strRef>
          </c:tx>
          <c:spPr>
            <a:solidFill>
              <a:schemeClr val="accent5">
                <a:shade val="76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Likely visiting</c:v>
                </c:pt>
              </c:strCache>
            </c:strRef>
          </c:cat>
          <c:val>
            <c:numRef>
              <c:f>Sheet1!$E$2</c:f>
              <c:numCache>
                <c:formatCode>0%</c:formatCode>
                <c:ptCount val="1"/>
                <c:pt idx="0">
                  <c:v>0.31</c:v>
                </c:pt>
              </c:numCache>
            </c:numRef>
          </c:val>
          <c:extLst>
            <c:ext xmlns:c16="http://schemas.microsoft.com/office/drawing/2014/chart" uri="{C3380CC4-5D6E-409C-BE32-E72D297353CC}">
              <c16:uniqueId val="{00000003-20AD-4203-B287-D2270FCA1AB5}"/>
            </c:ext>
          </c:extLst>
        </c:ser>
        <c:ser>
          <c:idx val="4"/>
          <c:order val="4"/>
          <c:tx>
            <c:strRef>
              <c:f>Sheet1!$F$1</c:f>
              <c:strCache>
                <c:ptCount val="1"/>
                <c:pt idx="0">
                  <c:v>Very likely</c:v>
                </c:pt>
              </c:strCache>
            </c:strRef>
          </c:tx>
          <c:spPr>
            <a:solidFill>
              <a:schemeClr val="accent5">
                <a:shade val="53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Likely visiting</c:v>
                </c:pt>
              </c:strCache>
            </c:strRef>
          </c:cat>
          <c:val>
            <c:numRef>
              <c:f>Sheet1!$F$2</c:f>
              <c:numCache>
                <c:formatCode>0%</c:formatCode>
                <c:ptCount val="1"/>
                <c:pt idx="0">
                  <c:v>0.67</c:v>
                </c:pt>
              </c:numCache>
            </c:numRef>
          </c:val>
          <c:extLst>
            <c:ext xmlns:c16="http://schemas.microsoft.com/office/drawing/2014/chart" uri="{C3380CC4-5D6E-409C-BE32-E72D297353CC}">
              <c16:uniqueId val="{00000004-20AD-4203-B287-D2270FCA1AB5}"/>
            </c:ext>
          </c:extLst>
        </c:ser>
        <c:dLbls>
          <c:dLblPos val="ctr"/>
          <c:showLegendKey val="0"/>
          <c:showVal val="1"/>
          <c:showCatName val="0"/>
          <c:showSerName val="0"/>
          <c:showPercent val="0"/>
          <c:showBubbleSize val="0"/>
        </c:dLbls>
        <c:gapWidth val="251"/>
        <c:overlap val="100"/>
        <c:axId val="453780784"/>
        <c:axId val="453775296"/>
      </c:barChart>
      <c:catAx>
        <c:axId val="453780784"/>
        <c:scaling>
          <c:orientation val="minMax"/>
        </c:scaling>
        <c:delete val="1"/>
        <c:axPos val="b"/>
        <c:numFmt formatCode="General" sourceLinked="1"/>
        <c:majorTickMark val="none"/>
        <c:minorTickMark val="none"/>
        <c:tickLblPos val="nextTo"/>
        <c:crossAx val="453775296"/>
        <c:crosses val="autoZero"/>
        <c:auto val="1"/>
        <c:lblAlgn val="ctr"/>
        <c:lblOffset val="100"/>
        <c:noMultiLvlLbl val="0"/>
      </c:catAx>
      <c:valAx>
        <c:axId val="453775296"/>
        <c:scaling>
          <c:orientation val="minMax"/>
        </c:scaling>
        <c:delete val="1"/>
        <c:axPos val="l"/>
        <c:numFmt formatCode="0%" sourceLinked="1"/>
        <c:majorTickMark val="none"/>
        <c:minorTickMark val="none"/>
        <c:tickLblPos val="nextTo"/>
        <c:crossAx val="453780784"/>
        <c:crosses val="autoZero"/>
        <c:crossBetween val="between"/>
      </c:valAx>
      <c:spPr>
        <a:noFill/>
        <a:ln>
          <a:noFill/>
        </a:ln>
        <a:effectLst/>
      </c:spPr>
    </c:plotArea>
    <c:legend>
      <c:legendPos val="l"/>
      <c:layout>
        <c:manualLayout>
          <c:xMode val="edge"/>
          <c:yMode val="edge"/>
          <c:x val="2.1940990167535566E-2"/>
          <c:y val="0.10311668692290665"/>
          <c:w val="0.56696444839747184"/>
          <c:h val="0.76440762112493799"/>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accent5">
                  <a:lumMod val="5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5200854565720926"/>
          <c:y val="0.14902223986551855"/>
          <c:w val="0.39540265777054001"/>
          <c:h val="0.81464472705279412"/>
        </c:manualLayout>
      </c:layout>
      <c:barChart>
        <c:barDir val="bar"/>
        <c:grouping val="clustered"/>
        <c:varyColors val="0"/>
        <c:ser>
          <c:idx val="0"/>
          <c:order val="0"/>
          <c:tx>
            <c:strRef>
              <c:f>Sheet1!$B$1</c:f>
              <c:strCache>
                <c:ptCount val="1"/>
                <c:pt idx="0">
                  <c:v>%</c:v>
                </c:pt>
              </c:strCache>
            </c:strRef>
          </c:tx>
          <c:spPr>
            <a:solidFill>
              <a:schemeClr val="accent5">
                <a:lumMod val="40000"/>
                <a:lumOff val="60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accent5">
                        <a:lumMod val="7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Sheet1!$A$2:$A$20</c:f>
              <c:strCache>
                <c:ptCount val="19"/>
                <c:pt idx="0">
                  <c:v>Have fun</c:v>
                </c:pt>
                <c:pt idx="1">
                  <c:v>Spend time with family</c:v>
                </c:pt>
                <c:pt idx="2">
                  <c:v>Find out things in general</c:v>
                </c:pt>
                <c:pt idx="3">
                  <c:v>Spend time with friends</c:v>
                </c:pt>
                <c:pt idx="4">
                  <c:v>Interested in specific exhibition</c:v>
                </c:pt>
                <c:pt idx="5">
                  <c:v>Relax or lose myself</c:v>
                </c:pt>
                <c:pt idx="6">
                  <c:v>I like to visit museums regularly</c:v>
                </c:pt>
                <c:pt idx="7">
                  <c:v>I was just passing</c:v>
                </c:pt>
                <c:pt idx="8">
                  <c:v>Look at the building</c:v>
                </c:pt>
                <c:pt idx="9">
                  <c:v>Organised trip</c:v>
                </c:pt>
                <c:pt idx="10">
                  <c:v>I've been before</c:v>
                </c:pt>
                <c:pt idx="11">
                  <c:v>On my list of things to do</c:v>
                </c:pt>
                <c:pt idx="12">
                  <c:v>Find out about my heritage/culture</c:v>
                </c:pt>
                <c:pt idx="13">
                  <c:v>Get inspiration for a project</c:v>
                </c:pt>
                <c:pt idx="14">
                  <c:v>Research for a particular topic</c:v>
                </c:pt>
                <c:pt idx="15">
                  <c:v>Take part in activity/programme</c:v>
                </c:pt>
                <c:pt idx="16">
                  <c:v>Use the cafe</c:v>
                </c:pt>
                <c:pt idx="17">
                  <c:v>Attended a talk/workshop</c:v>
                </c:pt>
                <c:pt idx="18">
                  <c:v>Use the shop</c:v>
                </c:pt>
              </c:strCache>
            </c:strRef>
          </c:cat>
          <c:val>
            <c:numRef>
              <c:f>Sheet1!$B$2:$B$20</c:f>
              <c:numCache>
                <c:formatCode>0</c:formatCode>
                <c:ptCount val="19"/>
                <c:pt idx="0">
                  <c:v>290.68736141906874</c:v>
                </c:pt>
                <c:pt idx="1">
                  <c:v>202.2172949002217</c:v>
                </c:pt>
                <c:pt idx="2">
                  <c:v>223.28159645232816</c:v>
                </c:pt>
                <c:pt idx="3">
                  <c:v>113.74722838137473</c:v>
                </c:pt>
                <c:pt idx="4">
                  <c:v>143.23725055432371</c:v>
                </c:pt>
                <c:pt idx="5">
                  <c:v>147.450110864745</c:v>
                </c:pt>
                <c:pt idx="6">
                  <c:v>181.15299334811527</c:v>
                </c:pt>
                <c:pt idx="7">
                  <c:v>29.490022172949004</c:v>
                </c:pt>
                <c:pt idx="8">
                  <c:v>105.32150776053216</c:v>
                </c:pt>
                <c:pt idx="9">
                  <c:v>25.277161862527713</c:v>
                </c:pt>
                <c:pt idx="10">
                  <c:v>109.53436807095342</c:v>
                </c:pt>
                <c:pt idx="11">
                  <c:v>84.257206208425714</c:v>
                </c:pt>
                <c:pt idx="12">
                  <c:v>126.38580931263857</c:v>
                </c:pt>
                <c:pt idx="13">
                  <c:v>33.702882483370281</c:v>
                </c:pt>
                <c:pt idx="14">
                  <c:v>29.490022172949004</c:v>
                </c:pt>
                <c:pt idx="15">
                  <c:v>8.4257206208425703</c:v>
                </c:pt>
                <c:pt idx="16">
                  <c:v>29.490022172949004</c:v>
                </c:pt>
                <c:pt idx="17">
                  <c:v>8.4257206208425703</c:v>
                </c:pt>
                <c:pt idx="18">
                  <c:v>8.4257206208425703</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53780000"/>
        <c:axId val="453778432"/>
      </c:barChart>
      <c:catAx>
        <c:axId val="453780000"/>
        <c:scaling>
          <c:orientation val="maxMin"/>
        </c:scaling>
        <c:delete val="0"/>
        <c:axPos val="l"/>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53778432"/>
        <c:crossesAt val="100"/>
        <c:auto val="1"/>
        <c:lblAlgn val="ctr"/>
        <c:lblOffset val="100"/>
        <c:noMultiLvlLbl val="0"/>
      </c:catAx>
      <c:valAx>
        <c:axId val="453778432"/>
        <c:scaling>
          <c:orientation val="minMax"/>
          <c:max val="400"/>
          <c:min val="-300"/>
        </c:scaling>
        <c:delete val="1"/>
        <c:axPos val="t"/>
        <c:numFmt formatCode="0" sourceLinked="1"/>
        <c:majorTickMark val="out"/>
        <c:minorTickMark val="none"/>
        <c:tickLblPos val="nextTo"/>
        <c:crossAx val="4537800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6">
              <a:lumMod val="50000"/>
            </a:schemeClr>
          </a:solidFill>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4820063612"/>
          <c:y val="0.16858944355585487"/>
          <c:w val="0.49030977948592713"/>
          <c:h val="0.81464472705279412"/>
        </c:manualLayout>
      </c:layout>
      <c:barChart>
        <c:barDir val="bar"/>
        <c:grouping val="clustered"/>
        <c:varyColors val="0"/>
        <c:ser>
          <c:idx val="0"/>
          <c:order val="0"/>
          <c:tx>
            <c:strRef>
              <c:f>Sheet1!$B$1</c:f>
              <c:strCache>
                <c:ptCount val="1"/>
                <c:pt idx="0">
                  <c:v>%</c:v>
                </c:pt>
              </c:strCache>
            </c:strRef>
          </c:tx>
          <c:spPr>
            <a:solidFill>
              <a:schemeClr val="bg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Sheet1!$A$2:$A$20</c:f>
              <c:strCache>
                <c:ptCount val="19"/>
                <c:pt idx="0">
                  <c:v>Have fun</c:v>
                </c:pt>
                <c:pt idx="1">
                  <c:v>Spend time with family</c:v>
                </c:pt>
                <c:pt idx="2">
                  <c:v>Find out things in general</c:v>
                </c:pt>
                <c:pt idx="3">
                  <c:v>Spend time with friends</c:v>
                </c:pt>
                <c:pt idx="4">
                  <c:v>Interested in specific exhibition</c:v>
                </c:pt>
                <c:pt idx="5">
                  <c:v>Relax or lose myself</c:v>
                </c:pt>
                <c:pt idx="6">
                  <c:v>I like to visit museums regularly</c:v>
                </c:pt>
                <c:pt idx="7">
                  <c:v>I was just passing</c:v>
                </c:pt>
                <c:pt idx="8">
                  <c:v>Look at the building</c:v>
                </c:pt>
                <c:pt idx="9">
                  <c:v>Organised trip</c:v>
                </c:pt>
                <c:pt idx="10">
                  <c:v>I've been before</c:v>
                </c:pt>
                <c:pt idx="11">
                  <c:v>On my list of things to do</c:v>
                </c:pt>
                <c:pt idx="12">
                  <c:v>Find out about my heritage/culture</c:v>
                </c:pt>
                <c:pt idx="13">
                  <c:v>Get inspiration for a project</c:v>
                </c:pt>
                <c:pt idx="14">
                  <c:v>Research for a particular topic</c:v>
                </c:pt>
                <c:pt idx="15">
                  <c:v>Take part in activity/programme</c:v>
                </c:pt>
                <c:pt idx="16">
                  <c:v>Use the cafe</c:v>
                </c:pt>
                <c:pt idx="17">
                  <c:v>Attended a talk/workshop</c:v>
                </c:pt>
                <c:pt idx="18">
                  <c:v>Use the shop</c:v>
                </c:pt>
              </c:strCache>
            </c:strRef>
          </c:cat>
          <c:val>
            <c:numRef>
              <c:f>Sheet1!$B$2:$B$20</c:f>
              <c:numCache>
                <c:formatCode>0%</c:formatCode>
                <c:ptCount val="19"/>
                <c:pt idx="0">
                  <c:v>0.39884393063583817</c:v>
                </c:pt>
                <c:pt idx="1">
                  <c:v>0.2774566473988439</c:v>
                </c:pt>
                <c:pt idx="2">
                  <c:v>0.30635838150289019</c:v>
                </c:pt>
                <c:pt idx="3">
                  <c:v>0.15606936416184972</c:v>
                </c:pt>
                <c:pt idx="4">
                  <c:v>0.19653179190751444</c:v>
                </c:pt>
                <c:pt idx="5">
                  <c:v>0.20231213872832371</c:v>
                </c:pt>
                <c:pt idx="6">
                  <c:v>0.24855491329479767</c:v>
                </c:pt>
                <c:pt idx="7">
                  <c:v>4.0462427745664747E-2</c:v>
                </c:pt>
                <c:pt idx="8">
                  <c:v>0.14450867052023122</c:v>
                </c:pt>
                <c:pt idx="9">
                  <c:v>3.4682080924855488E-2</c:v>
                </c:pt>
                <c:pt idx="10">
                  <c:v>0.15028901734104047</c:v>
                </c:pt>
                <c:pt idx="11">
                  <c:v>0.11560693641618497</c:v>
                </c:pt>
                <c:pt idx="12">
                  <c:v>0.17341040462427745</c:v>
                </c:pt>
                <c:pt idx="13">
                  <c:v>4.6242774566473986E-2</c:v>
                </c:pt>
                <c:pt idx="14">
                  <c:v>4.0462427745664747E-2</c:v>
                </c:pt>
                <c:pt idx="15">
                  <c:v>1.1560693641618497E-2</c:v>
                </c:pt>
                <c:pt idx="16">
                  <c:v>4.0462427745664747E-2</c:v>
                </c:pt>
                <c:pt idx="17">
                  <c:v>1.1560693641618497E-2</c:v>
                </c:pt>
                <c:pt idx="18">
                  <c:v>1.1560693641618497E-2</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53779216"/>
        <c:axId val="453779608"/>
      </c:barChart>
      <c:catAx>
        <c:axId val="45377921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53779608"/>
        <c:crosses val="autoZero"/>
        <c:auto val="1"/>
        <c:lblAlgn val="ctr"/>
        <c:lblOffset val="100"/>
        <c:noMultiLvlLbl val="0"/>
      </c:catAx>
      <c:valAx>
        <c:axId val="453779608"/>
        <c:scaling>
          <c:orientation val="minMax"/>
          <c:max val="1"/>
        </c:scaling>
        <c:delete val="1"/>
        <c:axPos val="t"/>
        <c:numFmt formatCode="0%" sourceLinked="1"/>
        <c:majorTickMark val="out"/>
        <c:minorTickMark val="none"/>
        <c:tickLblPos val="nextTo"/>
        <c:crossAx val="4537792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5358425245"/>
          <c:y val="0.16858945625114888"/>
          <c:w val="0.49030977948592713"/>
          <c:h val="0.81464472705279412"/>
        </c:manualLayout>
      </c:layout>
      <c:barChart>
        <c:barDir val="bar"/>
        <c:grouping val="clustered"/>
        <c:varyColors val="0"/>
        <c:ser>
          <c:idx val="0"/>
          <c:order val="0"/>
          <c:tx>
            <c:strRef>
              <c:f>Sheet1!$B$1</c:f>
              <c:strCache>
                <c:ptCount val="1"/>
                <c:pt idx="0">
                  <c:v>%</c:v>
                </c:pt>
              </c:strCache>
            </c:strRef>
          </c:tx>
          <c:spPr>
            <a:solidFill>
              <a:schemeClr val="bg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Listen to music</c:v>
                </c:pt>
                <c:pt idx="1">
                  <c:v>Cinema</c:v>
                </c:pt>
                <c:pt idx="2">
                  <c:v>Read a book</c:v>
                </c:pt>
                <c:pt idx="3">
                  <c:v>Music gig/festival</c:v>
                </c:pt>
                <c:pt idx="4">
                  <c:v>Go to watch sport</c:v>
                </c:pt>
                <c:pt idx="5">
                  <c:v>Visit museum/exhibition</c:v>
                </c:pt>
                <c:pt idx="6">
                  <c:v>Visit a library</c:v>
                </c:pt>
                <c:pt idx="7">
                  <c:v>Visit historic/special interest site</c:v>
                </c:pt>
                <c:pt idx="8">
                  <c:v>Voluntary/charity work</c:v>
                </c:pt>
                <c:pt idx="9">
                  <c:v>See a play/dance show/musical</c:v>
                </c:pt>
                <c:pt idx="10">
                  <c:v>Play club sport</c:v>
                </c:pt>
                <c:pt idx="11">
                  <c:v>Visit art gallery</c:v>
                </c:pt>
                <c:pt idx="12">
                  <c:v>Dance, drama or music group</c:v>
                </c:pt>
                <c:pt idx="13">
                  <c:v>Political/protest event</c:v>
                </c:pt>
              </c:strCache>
            </c:strRef>
          </c:cat>
          <c:val>
            <c:numRef>
              <c:f>Sheet1!$B$2:$B$15</c:f>
              <c:numCache>
                <c:formatCode>0%</c:formatCode>
                <c:ptCount val="14"/>
                <c:pt idx="0">
                  <c:v>0.94</c:v>
                </c:pt>
                <c:pt idx="1">
                  <c:v>0.83</c:v>
                </c:pt>
                <c:pt idx="2">
                  <c:v>0.74</c:v>
                </c:pt>
                <c:pt idx="3">
                  <c:v>0.56000000000000005</c:v>
                </c:pt>
                <c:pt idx="4">
                  <c:v>0.39</c:v>
                </c:pt>
                <c:pt idx="5">
                  <c:v>0.63</c:v>
                </c:pt>
                <c:pt idx="6">
                  <c:v>0.52</c:v>
                </c:pt>
                <c:pt idx="7">
                  <c:v>0.53</c:v>
                </c:pt>
                <c:pt idx="8">
                  <c:v>0.4</c:v>
                </c:pt>
                <c:pt idx="9">
                  <c:v>0.4</c:v>
                </c:pt>
                <c:pt idx="10">
                  <c:v>0.28000000000000003</c:v>
                </c:pt>
                <c:pt idx="11">
                  <c:v>0.38</c:v>
                </c:pt>
                <c:pt idx="12">
                  <c:v>0.21</c:v>
                </c:pt>
                <c:pt idx="13">
                  <c:v>0.18</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53287176"/>
        <c:axId val="453288352"/>
      </c:barChart>
      <c:catAx>
        <c:axId val="45328717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53288352"/>
        <c:crosses val="autoZero"/>
        <c:auto val="1"/>
        <c:lblAlgn val="ctr"/>
        <c:lblOffset val="100"/>
        <c:noMultiLvlLbl val="0"/>
      </c:catAx>
      <c:valAx>
        <c:axId val="453288352"/>
        <c:scaling>
          <c:orientation val="minMax"/>
          <c:max val="1"/>
        </c:scaling>
        <c:delete val="1"/>
        <c:axPos val="t"/>
        <c:numFmt formatCode="0%" sourceLinked="1"/>
        <c:majorTickMark val="out"/>
        <c:minorTickMark val="none"/>
        <c:tickLblPos val="nextTo"/>
        <c:crossAx val="4532871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5358425245"/>
          <c:y val="0.16858945625114888"/>
          <c:w val="0.49030977948592713"/>
          <c:h val="0.81464472705279412"/>
        </c:manualLayout>
      </c:layout>
      <c:barChart>
        <c:barDir val="bar"/>
        <c:grouping val="clustered"/>
        <c:varyColors val="0"/>
        <c:ser>
          <c:idx val="0"/>
          <c:order val="0"/>
          <c:tx>
            <c:strRef>
              <c:f>Sheet1!$B$1</c:f>
              <c:strCache>
                <c:ptCount val="1"/>
                <c:pt idx="0">
                  <c:v>%</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5">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Traditions &amp; language</c:v>
                </c:pt>
                <c:pt idx="1">
                  <c:v>History</c:v>
                </c:pt>
                <c:pt idx="2">
                  <c:v>Politics</c:v>
                </c:pt>
                <c:pt idx="3">
                  <c:v>Buildings, works of art &amp; artefacts</c:v>
                </c:pt>
                <c:pt idx="4">
                  <c:v>Health &amp; wellbeing</c:v>
                </c:pt>
                <c:pt idx="5">
                  <c:v>The outdoors</c:v>
                </c:pt>
                <c:pt idx="6">
                  <c:v>The environment</c:v>
                </c:pt>
                <c:pt idx="7">
                  <c:v>Animal welfare</c:v>
                </c:pt>
              </c:strCache>
            </c:strRef>
          </c:cat>
          <c:val>
            <c:numRef>
              <c:f>Sheet1!$B$2:$B$9</c:f>
              <c:numCache>
                <c:formatCode>0%</c:formatCode>
                <c:ptCount val="8"/>
                <c:pt idx="0">
                  <c:v>0.69714285714285718</c:v>
                </c:pt>
                <c:pt idx="1">
                  <c:v>0.85142857142857142</c:v>
                </c:pt>
                <c:pt idx="2">
                  <c:v>0.53714285714285714</c:v>
                </c:pt>
                <c:pt idx="3">
                  <c:v>0.69142857142857139</c:v>
                </c:pt>
                <c:pt idx="4">
                  <c:v>0.84</c:v>
                </c:pt>
                <c:pt idx="5">
                  <c:v>0.74285714285714288</c:v>
                </c:pt>
                <c:pt idx="6">
                  <c:v>0.82857142857142863</c:v>
                </c:pt>
                <c:pt idx="7">
                  <c:v>0.8571428571428571</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53288744"/>
        <c:axId val="453286784"/>
      </c:barChart>
      <c:catAx>
        <c:axId val="45328874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5">
                    <a:lumMod val="50000"/>
                  </a:schemeClr>
                </a:solidFill>
                <a:latin typeface="+mn-lt"/>
                <a:ea typeface="+mn-ea"/>
                <a:cs typeface="+mn-cs"/>
              </a:defRPr>
            </a:pPr>
            <a:endParaRPr lang="en-US"/>
          </a:p>
        </c:txPr>
        <c:crossAx val="453286784"/>
        <c:crosses val="autoZero"/>
        <c:auto val="1"/>
        <c:lblAlgn val="ctr"/>
        <c:lblOffset val="100"/>
        <c:noMultiLvlLbl val="0"/>
      </c:catAx>
      <c:valAx>
        <c:axId val="453286784"/>
        <c:scaling>
          <c:orientation val="minMax"/>
          <c:max val="1"/>
        </c:scaling>
        <c:delete val="1"/>
        <c:axPos val="t"/>
        <c:numFmt formatCode="0%" sourceLinked="1"/>
        <c:majorTickMark val="out"/>
        <c:minorTickMark val="none"/>
        <c:tickLblPos val="nextTo"/>
        <c:crossAx val="4532887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5">
              <a:lumMod val="50000"/>
            </a:schemeClr>
          </a:solidFill>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7558704903"/>
          <c:y val="3.0454799707413625E-2"/>
          <c:w val="0.49030977948592713"/>
          <c:h val="0.95077941077037498"/>
        </c:manualLayout>
      </c:layout>
      <c:barChart>
        <c:barDir val="bar"/>
        <c:grouping val="clustered"/>
        <c:varyColors val="0"/>
        <c:ser>
          <c:idx val="0"/>
          <c:order val="0"/>
          <c:tx>
            <c:strRef>
              <c:f>Sheet1!$B$1</c:f>
              <c:strCache>
                <c:ptCount val="1"/>
                <c:pt idx="0">
                  <c:v>%</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5">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6"/>
                <c:pt idx="0">
                  <c:v>Perth &amp; KinRoss</c:v>
                </c:pt>
                <c:pt idx="1">
                  <c:v>West Lothian</c:v>
                </c:pt>
                <c:pt idx="2">
                  <c:v>Dumfries and Galloway</c:v>
                </c:pt>
                <c:pt idx="3">
                  <c:v>Scottish Boarders</c:v>
                </c:pt>
                <c:pt idx="4">
                  <c:v>South Ayrshire</c:v>
                </c:pt>
                <c:pt idx="5">
                  <c:v>Angus</c:v>
                </c:pt>
                <c:pt idx="6">
                  <c:v>Moray</c:v>
                </c:pt>
                <c:pt idx="7">
                  <c:v>East Lothian</c:v>
                </c:pt>
                <c:pt idx="8">
                  <c:v>Argyll and Bute</c:v>
                </c:pt>
                <c:pt idx="9">
                  <c:v>East Dunbartonshire</c:v>
                </c:pt>
                <c:pt idx="10">
                  <c:v>West Dunbartonshire</c:v>
                </c:pt>
                <c:pt idx="11">
                  <c:v>Clackmannanshire</c:v>
                </c:pt>
                <c:pt idx="12">
                  <c:v>Midlothian</c:v>
                </c:pt>
                <c:pt idx="13">
                  <c:v>Shetland Islands</c:v>
                </c:pt>
                <c:pt idx="14">
                  <c:v>Inverclyde</c:v>
                </c:pt>
                <c:pt idx="15">
                  <c:v>Orkney Islands</c:v>
                </c:pt>
              </c:strCache>
            </c:strRef>
          </c:cat>
          <c:val>
            <c:numRef>
              <c:f>Sheet1!$B$2:$B$17</c:f>
              <c:numCache>
                <c:formatCode>0%</c:formatCode>
                <c:ptCount val="16"/>
                <c:pt idx="0">
                  <c:v>0.03</c:v>
                </c:pt>
                <c:pt idx="1">
                  <c:v>0.03</c:v>
                </c:pt>
                <c:pt idx="2">
                  <c:v>0.03</c:v>
                </c:pt>
                <c:pt idx="3">
                  <c:v>0.02</c:v>
                </c:pt>
                <c:pt idx="4">
                  <c:v>0.02</c:v>
                </c:pt>
                <c:pt idx="5">
                  <c:v>0.02</c:v>
                </c:pt>
                <c:pt idx="6">
                  <c:v>0.02</c:v>
                </c:pt>
                <c:pt idx="7">
                  <c:v>0.01</c:v>
                </c:pt>
                <c:pt idx="8">
                  <c:v>0</c:v>
                </c:pt>
                <c:pt idx="9">
                  <c:v>0.01</c:v>
                </c:pt>
                <c:pt idx="10">
                  <c:v>0.02</c:v>
                </c:pt>
                <c:pt idx="11">
                  <c:v>0</c:v>
                </c:pt>
                <c:pt idx="12">
                  <c:v>0.01</c:v>
                </c:pt>
                <c:pt idx="13">
                  <c:v>0.01</c:v>
                </c:pt>
                <c:pt idx="14">
                  <c:v>0</c:v>
                </c:pt>
                <c:pt idx="15">
                  <c:v>0.01</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00"/>
        <c:overlap val="-25"/>
        <c:axId val="453289920"/>
        <c:axId val="453284824"/>
      </c:barChart>
      <c:catAx>
        <c:axId val="453289920"/>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5">
                    <a:lumMod val="50000"/>
                  </a:schemeClr>
                </a:solidFill>
                <a:latin typeface="+mn-lt"/>
                <a:ea typeface="+mn-ea"/>
                <a:cs typeface="+mn-cs"/>
              </a:defRPr>
            </a:pPr>
            <a:endParaRPr lang="en-US"/>
          </a:p>
        </c:txPr>
        <c:crossAx val="453284824"/>
        <c:crosses val="autoZero"/>
        <c:auto val="1"/>
        <c:lblAlgn val="ctr"/>
        <c:lblOffset val="100"/>
        <c:noMultiLvlLbl val="0"/>
      </c:catAx>
      <c:valAx>
        <c:axId val="453284824"/>
        <c:scaling>
          <c:orientation val="minMax"/>
          <c:max val="1"/>
        </c:scaling>
        <c:delete val="1"/>
        <c:axPos val="t"/>
        <c:numFmt formatCode="0%" sourceLinked="1"/>
        <c:majorTickMark val="out"/>
        <c:minorTickMark val="none"/>
        <c:tickLblPos val="nextTo"/>
        <c:crossAx val="4532899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5">
              <a:lumMod val="50000"/>
            </a:schemeClr>
          </a:solidFill>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7558704903"/>
          <c:y val="3.0454799707413625E-2"/>
          <c:w val="0.49030977948592713"/>
          <c:h val="0.95077941077037498"/>
        </c:manualLayout>
      </c:layout>
      <c:barChart>
        <c:barDir val="bar"/>
        <c:grouping val="clustered"/>
        <c:varyColors val="0"/>
        <c:ser>
          <c:idx val="0"/>
          <c:order val="0"/>
          <c:tx>
            <c:strRef>
              <c:f>Sheet1!$B$1</c:f>
              <c:strCache>
                <c:ptCount val="1"/>
                <c:pt idx="0">
                  <c:v>%</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5">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5"/>
                <c:pt idx="0">
                  <c:v>Glasgow City</c:v>
                </c:pt>
                <c:pt idx="1">
                  <c:v>City of Edinburgh</c:v>
                </c:pt>
                <c:pt idx="2">
                  <c:v>Fife</c:v>
                </c:pt>
                <c:pt idx="3">
                  <c:v>Aberdeen city</c:v>
                </c:pt>
                <c:pt idx="4">
                  <c:v>South Lanarkshire</c:v>
                </c:pt>
                <c:pt idx="5">
                  <c:v>North Lanarkshire</c:v>
                </c:pt>
                <c:pt idx="6">
                  <c:v>Renfrewshire</c:v>
                </c:pt>
                <c:pt idx="7">
                  <c:v>Aberdeenshire</c:v>
                </c:pt>
                <c:pt idx="8">
                  <c:v>Falkirk</c:v>
                </c:pt>
                <c:pt idx="9">
                  <c:v>Highland</c:v>
                </c:pt>
                <c:pt idx="10">
                  <c:v>Stirling</c:v>
                </c:pt>
                <c:pt idx="11">
                  <c:v>Dundee City</c:v>
                </c:pt>
                <c:pt idx="12">
                  <c:v>East Ayrshire</c:v>
                </c:pt>
                <c:pt idx="13">
                  <c:v>East Renfrewshire</c:v>
                </c:pt>
                <c:pt idx="14">
                  <c:v>North Ayrshire</c:v>
                </c:pt>
              </c:strCache>
            </c:strRef>
          </c:cat>
          <c:val>
            <c:numRef>
              <c:f>Sheet1!$B$2:$B$16</c:f>
              <c:numCache>
                <c:formatCode>0%</c:formatCode>
                <c:ptCount val="15"/>
                <c:pt idx="0">
                  <c:v>0.18</c:v>
                </c:pt>
                <c:pt idx="1">
                  <c:v>0.13</c:v>
                </c:pt>
                <c:pt idx="2">
                  <c:v>0.09</c:v>
                </c:pt>
                <c:pt idx="3">
                  <c:v>0.13</c:v>
                </c:pt>
                <c:pt idx="4">
                  <c:v>0.03</c:v>
                </c:pt>
                <c:pt idx="5">
                  <c:v>0.02</c:v>
                </c:pt>
                <c:pt idx="6">
                  <c:v>0.05</c:v>
                </c:pt>
                <c:pt idx="7">
                  <c:v>0.02</c:v>
                </c:pt>
                <c:pt idx="8">
                  <c:v>0.01</c:v>
                </c:pt>
                <c:pt idx="9">
                  <c:v>0.04</c:v>
                </c:pt>
                <c:pt idx="10">
                  <c:v>0.02</c:v>
                </c:pt>
                <c:pt idx="11">
                  <c:v>0.02</c:v>
                </c:pt>
                <c:pt idx="12">
                  <c:v>0.01</c:v>
                </c:pt>
                <c:pt idx="13">
                  <c:v>0.01</c:v>
                </c:pt>
                <c:pt idx="14">
                  <c:v>0.02</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00"/>
        <c:overlap val="-25"/>
        <c:axId val="453287568"/>
        <c:axId val="453282864"/>
      </c:barChart>
      <c:catAx>
        <c:axId val="4532875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5">
                    <a:lumMod val="50000"/>
                  </a:schemeClr>
                </a:solidFill>
                <a:latin typeface="+mn-lt"/>
                <a:ea typeface="+mn-ea"/>
                <a:cs typeface="+mn-cs"/>
              </a:defRPr>
            </a:pPr>
            <a:endParaRPr lang="en-US"/>
          </a:p>
        </c:txPr>
        <c:crossAx val="453282864"/>
        <c:crosses val="autoZero"/>
        <c:auto val="1"/>
        <c:lblAlgn val="ctr"/>
        <c:lblOffset val="100"/>
        <c:noMultiLvlLbl val="0"/>
      </c:catAx>
      <c:valAx>
        <c:axId val="453282864"/>
        <c:scaling>
          <c:orientation val="minMax"/>
          <c:max val="1"/>
        </c:scaling>
        <c:delete val="1"/>
        <c:axPos val="t"/>
        <c:numFmt formatCode="0%" sourceLinked="1"/>
        <c:majorTickMark val="out"/>
        <c:minorTickMark val="none"/>
        <c:tickLblPos val="nextTo"/>
        <c:crossAx val="4532875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5">
              <a:lumMod val="50000"/>
            </a:schemeClr>
          </a:solidFill>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pieChart>
        <c:varyColors val="1"/>
        <c:ser>
          <c:idx val="0"/>
          <c:order val="0"/>
          <c:tx>
            <c:strRef>
              <c:f>Sheet1!$B$1</c:f>
              <c:strCache>
                <c:ptCount val="1"/>
                <c:pt idx="0">
                  <c:v>Column1</c:v>
                </c:pt>
              </c:strCache>
            </c:strRef>
          </c:tx>
          <c:dPt>
            <c:idx val="0"/>
            <c:bubble3D val="0"/>
            <c:spPr>
              <a:solidFill>
                <a:srgbClr val="5D29FF"/>
              </a:solidFill>
              <a:ln w="19050">
                <a:solidFill>
                  <a:schemeClr val="lt1"/>
                </a:solidFill>
              </a:ln>
              <a:effectLst/>
            </c:spPr>
            <c:extLst>
              <c:ext xmlns:c16="http://schemas.microsoft.com/office/drawing/2014/chart" uri="{C3380CC4-5D6E-409C-BE32-E72D297353CC}">
                <c16:uniqueId val="{00000001-1EF7-7247-9D9A-0FAA1DAC6994}"/>
              </c:ext>
            </c:extLst>
          </c:dPt>
          <c:dPt>
            <c:idx val="1"/>
            <c:bubble3D val="0"/>
            <c:spPr>
              <a:solidFill>
                <a:schemeClr val="accent4">
                  <a:lumMod val="75000"/>
                </a:schemeClr>
              </a:solidFill>
              <a:ln w="19050">
                <a:solidFill>
                  <a:schemeClr val="lt1"/>
                </a:solidFill>
              </a:ln>
              <a:effectLst/>
            </c:spPr>
            <c:extLst>
              <c:ext xmlns:c16="http://schemas.microsoft.com/office/drawing/2014/chart" uri="{C3380CC4-5D6E-409C-BE32-E72D297353CC}">
                <c16:uniqueId val="{00000003-1EF7-7247-9D9A-0FAA1DAC6994}"/>
              </c:ext>
            </c:extLst>
          </c:dPt>
          <c:dPt>
            <c:idx val="2"/>
            <c:bubble3D val="0"/>
            <c:spPr>
              <a:solidFill>
                <a:schemeClr val="accent5">
                  <a:tint val="65000"/>
                </a:schemeClr>
              </a:solidFill>
              <a:ln w="19050">
                <a:solidFill>
                  <a:schemeClr val="lt1"/>
                </a:solidFill>
              </a:ln>
              <a:effectLst/>
            </c:spPr>
            <c:extLst>
              <c:ext xmlns:c16="http://schemas.microsoft.com/office/drawing/2014/chart" uri="{C3380CC4-5D6E-409C-BE32-E72D297353CC}">
                <c16:uniqueId val="{00000005-1EF7-7247-9D9A-0FAA1DAC6994}"/>
              </c:ext>
            </c:extLst>
          </c:dPt>
          <c:dLbls>
            <c:spPr>
              <a:noFill/>
              <a:ln>
                <a:noFill/>
              </a:ln>
              <a:effectLst/>
            </c:spPr>
            <c:txPr>
              <a:bodyPr rot="0" spcFirstLastPara="1" vertOverflow="ellipsis" vert="horz" wrap="square" anchor="ctr" anchorCtr="1"/>
              <a:lstStyle/>
              <a:p>
                <a:pPr>
                  <a:defRPr sz="1197" b="1" i="0" u="none" strike="noStrike" kern="1200" baseline="0">
                    <a:solidFill>
                      <a:schemeClr val="accent4">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Male</c:v>
                </c:pt>
                <c:pt idx="1">
                  <c:v>Female</c:v>
                </c:pt>
                <c:pt idx="2">
                  <c:v>Other/NA</c:v>
                </c:pt>
              </c:strCache>
            </c:strRef>
          </c:cat>
          <c:val>
            <c:numRef>
              <c:f>Sheet1!$B$2:$B$4</c:f>
              <c:numCache>
                <c:formatCode>0%</c:formatCode>
                <c:ptCount val="3"/>
                <c:pt idx="0">
                  <c:v>0.6</c:v>
                </c:pt>
                <c:pt idx="1">
                  <c:v>0.38</c:v>
                </c:pt>
                <c:pt idx="2">
                  <c:v>0.01</c:v>
                </c:pt>
              </c:numCache>
            </c:numRef>
          </c:val>
          <c:extLst>
            <c:ext xmlns:c16="http://schemas.microsoft.com/office/drawing/2014/chart" uri="{C3380CC4-5D6E-409C-BE32-E72D297353CC}">
              <c16:uniqueId val="{00000006-1EF7-7247-9D9A-0FAA1DAC6994}"/>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8.5298034108663434E-2"/>
          <c:y val="0.7118506777417567"/>
          <c:w val="0.85731764723121251"/>
          <c:h val="0.14786975723535117"/>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accent4">
                  <a:lumMod val="5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chemeClr val="accent4">
              <a:lumMod val="50000"/>
            </a:schemeClr>
          </a:solidFill>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bar"/>
        <c:grouping val="clustered"/>
        <c:varyColors val="0"/>
        <c:ser>
          <c:idx val="0"/>
          <c:order val="0"/>
          <c:tx>
            <c:strRef>
              <c:f>Sheet1!$B$1</c:f>
              <c:strCache>
                <c:ptCount val="1"/>
                <c:pt idx="0">
                  <c:v>Age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16-18</c:v>
                </c:pt>
                <c:pt idx="1">
                  <c:v>19-21</c:v>
                </c:pt>
                <c:pt idx="2">
                  <c:v>22-25</c:v>
                </c:pt>
              </c:strCache>
            </c:strRef>
          </c:cat>
          <c:val>
            <c:numRef>
              <c:f>Sheet1!$B$2:$B$4</c:f>
              <c:numCache>
                <c:formatCode>0%</c:formatCode>
                <c:ptCount val="3"/>
                <c:pt idx="0">
                  <c:v>0.25</c:v>
                </c:pt>
                <c:pt idx="1">
                  <c:v>0.34</c:v>
                </c:pt>
                <c:pt idx="2">
                  <c:v>0.41</c:v>
                </c:pt>
              </c:numCache>
            </c:numRef>
          </c:val>
          <c:extLst>
            <c:ext xmlns:c16="http://schemas.microsoft.com/office/drawing/2014/chart" uri="{C3380CC4-5D6E-409C-BE32-E72D297353CC}">
              <c16:uniqueId val="{00000000-A54C-BE45-B080-AE85AB71B09E}"/>
            </c:ext>
          </c:extLst>
        </c:ser>
        <c:dLbls>
          <c:dLblPos val="inEnd"/>
          <c:showLegendKey val="0"/>
          <c:showVal val="1"/>
          <c:showCatName val="0"/>
          <c:showSerName val="0"/>
          <c:showPercent val="0"/>
          <c:showBubbleSize val="0"/>
        </c:dLbls>
        <c:gapWidth val="62"/>
        <c:axId val="453285608"/>
        <c:axId val="453287960"/>
      </c:barChart>
      <c:catAx>
        <c:axId val="4532856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accent4">
                    <a:lumMod val="50000"/>
                  </a:schemeClr>
                </a:solidFill>
                <a:latin typeface="+mn-lt"/>
                <a:ea typeface="+mn-ea"/>
                <a:cs typeface="+mn-cs"/>
              </a:defRPr>
            </a:pPr>
            <a:endParaRPr lang="en-US"/>
          </a:p>
        </c:txPr>
        <c:crossAx val="453287960"/>
        <c:crosses val="autoZero"/>
        <c:auto val="1"/>
        <c:lblAlgn val="ctr"/>
        <c:lblOffset val="100"/>
        <c:noMultiLvlLbl val="0"/>
      </c:catAx>
      <c:valAx>
        <c:axId val="453287960"/>
        <c:scaling>
          <c:orientation val="minMax"/>
        </c:scaling>
        <c:delete val="1"/>
        <c:axPos val="t"/>
        <c:numFmt formatCode="0%" sourceLinked="1"/>
        <c:majorTickMark val="none"/>
        <c:minorTickMark val="none"/>
        <c:tickLblPos val="nextTo"/>
        <c:crossAx val="453285608"/>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accent5">
              <a:lumMod val="50000"/>
            </a:schemeClr>
          </a:solidFill>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col"/>
        <c:grouping val="clustered"/>
        <c:varyColors val="0"/>
        <c:ser>
          <c:idx val="0"/>
          <c:order val="0"/>
          <c:tx>
            <c:strRef>
              <c:f>Sheet1!$B$1</c:f>
              <c:strCache>
                <c:ptCount val="1"/>
                <c:pt idx="0">
                  <c:v>SEG</c:v>
                </c:pt>
              </c:strCache>
            </c:strRef>
          </c:tx>
          <c:spPr>
            <a:solidFill>
              <a:schemeClr val="accent4"/>
            </a:solidFill>
            <a:ln>
              <a:noFill/>
            </a:ln>
            <a:effectLst/>
          </c:spPr>
          <c:invertIfNegative val="0"/>
          <c:dPt>
            <c:idx val="1"/>
            <c:invertIfNegative val="0"/>
            <c:bubble3D val="0"/>
            <c:spPr>
              <a:solidFill>
                <a:schemeClr val="accent4"/>
              </a:solidFill>
              <a:ln>
                <a:noFill/>
              </a:ln>
              <a:effectLst/>
            </c:spPr>
            <c:extLst>
              <c:ext xmlns:c16="http://schemas.microsoft.com/office/drawing/2014/chart" uri="{C3380CC4-5D6E-409C-BE32-E72D297353CC}">
                <c16:uniqueId val="{00000001-0C7D-2345-8511-6A634E38E548}"/>
              </c:ext>
            </c:extLst>
          </c:dPt>
          <c:dPt>
            <c:idx val="2"/>
            <c:invertIfNegative val="0"/>
            <c:bubble3D val="0"/>
            <c:spPr>
              <a:solidFill>
                <a:srgbClr val="5D29FF"/>
              </a:solidFill>
              <a:ln>
                <a:noFill/>
              </a:ln>
              <a:effectLst/>
            </c:spPr>
            <c:extLst>
              <c:ext xmlns:c16="http://schemas.microsoft.com/office/drawing/2014/chart" uri="{C3380CC4-5D6E-409C-BE32-E72D297353CC}">
                <c16:uniqueId val="{00000003-832D-AD46-AE7F-064D050A0388}"/>
              </c:ext>
            </c:extLst>
          </c:dPt>
          <c:dLbls>
            <c:dLbl>
              <c:idx val="2"/>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3-832D-AD46-AE7F-064D050A0388}"/>
                </c:ext>
              </c:extLst>
            </c:dLbl>
            <c:spPr>
              <a:noFill/>
              <a:ln>
                <a:noFill/>
              </a:ln>
              <a:effectLst/>
            </c:spPr>
            <c:txPr>
              <a:bodyPr rot="0" spcFirstLastPara="1" vertOverflow="ellipsis" vert="horz" wrap="square" anchor="ctr" anchorCtr="1"/>
              <a:lstStyle/>
              <a:p>
                <a:pPr>
                  <a:defRPr sz="1197" b="1" i="0" u="none" strike="noStrike" kern="1200" baseline="0">
                    <a:solidFill>
                      <a:schemeClr val="accent4">
                        <a:lumMod val="50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AB</c:v>
                </c:pt>
                <c:pt idx="1">
                  <c:v>C1</c:v>
                </c:pt>
                <c:pt idx="2">
                  <c:v>C2</c:v>
                </c:pt>
                <c:pt idx="3">
                  <c:v>DE</c:v>
                </c:pt>
              </c:strCache>
            </c:strRef>
          </c:cat>
          <c:val>
            <c:numRef>
              <c:f>Sheet1!$B$2:$B$5</c:f>
              <c:numCache>
                <c:formatCode>0%</c:formatCode>
                <c:ptCount val="4"/>
                <c:pt idx="0">
                  <c:v>0.21</c:v>
                </c:pt>
                <c:pt idx="1">
                  <c:v>0.28000000000000003</c:v>
                </c:pt>
                <c:pt idx="2">
                  <c:v>0.23</c:v>
                </c:pt>
                <c:pt idx="3">
                  <c:v>0.27</c:v>
                </c:pt>
              </c:numCache>
            </c:numRef>
          </c:val>
          <c:extLst>
            <c:ext xmlns:c16="http://schemas.microsoft.com/office/drawing/2014/chart" uri="{C3380CC4-5D6E-409C-BE32-E72D297353CC}">
              <c16:uniqueId val="{00000002-0C7D-2345-8511-6A634E38E548}"/>
            </c:ext>
          </c:extLst>
        </c:ser>
        <c:dLbls>
          <c:dLblPos val="inEnd"/>
          <c:showLegendKey val="0"/>
          <c:showVal val="1"/>
          <c:showCatName val="0"/>
          <c:showSerName val="0"/>
          <c:showPercent val="0"/>
          <c:showBubbleSize val="0"/>
        </c:dLbls>
        <c:gapWidth val="60"/>
        <c:overlap val="-27"/>
        <c:axId val="453283256"/>
        <c:axId val="453286000"/>
      </c:barChart>
      <c:catAx>
        <c:axId val="453283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accent4">
                    <a:lumMod val="50000"/>
                  </a:schemeClr>
                </a:solidFill>
                <a:latin typeface="+mn-lt"/>
                <a:ea typeface="+mn-ea"/>
                <a:cs typeface="+mn-cs"/>
              </a:defRPr>
            </a:pPr>
            <a:endParaRPr lang="en-US"/>
          </a:p>
        </c:txPr>
        <c:crossAx val="453286000"/>
        <c:crosses val="autoZero"/>
        <c:auto val="1"/>
        <c:lblAlgn val="ctr"/>
        <c:lblOffset val="100"/>
        <c:noMultiLvlLbl val="0"/>
      </c:catAx>
      <c:valAx>
        <c:axId val="453286000"/>
        <c:scaling>
          <c:orientation val="minMax"/>
          <c:max val="0.5"/>
        </c:scaling>
        <c:delete val="1"/>
        <c:axPos val="l"/>
        <c:numFmt formatCode="0%" sourceLinked="1"/>
        <c:majorTickMark val="out"/>
        <c:minorTickMark val="none"/>
        <c:tickLblPos val="nextTo"/>
        <c:crossAx val="453283256"/>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accent4">
              <a:lumMod val="50000"/>
            </a:schemeClr>
          </a:solidFill>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5358425245"/>
          <c:y val="0.17050202825323552"/>
          <c:w val="0.49030977948592713"/>
          <c:h val="0.81273222283513313"/>
        </c:manualLayout>
      </c:layout>
      <c:barChart>
        <c:barDir val="bar"/>
        <c:grouping val="clustered"/>
        <c:varyColors val="0"/>
        <c:ser>
          <c:idx val="0"/>
          <c:order val="0"/>
          <c:tx>
            <c:strRef>
              <c:f>Sheet1!$B$1</c:f>
              <c:strCache>
                <c:ptCount val="1"/>
                <c:pt idx="0">
                  <c:v>%</c:v>
                </c:pt>
              </c:strCache>
            </c:strRef>
          </c:tx>
          <c:spPr>
            <a:solidFill>
              <a:schemeClr val="accent4">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accent4">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Learn something new</c:v>
                </c:pt>
                <c:pt idx="1">
                  <c:v>Bring stories/heritage to life</c:v>
                </c:pt>
                <c:pt idx="2">
                  <c:v>A unique experience</c:v>
                </c:pt>
                <c:pt idx="3">
                  <c:v>Be entertaining</c:v>
                </c:pt>
                <c:pt idx="4">
                  <c:v>Make me feel inspired</c:v>
                </c:pt>
                <c:pt idx="5">
                  <c:v>Broaden my mind</c:v>
                </c:pt>
                <c:pt idx="6">
                  <c:v>Activities with a 'wow' factor</c:v>
                </c:pt>
                <c:pt idx="7">
                  <c:v>Learn about the stories/people</c:v>
                </c:pt>
                <c:pt idx="8">
                  <c:v>A friendly, genuine welcome</c:v>
                </c:pt>
                <c:pt idx="9">
                  <c:v>Somewhere to rest and relax</c:v>
                </c:pt>
                <c:pt idx="10">
                  <c:v>Have fun with friends</c:v>
                </c:pt>
                <c:pt idx="11">
                  <c:v>Share on social media</c:v>
                </c:pt>
                <c:pt idx="12">
                  <c:v>Allow me to challenge myself</c:v>
                </c:pt>
              </c:strCache>
            </c:strRef>
          </c:cat>
          <c:val>
            <c:numRef>
              <c:f>Sheet1!$B$2:$B$14</c:f>
              <c:numCache>
                <c:formatCode>0</c:formatCode>
                <c:ptCount val="13"/>
                <c:pt idx="0">
                  <c:v>128.92561983471074</c:v>
                </c:pt>
                <c:pt idx="1">
                  <c:v>131.61157024793391</c:v>
                </c:pt>
                <c:pt idx="2">
                  <c:v>110.12396694214874</c:v>
                </c:pt>
                <c:pt idx="3">
                  <c:v>145.04132231404961</c:v>
                </c:pt>
                <c:pt idx="4">
                  <c:v>110.12396694214874</c:v>
                </c:pt>
                <c:pt idx="5">
                  <c:v>118.18181818181819</c:v>
                </c:pt>
                <c:pt idx="6">
                  <c:v>110.12396694214874</c:v>
                </c:pt>
                <c:pt idx="7">
                  <c:v>88.63636363636364</c:v>
                </c:pt>
                <c:pt idx="8">
                  <c:v>88.63636363636364</c:v>
                </c:pt>
                <c:pt idx="9">
                  <c:v>61.776859504132233</c:v>
                </c:pt>
                <c:pt idx="10">
                  <c:v>72.520661157024804</c:v>
                </c:pt>
                <c:pt idx="11">
                  <c:v>77.892561983471069</c:v>
                </c:pt>
                <c:pt idx="12">
                  <c:v>56</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55249392"/>
        <c:axId val="455246648"/>
      </c:barChart>
      <c:catAx>
        <c:axId val="455249392"/>
        <c:scaling>
          <c:orientation val="maxMin"/>
        </c:scaling>
        <c:delete val="0"/>
        <c:axPos val="l"/>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55246648"/>
        <c:crossesAt val="100"/>
        <c:auto val="1"/>
        <c:lblAlgn val="ctr"/>
        <c:lblOffset val="100"/>
        <c:noMultiLvlLbl val="0"/>
      </c:catAx>
      <c:valAx>
        <c:axId val="455246648"/>
        <c:scaling>
          <c:orientation val="minMax"/>
          <c:max val="160"/>
          <c:min val="-60"/>
        </c:scaling>
        <c:delete val="1"/>
        <c:axPos val="t"/>
        <c:numFmt formatCode="0" sourceLinked="1"/>
        <c:majorTickMark val="out"/>
        <c:minorTickMark val="none"/>
        <c:tickLblPos val="nextTo"/>
        <c:crossAx val="4552493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6">
              <a:lumMod val="50000"/>
            </a:schemeClr>
          </a:solidFill>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5358425245"/>
          <c:y val="0.16858945625114888"/>
          <c:w val="0.49030977948592713"/>
          <c:h val="0.81464472705279412"/>
        </c:manualLayout>
      </c:layout>
      <c:barChart>
        <c:barDir val="bar"/>
        <c:grouping val="clustered"/>
        <c:varyColors val="0"/>
        <c:ser>
          <c:idx val="0"/>
          <c:order val="0"/>
          <c:tx>
            <c:strRef>
              <c:f>Sheet1!$B$1</c:f>
              <c:strCache>
                <c:ptCount val="1"/>
                <c:pt idx="0">
                  <c:v>%</c:v>
                </c:pt>
              </c:strCache>
            </c:strRef>
          </c:tx>
          <c:spPr>
            <a:solidFill>
              <a:schemeClr val="bg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Learn something new</c:v>
                </c:pt>
                <c:pt idx="1">
                  <c:v>Bring stories/heritage to life</c:v>
                </c:pt>
                <c:pt idx="2">
                  <c:v>A unique experience</c:v>
                </c:pt>
                <c:pt idx="3">
                  <c:v>Be entertaining</c:v>
                </c:pt>
                <c:pt idx="4">
                  <c:v>Make me feel inspired</c:v>
                </c:pt>
                <c:pt idx="5">
                  <c:v>Broaden my mind</c:v>
                </c:pt>
                <c:pt idx="6">
                  <c:v>Activities with a 'wow' factor</c:v>
                </c:pt>
                <c:pt idx="7">
                  <c:v>Learn about the stories/people</c:v>
                </c:pt>
                <c:pt idx="8">
                  <c:v>A friendly, genuine welcome</c:v>
                </c:pt>
                <c:pt idx="9">
                  <c:v>Somewhere to rest and relax</c:v>
                </c:pt>
                <c:pt idx="10">
                  <c:v>Have fun with friends</c:v>
                </c:pt>
                <c:pt idx="11">
                  <c:v>Share on social media</c:v>
                </c:pt>
                <c:pt idx="12">
                  <c:v>Allow me to challenge myself</c:v>
                </c:pt>
              </c:strCache>
            </c:strRef>
          </c:cat>
          <c:val>
            <c:numRef>
              <c:f>Sheet1!$B$2:$B$14</c:f>
              <c:numCache>
                <c:formatCode>0%</c:formatCode>
                <c:ptCount val="13"/>
                <c:pt idx="0">
                  <c:v>0.34</c:v>
                </c:pt>
                <c:pt idx="1">
                  <c:v>0.35</c:v>
                </c:pt>
                <c:pt idx="2">
                  <c:v>0.28999999999999998</c:v>
                </c:pt>
                <c:pt idx="3">
                  <c:v>0.38</c:v>
                </c:pt>
                <c:pt idx="4">
                  <c:v>0.28999999999999998</c:v>
                </c:pt>
                <c:pt idx="5">
                  <c:v>0.31</c:v>
                </c:pt>
                <c:pt idx="6">
                  <c:v>0.28999999999999998</c:v>
                </c:pt>
                <c:pt idx="7">
                  <c:v>0.23</c:v>
                </c:pt>
                <c:pt idx="8">
                  <c:v>0.23</c:v>
                </c:pt>
                <c:pt idx="9">
                  <c:v>0.16</c:v>
                </c:pt>
                <c:pt idx="10">
                  <c:v>0.19</c:v>
                </c:pt>
                <c:pt idx="11">
                  <c:v>0.21</c:v>
                </c:pt>
                <c:pt idx="12">
                  <c:v>0.15</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55247040"/>
        <c:axId val="455252136"/>
      </c:barChart>
      <c:catAx>
        <c:axId val="45524704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55252136"/>
        <c:crosses val="autoZero"/>
        <c:auto val="1"/>
        <c:lblAlgn val="ctr"/>
        <c:lblOffset val="100"/>
        <c:noMultiLvlLbl val="0"/>
      </c:catAx>
      <c:valAx>
        <c:axId val="455252136"/>
        <c:scaling>
          <c:orientation val="minMax"/>
          <c:max val="1"/>
        </c:scaling>
        <c:delete val="1"/>
        <c:axPos val="t"/>
        <c:numFmt formatCode="0%" sourceLinked="1"/>
        <c:majorTickMark val="out"/>
        <c:minorTickMark val="none"/>
        <c:tickLblPos val="nextTo"/>
        <c:crossAx val="4552470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50969026725894018"/>
          <c:y val="0.12262724132176116"/>
          <c:w val="0.49030977948592713"/>
          <c:h val="0.84333259091298574"/>
        </c:manualLayout>
      </c:layout>
      <c:barChart>
        <c:barDir val="bar"/>
        <c:grouping val="clustered"/>
        <c:varyColors val="0"/>
        <c:ser>
          <c:idx val="0"/>
          <c:order val="0"/>
          <c:tx>
            <c:strRef>
              <c:f>Sheet1!$B$1</c:f>
              <c:strCache>
                <c:ptCount val="1"/>
                <c:pt idx="0">
                  <c:v>%</c:v>
                </c:pt>
              </c:strCache>
            </c:strRef>
          </c:tx>
          <c:spPr>
            <a:solidFill>
              <a:schemeClr val="accent4">
                <a:lumMod val="75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accent4">
                        <a:lumMod val="7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Old fashioned</c:v>
                </c:pt>
                <c:pt idx="1">
                  <c:v>For older people</c:v>
                </c:pt>
                <c:pt idx="2">
                  <c:v>Boring</c:v>
                </c:pt>
                <c:pt idx="3">
                  <c:v>Too quiet</c:v>
                </c:pt>
                <c:pt idx="4">
                  <c:v>Stuffy</c:v>
                </c:pt>
                <c:pt idx="5">
                  <c:v>For younger people</c:v>
                </c:pt>
                <c:pt idx="6">
                  <c:v>Biased</c:v>
                </c:pt>
                <c:pt idx="7">
                  <c:v>Irrelevant</c:v>
                </c:pt>
                <c:pt idx="8">
                  <c:v>Scary</c:v>
                </c:pt>
                <c:pt idx="9">
                  <c:v>Dishonest</c:v>
                </c:pt>
              </c:strCache>
            </c:strRef>
          </c:cat>
          <c:val>
            <c:numRef>
              <c:f>Sheet1!$B$2:$B$11</c:f>
              <c:numCache>
                <c:formatCode>0</c:formatCode>
                <c:ptCount val="10"/>
                <c:pt idx="0">
                  <c:v>220</c:v>
                </c:pt>
                <c:pt idx="1">
                  <c:v>236</c:v>
                </c:pt>
                <c:pt idx="2">
                  <c:v>165</c:v>
                </c:pt>
                <c:pt idx="3">
                  <c:v>134</c:v>
                </c:pt>
                <c:pt idx="4">
                  <c:v>63</c:v>
                </c:pt>
                <c:pt idx="5">
                  <c:v>47</c:v>
                </c:pt>
                <c:pt idx="6">
                  <c:v>63</c:v>
                </c:pt>
                <c:pt idx="7">
                  <c:v>24</c:v>
                </c:pt>
                <c:pt idx="8">
                  <c:v>31</c:v>
                </c:pt>
                <c:pt idx="9">
                  <c:v>16</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00"/>
        <c:overlap val="-25"/>
        <c:axId val="455250176"/>
        <c:axId val="455246256"/>
      </c:barChart>
      <c:catAx>
        <c:axId val="455250176"/>
        <c:scaling>
          <c:orientation val="maxMin"/>
        </c:scaling>
        <c:delete val="0"/>
        <c:axPos val="l"/>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4">
                    <a:lumMod val="50000"/>
                  </a:schemeClr>
                </a:solidFill>
                <a:latin typeface="+mn-lt"/>
                <a:ea typeface="+mn-ea"/>
                <a:cs typeface="+mn-cs"/>
              </a:defRPr>
            </a:pPr>
            <a:endParaRPr lang="en-US"/>
          </a:p>
        </c:txPr>
        <c:crossAx val="455246256"/>
        <c:crossesAt val="100"/>
        <c:auto val="1"/>
        <c:lblAlgn val="ctr"/>
        <c:lblOffset val="100"/>
        <c:noMultiLvlLbl val="0"/>
      </c:catAx>
      <c:valAx>
        <c:axId val="455246256"/>
        <c:scaling>
          <c:orientation val="minMax"/>
          <c:max val="400"/>
          <c:min val="-300"/>
        </c:scaling>
        <c:delete val="1"/>
        <c:axPos val="t"/>
        <c:numFmt formatCode="0" sourceLinked="1"/>
        <c:majorTickMark val="out"/>
        <c:minorTickMark val="none"/>
        <c:tickLblPos val="nextTo"/>
        <c:crossAx val="4552501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6">
              <a:lumMod val="50000"/>
            </a:schemeClr>
          </a:solidFill>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5358425245"/>
          <c:y val="0.13990166017538289"/>
          <c:w val="0.49030977948592713"/>
          <c:h val="0.84333259091298574"/>
        </c:manualLayout>
      </c:layout>
      <c:barChart>
        <c:barDir val="bar"/>
        <c:grouping val="clustered"/>
        <c:varyColors val="0"/>
        <c:ser>
          <c:idx val="0"/>
          <c:order val="0"/>
          <c:tx>
            <c:strRef>
              <c:f>Sheet1!$B$1</c:f>
              <c:strCache>
                <c:ptCount val="1"/>
                <c:pt idx="0">
                  <c:v>%</c:v>
                </c:pt>
              </c:strCache>
            </c:strRef>
          </c:tx>
          <c:spPr>
            <a:solidFill>
              <a:schemeClr val="accent4">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accent4"/>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Educational</c:v>
                </c:pt>
                <c:pt idx="1">
                  <c:v>Important</c:v>
                </c:pt>
                <c:pt idx="2">
                  <c:v>Welcoming</c:v>
                </c:pt>
                <c:pt idx="3">
                  <c:v>Entertaining</c:v>
                </c:pt>
                <c:pt idx="4">
                  <c:v>Exciting</c:v>
                </c:pt>
                <c:pt idx="5">
                  <c:v>Fun</c:v>
                </c:pt>
                <c:pt idx="6">
                  <c:v>Honest</c:v>
                </c:pt>
                <c:pt idx="7">
                  <c:v>Trustworthy</c:v>
                </c:pt>
                <c:pt idx="8">
                  <c:v>For people like me</c:v>
                </c:pt>
                <c:pt idx="9">
                  <c:v>Modern</c:v>
                </c:pt>
              </c:strCache>
            </c:strRef>
          </c:cat>
          <c:val>
            <c:numRef>
              <c:f>Sheet1!$B$2:$B$11</c:f>
              <c:numCache>
                <c:formatCode>0</c:formatCode>
                <c:ptCount val="10"/>
                <c:pt idx="0">
                  <c:v>348</c:v>
                </c:pt>
                <c:pt idx="1">
                  <c:v>183</c:v>
                </c:pt>
                <c:pt idx="2">
                  <c:v>127</c:v>
                </c:pt>
                <c:pt idx="3">
                  <c:v>108</c:v>
                </c:pt>
                <c:pt idx="4">
                  <c:v>97</c:v>
                </c:pt>
                <c:pt idx="5">
                  <c:v>75</c:v>
                </c:pt>
                <c:pt idx="6">
                  <c:v>90</c:v>
                </c:pt>
                <c:pt idx="7">
                  <c:v>79</c:v>
                </c:pt>
                <c:pt idx="8">
                  <c:v>34</c:v>
                </c:pt>
                <c:pt idx="9">
                  <c:v>60</c:v>
                </c:pt>
              </c:numCache>
            </c:numRef>
          </c:val>
          <c:extLst>
            <c:ext xmlns:c16="http://schemas.microsoft.com/office/drawing/2014/chart" uri="{C3380CC4-5D6E-409C-BE32-E72D297353CC}">
              <c16:uniqueId val="{00000000-EEEB-4845-AC7D-00325168CE1E}"/>
            </c:ext>
          </c:extLst>
        </c:ser>
        <c:dLbls>
          <c:dLblPos val="inEnd"/>
          <c:showLegendKey val="0"/>
          <c:showVal val="1"/>
          <c:showCatName val="0"/>
          <c:showSerName val="0"/>
          <c:showPercent val="0"/>
          <c:showBubbleSize val="0"/>
        </c:dLbls>
        <c:gapWidth val="100"/>
        <c:overlap val="-25"/>
        <c:axId val="455250960"/>
        <c:axId val="455248216"/>
      </c:barChart>
      <c:catAx>
        <c:axId val="455250960"/>
        <c:scaling>
          <c:orientation val="maxMin"/>
        </c:scaling>
        <c:delete val="0"/>
        <c:axPos val="l"/>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4">
                    <a:lumMod val="50000"/>
                  </a:schemeClr>
                </a:solidFill>
                <a:latin typeface="+mn-lt"/>
                <a:ea typeface="+mn-ea"/>
                <a:cs typeface="+mn-cs"/>
              </a:defRPr>
            </a:pPr>
            <a:endParaRPr lang="en-US"/>
          </a:p>
        </c:txPr>
        <c:crossAx val="455248216"/>
        <c:crossesAt val="100"/>
        <c:auto val="1"/>
        <c:lblAlgn val="ctr"/>
        <c:lblOffset val="100"/>
        <c:noMultiLvlLbl val="0"/>
      </c:catAx>
      <c:valAx>
        <c:axId val="455248216"/>
        <c:scaling>
          <c:orientation val="minMax"/>
          <c:max val="400"/>
          <c:min val="-300"/>
        </c:scaling>
        <c:delete val="1"/>
        <c:axPos val="t"/>
        <c:numFmt formatCode="0" sourceLinked="1"/>
        <c:majorTickMark val="out"/>
        <c:minorTickMark val="none"/>
        <c:tickLblPos val="nextTo"/>
        <c:crossAx val="4552509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6">
              <a:lumMod val="50000"/>
            </a:schemeClr>
          </a:solidFill>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5750013991538174"/>
          <c:y val="0.14235029199106142"/>
          <c:w val="0.38335194285432284"/>
          <c:h val="0.84142006790811996"/>
        </c:manualLayout>
      </c:layout>
      <c:barChart>
        <c:barDir val="bar"/>
        <c:grouping val="clustered"/>
        <c:varyColors val="0"/>
        <c:ser>
          <c:idx val="0"/>
          <c:order val="0"/>
          <c:tx>
            <c:strRef>
              <c:f>Sheet1!$B$1</c:f>
              <c:strCache>
                <c:ptCount val="1"/>
                <c:pt idx="0">
                  <c:v>%</c:v>
                </c:pt>
              </c:strCache>
            </c:strRef>
          </c:tx>
          <c:spPr>
            <a:solidFill>
              <a:schemeClr val="bg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Educational</c:v>
                </c:pt>
                <c:pt idx="1">
                  <c:v>Important</c:v>
                </c:pt>
                <c:pt idx="2">
                  <c:v>Welcoming</c:v>
                </c:pt>
                <c:pt idx="3">
                  <c:v>Entertaining</c:v>
                </c:pt>
                <c:pt idx="4">
                  <c:v>Exciting</c:v>
                </c:pt>
                <c:pt idx="5">
                  <c:v>Fun</c:v>
                </c:pt>
                <c:pt idx="6">
                  <c:v>Old fashioned</c:v>
                </c:pt>
                <c:pt idx="7">
                  <c:v>Honest</c:v>
                </c:pt>
                <c:pt idx="8">
                  <c:v>Trustworthy</c:v>
                </c:pt>
                <c:pt idx="9">
                  <c:v>For people like me</c:v>
                </c:pt>
                <c:pt idx="10">
                  <c:v>For older people</c:v>
                </c:pt>
                <c:pt idx="11">
                  <c:v>Boring</c:v>
                </c:pt>
                <c:pt idx="12">
                  <c:v>Modern</c:v>
                </c:pt>
                <c:pt idx="13">
                  <c:v>Too quiet</c:v>
                </c:pt>
                <c:pt idx="14">
                  <c:v>Stuffy</c:v>
                </c:pt>
                <c:pt idx="15">
                  <c:v>For younger people</c:v>
                </c:pt>
                <c:pt idx="16">
                  <c:v>Biased</c:v>
                </c:pt>
                <c:pt idx="17">
                  <c:v>Irrelevant</c:v>
                </c:pt>
                <c:pt idx="18">
                  <c:v>Scary</c:v>
                </c:pt>
                <c:pt idx="19">
                  <c:v>Dishonest</c:v>
                </c:pt>
              </c:strCache>
            </c:strRef>
          </c:cat>
          <c:val>
            <c:numRef>
              <c:f>Sheet1!$B$2:$B$21</c:f>
              <c:numCache>
                <c:formatCode>0%</c:formatCode>
                <c:ptCount val="20"/>
                <c:pt idx="0">
                  <c:v>0.66</c:v>
                </c:pt>
                <c:pt idx="1">
                  <c:v>0.35</c:v>
                </c:pt>
                <c:pt idx="2">
                  <c:v>0.24</c:v>
                </c:pt>
                <c:pt idx="3">
                  <c:v>0.21</c:v>
                </c:pt>
                <c:pt idx="4">
                  <c:v>0.18</c:v>
                </c:pt>
                <c:pt idx="5">
                  <c:v>0.14000000000000001</c:v>
                </c:pt>
                <c:pt idx="6">
                  <c:v>0.2</c:v>
                </c:pt>
                <c:pt idx="7">
                  <c:v>0.17</c:v>
                </c:pt>
                <c:pt idx="8">
                  <c:v>0.15</c:v>
                </c:pt>
                <c:pt idx="9">
                  <c:v>0.06</c:v>
                </c:pt>
                <c:pt idx="10">
                  <c:v>0.21</c:v>
                </c:pt>
                <c:pt idx="11">
                  <c:v>0.15</c:v>
                </c:pt>
                <c:pt idx="12">
                  <c:v>0.11</c:v>
                </c:pt>
                <c:pt idx="13">
                  <c:v>0.12</c:v>
                </c:pt>
                <c:pt idx="14">
                  <c:v>0.06</c:v>
                </c:pt>
                <c:pt idx="15">
                  <c:v>0.04</c:v>
                </c:pt>
                <c:pt idx="16">
                  <c:v>0.06</c:v>
                </c:pt>
                <c:pt idx="17">
                  <c:v>0.02</c:v>
                </c:pt>
                <c:pt idx="18">
                  <c:v>0.03</c:v>
                </c:pt>
                <c:pt idx="19">
                  <c:v>0.01</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55251352"/>
        <c:axId val="455252920"/>
      </c:barChart>
      <c:catAx>
        <c:axId val="4552513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55252920"/>
        <c:crosses val="autoZero"/>
        <c:auto val="1"/>
        <c:lblAlgn val="ctr"/>
        <c:lblOffset val="100"/>
        <c:noMultiLvlLbl val="0"/>
      </c:catAx>
      <c:valAx>
        <c:axId val="455252920"/>
        <c:scaling>
          <c:orientation val="minMax"/>
          <c:max val="1"/>
        </c:scaling>
        <c:delete val="1"/>
        <c:axPos val="t"/>
        <c:numFmt formatCode="0%" sourceLinked="1"/>
        <c:majorTickMark val="out"/>
        <c:minorTickMark val="none"/>
        <c:tickLblPos val="nextTo"/>
        <c:crossAx val="4552513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8388599510778996"/>
          <c:y val="0.15071326014431097"/>
          <c:w val="0.49030977948592713"/>
          <c:h val="0.81464472705279412"/>
        </c:manualLayout>
      </c:layout>
      <c:barChart>
        <c:barDir val="bar"/>
        <c:grouping val="clustered"/>
        <c:varyColors val="0"/>
        <c:ser>
          <c:idx val="0"/>
          <c:order val="0"/>
          <c:tx>
            <c:strRef>
              <c:f>Sheet1!$B$1</c:f>
              <c:strCache>
                <c:ptCount val="1"/>
                <c:pt idx="0">
                  <c:v>%</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accent4">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Temporary exhibitions about interesting subjects</c:v>
                </c:pt>
                <c:pt idx="1">
                  <c:v>Keeping permanent exhibitions fresh</c:v>
                </c:pt>
                <c:pt idx="2">
                  <c:v>Interactive exhibits</c:v>
                </c:pt>
                <c:pt idx="3">
                  <c:v>After hours/late night events for young people</c:v>
                </c:pt>
                <c:pt idx="4">
                  <c:v>More digital technology</c:v>
                </c:pt>
                <c:pt idx="5">
                  <c:v>Live events</c:v>
                </c:pt>
                <c:pt idx="6">
                  <c:v>Exhibits aimed at young people</c:v>
                </c:pt>
                <c:pt idx="7">
                  <c:v>App to tell you about what's on</c:v>
                </c:pt>
                <c:pt idx="8">
                  <c:v>App to use in the museum</c:v>
                </c:pt>
                <c:pt idx="9">
                  <c:v>Taking the museum outside</c:v>
                </c:pt>
                <c:pt idx="10">
                  <c:v>Exhibits curated by young people</c:v>
                </c:pt>
                <c:pt idx="11">
                  <c:v>Information about why artefacts are together</c:v>
                </c:pt>
                <c:pt idx="12">
                  <c:v>Discussion events</c:v>
                </c:pt>
              </c:strCache>
            </c:strRef>
          </c:cat>
          <c:val>
            <c:numRef>
              <c:f>Sheet1!$B$2:$B$14</c:f>
              <c:numCache>
                <c:formatCode>0</c:formatCode>
                <c:ptCount val="13"/>
                <c:pt idx="0">
                  <c:v>204</c:v>
                </c:pt>
                <c:pt idx="1">
                  <c:v>165</c:v>
                </c:pt>
                <c:pt idx="2">
                  <c:v>139</c:v>
                </c:pt>
                <c:pt idx="3">
                  <c:v>100</c:v>
                </c:pt>
                <c:pt idx="4">
                  <c:v>97</c:v>
                </c:pt>
                <c:pt idx="5">
                  <c:v>107</c:v>
                </c:pt>
                <c:pt idx="6">
                  <c:v>71</c:v>
                </c:pt>
                <c:pt idx="7">
                  <c:v>81</c:v>
                </c:pt>
                <c:pt idx="8">
                  <c:v>100</c:v>
                </c:pt>
                <c:pt idx="9">
                  <c:v>84</c:v>
                </c:pt>
                <c:pt idx="10">
                  <c:v>55</c:v>
                </c:pt>
                <c:pt idx="11">
                  <c:v>49</c:v>
                </c:pt>
                <c:pt idx="12">
                  <c:v>45</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55247432"/>
        <c:axId val="455247824"/>
      </c:barChart>
      <c:catAx>
        <c:axId val="455247432"/>
        <c:scaling>
          <c:orientation val="maxMin"/>
        </c:scaling>
        <c:delete val="0"/>
        <c:axPos val="l"/>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55247824"/>
        <c:crossesAt val="100"/>
        <c:auto val="1"/>
        <c:lblAlgn val="ctr"/>
        <c:lblOffset val="100"/>
        <c:noMultiLvlLbl val="0"/>
      </c:catAx>
      <c:valAx>
        <c:axId val="455247824"/>
        <c:scaling>
          <c:orientation val="minMax"/>
          <c:max val="250"/>
          <c:min val="-150"/>
        </c:scaling>
        <c:delete val="1"/>
        <c:axPos val="t"/>
        <c:numFmt formatCode="0" sourceLinked="1"/>
        <c:majorTickMark val="out"/>
        <c:minorTickMark val="none"/>
        <c:tickLblPos val="nextTo"/>
        <c:crossAx val="455247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6">
              <a:lumMod val="50000"/>
            </a:schemeClr>
          </a:solidFill>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5358425245"/>
          <c:y val="0.16858945625114888"/>
          <c:w val="0.49030977948592713"/>
          <c:h val="0.81464472705279412"/>
        </c:manualLayout>
      </c:layout>
      <c:barChart>
        <c:barDir val="bar"/>
        <c:grouping val="clustered"/>
        <c:varyColors val="0"/>
        <c:ser>
          <c:idx val="0"/>
          <c:order val="0"/>
          <c:tx>
            <c:strRef>
              <c:f>Sheet1!$B$1</c:f>
              <c:strCache>
                <c:ptCount val="1"/>
                <c:pt idx="0">
                  <c:v>%</c:v>
                </c:pt>
              </c:strCache>
            </c:strRef>
          </c:tx>
          <c:spPr>
            <a:solidFill>
              <a:schemeClr val="bg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Interesting temporary exhibitions</c:v>
                </c:pt>
                <c:pt idx="1">
                  <c:v>Keeping permanent exhibitions fresh</c:v>
                </c:pt>
                <c:pt idx="2">
                  <c:v>Interactive exhibits</c:v>
                </c:pt>
                <c:pt idx="3">
                  <c:v>After hours events for young people</c:v>
                </c:pt>
                <c:pt idx="4">
                  <c:v>More digital technology</c:v>
                </c:pt>
                <c:pt idx="5">
                  <c:v>Live events</c:v>
                </c:pt>
                <c:pt idx="6">
                  <c:v>Exhibits aimed at young people</c:v>
                </c:pt>
                <c:pt idx="7">
                  <c:v>App to tell you about what's on</c:v>
                </c:pt>
                <c:pt idx="8">
                  <c:v>App to use in the museum</c:v>
                </c:pt>
                <c:pt idx="9">
                  <c:v>Taking the museum outside</c:v>
                </c:pt>
                <c:pt idx="10">
                  <c:v>Exhibits curated by young people</c:v>
                </c:pt>
                <c:pt idx="11">
                  <c:v>Info about why artefacts are together</c:v>
                </c:pt>
                <c:pt idx="12">
                  <c:v>Discussion events</c:v>
                </c:pt>
              </c:strCache>
            </c:strRef>
          </c:cat>
          <c:val>
            <c:numRef>
              <c:f>Sheet1!$B$2:$B$14</c:f>
              <c:numCache>
                <c:formatCode>0%</c:formatCode>
                <c:ptCount val="13"/>
                <c:pt idx="0">
                  <c:v>0.44680851063829785</c:v>
                </c:pt>
                <c:pt idx="1">
                  <c:v>0.36170212765957449</c:v>
                </c:pt>
                <c:pt idx="2">
                  <c:v>0.30496453900709219</c:v>
                </c:pt>
                <c:pt idx="3">
                  <c:v>0.21985815602836881</c:v>
                </c:pt>
                <c:pt idx="4">
                  <c:v>0.21276595744680851</c:v>
                </c:pt>
                <c:pt idx="5">
                  <c:v>0.23404255319148937</c:v>
                </c:pt>
                <c:pt idx="6">
                  <c:v>0.15602836879432624</c:v>
                </c:pt>
                <c:pt idx="7">
                  <c:v>0.1773049645390071</c:v>
                </c:pt>
                <c:pt idx="8">
                  <c:v>0.21985815602836881</c:v>
                </c:pt>
                <c:pt idx="9">
                  <c:v>0.18439716312056734</c:v>
                </c:pt>
                <c:pt idx="10">
                  <c:v>0.12056737588652482</c:v>
                </c:pt>
                <c:pt idx="11">
                  <c:v>0.10638297872340426</c:v>
                </c:pt>
                <c:pt idx="12">
                  <c:v>9.9290780141843976E-2</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55253312"/>
        <c:axId val="456157792"/>
      </c:barChart>
      <c:catAx>
        <c:axId val="4552533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56157792"/>
        <c:crosses val="autoZero"/>
        <c:auto val="1"/>
        <c:lblAlgn val="ctr"/>
        <c:lblOffset val="100"/>
        <c:noMultiLvlLbl val="0"/>
      </c:catAx>
      <c:valAx>
        <c:axId val="456157792"/>
        <c:scaling>
          <c:orientation val="minMax"/>
          <c:max val="1"/>
        </c:scaling>
        <c:delete val="1"/>
        <c:axPos val="t"/>
        <c:numFmt formatCode="0%" sourceLinked="1"/>
        <c:majorTickMark val="out"/>
        <c:minorTickMark val="none"/>
        <c:tickLblPos val="nextTo"/>
        <c:crossAx val="4552533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3.7229194331706151E-3"/>
          <c:y val="0.35822713531241929"/>
          <c:w val="0.98243153097549263"/>
          <c:h val="0.50535326961591764"/>
        </c:manualLayout>
      </c:layout>
      <c:barChart>
        <c:barDir val="col"/>
        <c:grouping val="percentStacked"/>
        <c:varyColors val="0"/>
        <c:ser>
          <c:idx val="0"/>
          <c:order val="0"/>
          <c:tx>
            <c:strRef>
              <c:f>Sheet1!$B$1</c:f>
              <c:strCache>
                <c:ptCount val="1"/>
                <c:pt idx="0">
                  <c:v>Disagree strongly</c:v>
                </c:pt>
              </c:strCache>
            </c:strRef>
          </c:tx>
          <c:spPr>
            <a:solidFill>
              <a:schemeClr val="accent4">
                <a:tint val="54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4">
                        <a:lumMod val="50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B4_1 - It is important that young people find out about their heritage - How much do you agree or disagree with the following statements?</c:v>
                </c:pt>
                <c:pt idx="1">
                  <c:v>B4_2 - Heritage is irreplaceable - How much do you agree or disagree with the following statements?</c:v>
                </c:pt>
                <c:pt idx="2">
                  <c:v>B4_3 - History of a place and where we have come from is important to me - How much do you agree or disagree with the following statements?</c:v>
                </c:pt>
                <c:pt idx="3">
                  <c:v>B4_4 - Celebrating heritage is important - How much do you agree or disagree with the following statements?</c:v>
                </c:pt>
                <c:pt idx="4">
                  <c:v>B4_5 - Looking after our heritage is important for creating jobs and boosting the economy - How much do you agree or disagree with the following statements?</c:v>
                </c:pt>
                <c:pt idx="5">
                  <c:v>B4_6 - It's important to protect heritage places even though I may never visit them - How much do you agree or disagree with the following statements?</c:v>
                </c:pt>
              </c:strCache>
            </c:strRef>
          </c:cat>
          <c:val>
            <c:numRef>
              <c:f>Sheet1!$B$2:$B$7</c:f>
              <c:numCache>
                <c:formatCode>0%</c:formatCode>
                <c:ptCount val="6"/>
                <c:pt idx="0">
                  <c:v>0.01</c:v>
                </c:pt>
                <c:pt idx="1">
                  <c:v>0.01</c:v>
                </c:pt>
                <c:pt idx="2">
                  <c:v>0.01</c:v>
                </c:pt>
                <c:pt idx="3">
                  <c:v>0.01</c:v>
                </c:pt>
                <c:pt idx="4">
                  <c:v>0.01</c:v>
                </c:pt>
                <c:pt idx="5">
                  <c:v>0.01</c:v>
                </c:pt>
              </c:numCache>
            </c:numRef>
          </c:val>
          <c:extLst>
            <c:ext xmlns:c16="http://schemas.microsoft.com/office/drawing/2014/chart" uri="{C3380CC4-5D6E-409C-BE32-E72D297353CC}">
              <c16:uniqueId val="{00000000-20AD-4203-B287-D2270FCA1AB5}"/>
            </c:ext>
          </c:extLst>
        </c:ser>
        <c:ser>
          <c:idx val="1"/>
          <c:order val="1"/>
          <c:tx>
            <c:strRef>
              <c:f>Sheet1!$C$1</c:f>
              <c:strCache>
                <c:ptCount val="1"/>
                <c:pt idx="0">
                  <c:v>Disagree slightly</c:v>
                </c:pt>
              </c:strCache>
            </c:strRef>
          </c:tx>
          <c:spPr>
            <a:solidFill>
              <a:schemeClr val="accent4">
                <a:tint val="77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4">
                        <a:lumMod val="50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B4_1 - It is important that young people find out about their heritage - How much do you agree or disagree with the following statements?</c:v>
                </c:pt>
                <c:pt idx="1">
                  <c:v>B4_2 - Heritage is irreplaceable - How much do you agree or disagree with the following statements?</c:v>
                </c:pt>
                <c:pt idx="2">
                  <c:v>B4_3 - History of a place and where we have come from is important to me - How much do you agree or disagree with the following statements?</c:v>
                </c:pt>
                <c:pt idx="3">
                  <c:v>B4_4 - Celebrating heritage is important - How much do you agree or disagree with the following statements?</c:v>
                </c:pt>
                <c:pt idx="4">
                  <c:v>B4_5 - Looking after our heritage is important for creating jobs and boosting the economy - How much do you agree or disagree with the following statements?</c:v>
                </c:pt>
                <c:pt idx="5">
                  <c:v>B4_6 - It's important to protect heritage places even though I may never visit them - How much do you agree or disagree with the following statements?</c:v>
                </c:pt>
              </c:strCache>
            </c:strRef>
          </c:cat>
          <c:val>
            <c:numRef>
              <c:f>Sheet1!$C$2:$C$7</c:f>
              <c:numCache>
                <c:formatCode>0%</c:formatCode>
                <c:ptCount val="6"/>
                <c:pt idx="0">
                  <c:v>0.01</c:v>
                </c:pt>
                <c:pt idx="1">
                  <c:v>0.06</c:v>
                </c:pt>
                <c:pt idx="2">
                  <c:v>0.06</c:v>
                </c:pt>
                <c:pt idx="3">
                  <c:v>0.04</c:v>
                </c:pt>
                <c:pt idx="4">
                  <c:v>0.09</c:v>
                </c:pt>
                <c:pt idx="5">
                  <c:v>0.04</c:v>
                </c:pt>
              </c:numCache>
            </c:numRef>
          </c:val>
          <c:extLst>
            <c:ext xmlns:c16="http://schemas.microsoft.com/office/drawing/2014/chart" uri="{C3380CC4-5D6E-409C-BE32-E72D297353CC}">
              <c16:uniqueId val="{00000001-20AD-4203-B287-D2270FCA1AB5}"/>
            </c:ext>
          </c:extLst>
        </c:ser>
        <c:ser>
          <c:idx val="2"/>
          <c:order val="2"/>
          <c:tx>
            <c:strRef>
              <c:f>Sheet1!$D$1</c:f>
              <c:strCache>
                <c:ptCount val="1"/>
                <c:pt idx="0">
                  <c:v>Neither/Don't Know</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B4_1 - It is important that young people find out about their heritage - How much do you agree or disagree with the following statements?</c:v>
                </c:pt>
                <c:pt idx="1">
                  <c:v>B4_2 - Heritage is irreplaceable - How much do you agree or disagree with the following statements?</c:v>
                </c:pt>
                <c:pt idx="2">
                  <c:v>B4_3 - History of a place and where we have come from is important to me - How much do you agree or disagree with the following statements?</c:v>
                </c:pt>
                <c:pt idx="3">
                  <c:v>B4_4 - Celebrating heritage is important - How much do you agree or disagree with the following statements?</c:v>
                </c:pt>
                <c:pt idx="4">
                  <c:v>B4_5 - Looking after our heritage is important for creating jobs and boosting the economy - How much do you agree or disagree with the following statements?</c:v>
                </c:pt>
                <c:pt idx="5">
                  <c:v>B4_6 - It's important to protect heritage places even though I may never visit them - How much do you agree or disagree with the following statements?</c:v>
                </c:pt>
              </c:strCache>
            </c:strRef>
          </c:cat>
          <c:val>
            <c:numRef>
              <c:f>Sheet1!$D$2:$D$7</c:f>
              <c:numCache>
                <c:formatCode>0%</c:formatCode>
                <c:ptCount val="6"/>
                <c:pt idx="0">
                  <c:v>0.13</c:v>
                </c:pt>
                <c:pt idx="1">
                  <c:v>0.16</c:v>
                </c:pt>
                <c:pt idx="2">
                  <c:v>0.15</c:v>
                </c:pt>
                <c:pt idx="3">
                  <c:v>0.17</c:v>
                </c:pt>
                <c:pt idx="4">
                  <c:v>0.21</c:v>
                </c:pt>
                <c:pt idx="5">
                  <c:v>0.16</c:v>
                </c:pt>
              </c:numCache>
            </c:numRef>
          </c:val>
          <c:extLst>
            <c:ext xmlns:c16="http://schemas.microsoft.com/office/drawing/2014/chart" uri="{C3380CC4-5D6E-409C-BE32-E72D297353CC}">
              <c16:uniqueId val="{00000002-20AD-4203-B287-D2270FCA1AB5}"/>
            </c:ext>
          </c:extLst>
        </c:ser>
        <c:ser>
          <c:idx val="3"/>
          <c:order val="3"/>
          <c:tx>
            <c:strRef>
              <c:f>Sheet1!$E$1</c:f>
              <c:strCache>
                <c:ptCount val="1"/>
                <c:pt idx="0">
                  <c:v>Agree slightly</c:v>
                </c:pt>
              </c:strCache>
            </c:strRef>
          </c:tx>
          <c:spPr>
            <a:solidFill>
              <a:schemeClr val="accent4">
                <a:shade val="76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B4_1 - It is important that young people find out about their heritage - How much do you agree or disagree with the following statements?</c:v>
                </c:pt>
                <c:pt idx="1">
                  <c:v>B4_2 - Heritage is irreplaceable - How much do you agree or disagree with the following statements?</c:v>
                </c:pt>
                <c:pt idx="2">
                  <c:v>B4_3 - History of a place and where we have come from is important to me - How much do you agree or disagree with the following statements?</c:v>
                </c:pt>
                <c:pt idx="3">
                  <c:v>B4_4 - Celebrating heritage is important - How much do you agree or disagree with the following statements?</c:v>
                </c:pt>
                <c:pt idx="4">
                  <c:v>B4_5 - Looking after our heritage is important for creating jobs and boosting the economy - How much do you agree or disagree with the following statements?</c:v>
                </c:pt>
                <c:pt idx="5">
                  <c:v>B4_6 - It's important to protect heritage places even though I may never visit them - How much do you agree or disagree with the following statements?</c:v>
                </c:pt>
              </c:strCache>
            </c:strRef>
          </c:cat>
          <c:val>
            <c:numRef>
              <c:f>Sheet1!$E$2:$E$7</c:f>
              <c:numCache>
                <c:formatCode>0%</c:formatCode>
                <c:ptCount val="6"/>
                <c:pt idx="0">
                  <c:v>0.5</c:v>
                </c:pt>
                <c:pt idx="1">
                  <c:v>0.43</c:v>
                </c:pt>
                <c:pt idx="2">
                  <c:v>0.47</c:v>
                </c:pt>
                <c:pt idx="3">
                  <c:v>0.46</c:v>
                </c:pt>
                <c:pt idx="4">
                  <c:v>0.45</c:v>
                </c:pt>
                <c:pt idx="5">
                  <c:v>0.46</c:v>
                </c:pt>
              </c:numCache>
            </c:numRef>
          </c:val>
          <c:extLst>
            <c:ext xmlns:c16="http://schemas.microsoft.com/office/drawing/2014/chart" uri="{C3380CC4-5D6E-409C-BE32-E72D297353CC}">
              <c16:uniqueId val="{00000003-20AD-4203-B287-D2270FCA1AB5}"/>
            </c:ext>
          </c:extLst>
        </c:ser>
        <c:ser>
          <c:idx val="4"/>
          <c:order val="4"/>
          <c:tx>
            <c:strRef>
              <c:f>Sheet1!$F$1</c:f>
              <c:strCache>
                <c:ptCount val="1"/>
                <c:pt idx="0">
                  <c:v>Agree strongly</c:v>
                </c:pt>
              </c:strCache>
            </c:strRef>
          </c:tx>
          <c:spPr>
            <a:solidFill>
              <a:schemeClr val="accent4">
                <a:shade val="53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B4_1 - It is important that young people find out about their heritage - How much do you agree or disagree with the following statements?</c:v>
                </c:pt>
                <c:pt idx="1">
                  <c:v>B4_2 - Heritage is irreplaceable - How much do you agree or disagree with the following statements?</c:v>
                </c:pt>
                <c:pt idx="2">
                  <c:v>B4_3 - History of a place and where we have come from is important to me - How much do you agree or disagree with the following statements?</c:v>
                </c:pt>
                <c:pt idx="3">
                  <c:v>B4_4 - Celebrating heritage is important - How much do you agree or disagree with the following statements?</c:v>
                </c:pt>
                <c:pt idx="4">
                  <c:v>B4_5 - Looking after our heritage is important for creating jobs and boosting the economy - How much do you agree or disagree with the following statements?</c:v>
                </c:pt>
                <c:pt idx="5">
                  <c:v>B4_6 - It's important to protect heritage places even though I may never visit them - How much do you agree or disagree with the following statements?</c:v>
                </c:pt>
              </c:strCache>
            </c:strRef>
          </c:cat>
          <c:val>
            <c:numRef>
              <c:f>Sheet1!$F$2:$F$7</c:f>
              <c:numCache>
                <c:formatCode>0%</c:formatCode>
                <c:ptCount val="6"/>
                <c:pt idx="0">
                  <c:v>0.34</c:v>
                </c:pt>
                <c:pt idx="1">
                  <c:v>0.33</c:v>
                </c:pt>
                <c:pt idx="2">
                  <c:v>0.3</c:v>
                </c:pt>
                <c:pt idx="3">
                  <c:v>0.32</c:v>
                </c:pt>
                <c:pt idx="4">
                  <c:v>0.23</c:v>
                </c:pt>
                <c:pt idx="5">
                  <c:v>0.33</c:v>
                </c:pt>
              </c:numCache>
            </c:numRef>
          </c:val>
          <c:extLst>
            <c:ext xmlns:c16="http://schemas.microsoft.com/office/drawing/2014/chart" uri="{C3380CC4-5D6E-409C-BE32-E72D297353CC}">
              <c16:uniqueId val="{00000004-20AD-4203-B287-D2270FCA1AB5}"/>
            </c:ext>
          </c:extLst>
        </c:ser>
        <c:dLbls>
          <c:dLblPos val="ctr"/>
          <c:showLegendKey val="0"/>
          <c:showVal val="1"/>
          <c:showCatName val="0"/>
          <c:showSerName val="0"/>
          <c:showPercent val="0"/>
          <c:showBubbleSize val="0"/>
        </c:dLbls>
        <c:gapWidth val="110"/>
        <c:overlap val="100"/>
        <c:axId val="456153088"/>
        <c:axId val="456153480"/>
      </c:barChart>
      <c:catAx>
        <c:axId val="456153088"/>
        <c:scaling>
          <c:orientation val="minMax"/>
        </c:scaling>
        <c:delete val="1"/>
        <c:axPos val="b"/>
        <c:numFmt formatCode="General" sourceLinked="1"/>
        <c:majorTickMark val="none"/>
        <c:minorTickMark val="none"/>
        <c:tickLblPos val="nextTo"/>
        <c:crossAx val="456153480"/>
        <c:crosses val="autoZero"/>
        <c:auto val="1"/>
        <c:lblAlgn val="ctr"/>
        <c:lblOffset val="100"/>
        <c:noMultiLvlLbl val="0"/>
      </c:catAx>
      <c:valAx>
        <c:axId val="456153480"/>
        <c:scaling>
          <c:orientation val="minMax"/>
        </c:scaling>
        <c:delete val="1"/>
        <c:axPos val="l"/>
        <c:numFmt formatCode="0%" sourceLinked="1"/>
        <c:majorTickMark val="none"/>
        <c:minorTickMark val="none"/>
        <c:tickLblPos val="nextTo"/>
        <c:crossAx val="456153088"/>
        <c:crosses val="autoZero"/>
        <c:crossBetween val="between"/>
      </c:valAx>
      <c:spPr>
        <a:noFill/>
        <a:ln>
          <a:noFill/>
        </a:ln>
        <a:effectLst/>
      </c:spPr>
    </c:plotArea>
    <c:legend>
      <c:legendPos val="b"/>
      <c:layout>
        <c:manualLayout>
          <c:xMode val="edge"/>
          <c:yMode val="edge"/>
          <c:x val="0.10199576047130832"/>
          <c:y val="0.94111143470206793"/>
          <c:w val="0.80249156326983961"/>
          <c:h val="5.8888565297931843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accent4">
                  <a:lumMod val="5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3.7229194331706151E-3"/>
          <c:y val="0.35822713531241929"/>
          <c:w val="0.98243153097549263"/>
          <c:h val="0.50535326961591764"/>
        </c:manualLayout>
      </c:layout>
      <c:barChart>
        <c:barDir val="col"/>
        <c:grouping val="percentStacked"/>
        <c:varyColors val="0"/>
        <c:ser>
          <c:idx val="0"/>
          <c:order val="0"/>
          <c:tx>
            <c:strRef>
              <c:f>Sheet1!$B$1</c:f>
              <c:strCache>
                <c:ptCount val="1"/>
                <c:pt idx="0">
                  <c:v>Disagree strongly</c:v>
                </c:pt>
              </c:strCache>
            </c:strRef>
          </c:tx>
          <c:spPr>
            <a:solidFill>
              <a:schemeClr val="accent4">
                <a:tint val="54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4">
                        <a:lumMod val="50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B4_7 - There is never any information on heritage topics that interest me - How much do you agree or disagree with the following statements?</c:v>
                </c:pt>
                <c:pt idx="1">
                  <c:v>B4_8 - I don't know what heritage places there are to visit in my area - How much do you agree or disagree with the following statements?</c:v>
                </c:pt>
                <c:pt idx="2">
                  <c:v>B4_9 - Heritage is just about facts and dates and is not interesting - How much do you agree or disagree with the following statements?</c:v>
                </c:pt>
                <c:pt idx="3">
                  <c:v>B4_10 - There is too much focus on protecting heritage and the past when we should be looking forwards - How much do you agree or disagree with the following statements?</c:v>
                </c:pt>
              </c:strCache>
            </c:strRef>
          </c:cat>
          <c:val>
            <c:numRef>
              <c:f>Sheet1!$B$2:$B$5</c:f>
              <c:numCache>
                <c:formatCode>0%</c:formatCode>
                <c:ptCount val="4"/>
                <c:pt idx="0">
                  <c:v>0.09</c:v>
                </c:pt>
                <c:pt idx="1">
                  <c:v>0.13</c:v>
                </c:pt>
                <c:pt idx="2">
                  <c:v>0.18</c:v>
                </c:pt>
                <c:pt idx="3">
                  <c:v>0.06</c:v>
                </c:pt>
              </c:numCache>
            </c:numRef>
          </c:val>
          <c:extLst>
            <c:ext xmlns:c16="http://schemas.microsoft.com/office/drawing/2014/chart" uri="{C3380CC4-5D6E-409C-BE32-E72D297353CC}">
              <c16:uniqueId val="{00000000-20AD-4203-B287-D2270FCA1AB5}"/>
            </c:ext>
          </c:extLst>
        </c:ser>
        <c:ser>
          <c:idx val="1"/>
          <c:order val="1"/>
          <c:tx>
            <c:strRef>
              <c:f>Sheet1!$C$1</c:f>
              <c:strCache>
                <c:ptCount val="1"/>
                <c:pt idx="0">
                  <c:v>Disagree slightly</c:v>
                </c:pt>
              </c:strCache>
            </c:strRef>
          </c:tx>
          <c:spPr>
            <a:solidFill>
              <a:schemeClr val="accent4">
                <a:tint val="77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4">
                        <a:lumMod val="50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B4_7 - There is never any information on heritage topics that interest me - How much do you agree or disagree with the following statements?</c:v>
                </c:pt>
                <c:pt idx="1">
                  <c:v>B4_8 - I don't know what heritage places there are to visit in my area - How much do you agree or disagree with the following statements?</c:v>
                </c:pt>
                <c:pt idx="2">
                  <c:v>B4_9 - Heritage is just about facts and dates and is not interesting - How much do you agree or disagree with the following statements?</c:v>
                </c:pt>
                <c:pt idx="3">
                  <c:v>B4_10 - There is too much focus on protecting heritage and the past when we should be looking forwards - How much do you agree or disagree with the following statements?</c:v>
                </c:pt>
              </c:strCache>
            </c:strRef>
          </c:cat>
          <c:val>
            <c:numRef>
              <c:f>Sheet1!$C$2:$C$5</c:f>
              <c:numCache>
                <c:formatCode>0%</c:formatCode>
                <c:ptCount val="4"/>
                <c:pt idx="0">
                  <c:v>0.25</c:v>
                </c:pt>
                <c:pt idx="1">
                  <c:v>0.17</c:v>
                </c:pt>
                <c:pt idx="2">
                  <c:v>0.28000000000000003</c:v>
                </c:pt>
                <c:pt idx="3">
                  <c:v>0.25</c:v>
                </c:pt>
              </c:numCache>
            </c:numRef>
          </c:val>
          <c:extLst>
            <c:ext xmlns:c16="http://schemas.microsoft.com/office/drawing/2014/chart" uri="{C3380CC4-5D6E-409C-BE32-E72D297353CC}">
              <c16:uniqueId val="{00000001-20AD-4203-B287-D2270FCA1AB5}"/>
            </c:ext>
          </c:extLst>
        </c:ser>
        <c:ser>
          <c:idx val="2"/>
          <c:order val="2"/>
          <c:tx>
            <c:strRef>
              <c:f>Sheet1!$D$1</c:f>
              <c:strCache>
                <c:ptCount val="1"/>
                <c:pt idx="0">
                  <c:v>Neither/Don't Know</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B4_7 - There is never any information on heritage topics that interest me - How much do you agree or disagree with the following statements?</c:v>
                </c:pt>
                <c:pt idx="1">
                  <c:v>B4_8 - I don't know what heritage places there are to visit in my area - How much do you agree or disagree with the following statements?</c:v>
                </c:pt>
                <c:pt idx="2">
                  <c:v>B4_9 - Heritage is just about facts and dates and is not interesting - How much do you agree or disagree with the following statements?</c:v>
                </c:pt>
                <c:pt idx="3">
                  <c:v>B4_10 - There is too much focus on protecting heritage and the past when we should be looking forwards - How much do you agree or disagree with the following statements?</c:v>
                </c:pt>
              </c:strCache>
            </c:strRef>
          </c:cat>
          <c:val>
            <c:numRef>
              <c:f>Sheet1!$D$2:$D$5</c:f>
              <c:numCache>
                <c:formatCode>0%</c:formatCode>
                <c:ptCount val="4"/>
                <c:pt idx="0">
                  <c:v>0.24</c:v>
                </c:pt>
                <c:pt idx="1">
                  <c:v>0.23</c:v>
                </c:pt>
                <c:pt idx="2">
                  <c:v>0.18</c:v>
                </c:pt>
                <c:pt idx="3">
                  <c:v>0.25</c:v>
                </c:pt>
              </c:numCache>
            </c:numRef>
          </c:val>
          <c:extLst>
            <c:ext xmlns:c16="http://schemas.microsoft.com/office/drawing/2014/chart" uri="{C3380CC4-5D6E-409C-BE32-E72D297353CC}">
              <c16:uniqueId val="{00000002-20AD-4203-B287-D2270FCA1AB5}"/>
            </c:ext>
          </c:extLst>
        </c:ser>
        <c:ser>
          <c:idx val="3"/>
          <c:order val="3"/>
          <c:tx>
            <c:strRef>
              <c:f>Sheet1!$E$1</c:f>
              <c:strCache>
                <c:ptCount val="1"/>
                <c:pt idx="0">
                  <c:v>Agree slightly</c:v>
                </c:pt>
              </c:strCache>
            </c:strRef>
          </c:tx>
          <c:spPr>
            <a:solidFill>
              <a:schemeClr val="accent4">
                <a:shade val="76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B4_7 - There is never any information on heritage topics that interest me - How much do you agree or disagree with the following statements?</c:v>
                </c:pt>
                <c:pt idx="1">
                  <c:v>B4_8 - I don't know what heritage places there are to visit in my area - How much do you agree or disagree with the following statements?</c:v>
                </c:pt>
                <c:pt idx="2">
                  <c:v>B4_9 - Heritage is just about facts and dates and is not interesting - How much do you agree or disagree with the following statements?</c:v>
                </c:pt>
                <c:pt idx="3">
                  <c:v>B4_10 - There is too much focus on protecting heritage and the past when we should be looking forwards - How much do you agree or disagree with the following statements?</c:v>
                </c:pt>
              </c:strCache>
            </c:strRef>
          </c:cat>
          <c:val>
            <c:numRef>
              <c:f>Sheet1!$E$2:$E$5</c:f>
              <c:numCache>
                <c:formatCode>0%</c:formatCode>
                <c:ptCount val="4"/>
                <c:pt idx="0">
                  <c:v>0.31</c:v>
                </c:pt>
                <c:pt idx="1">
                  <c:v>0.37</c:v>
                </c:pt>
                <c:pt idx="2">
                  <c:v>0.21</c:v>
                </c:pt>
                <c:pt idx="3">
                  <c:v>0.26</c:v>
                </c:pt>
              </c:numCache>
            </c:numRef>
          </c:val>
          <c:extLst>
            <c:ext xmlns:c16="http://schemas.microsoft.com/office/drawing/2014/chart" uri="{C3380CC4-5D6E-409C-BE32-E72D297353CC}">
              <c16:uniqueId val="{00000003-20AD-4203-B287-D2270FCA1AB5}"/>
            </c:ext>
          </c:extLst>
        </c:ser>
        <c:ser>
          <c:idx val="4"/>
          <c:order val="4"/>
          <c:tx>
            <c:strRef>
              <c:f>Sheet1!$F$1</c:f>
              <c:strCache>
                <c:ptCount val="1"/>
                <c:pt idx="0">
                  <c:v>Agree strongly</c:v>
                </c:pt>
              </c:strCache>
            </c:strRef>
          </c:tx>
          <c:spPr>
            <a:solidFill>
              <a:schemeClr val="accent4">
                <a:shade val="53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B4_7 - There is never any information on heritage topics that interest me - How much do you agree or disagree with the following statements?</c:v>
                </c:pt>
                <c:pt idx="1">
                  <c:v>B4_8 - I don't know what heritage places there are to visit in my area - How much do you agree or disagree with the following statements?</c:v>
                </c:pt>
                <c:pt idx="2">
                  <c:v>B4_9 - Heritage is just about facts and dates and is not interesting - How much do you agree or disagree with the following statements?</c:v>
                </c:pt>
                <c:pt idx="3">
                  <c:v>B4_10 - There is too much focus on protecting heritage and the past when we should be looking forwards - How much do you agree or disagree with the following statements?</c:v>
                </c:pt>
              </c:strCache>
            </c:strRef>
          </c:cat>
          <c:val>
            <c:numRef>
              <c:f>Sheet1!$F$2:$F$5</c:f>
              <c:numCache>
                <c:formatCode>0%</c:formatCode>
                <c:ptCount val="4"/>
                <c:pt idx="0">
                  <c:v>0.11</c:v>
                </c:pt>
                <c:pt idx="1">
                  <c:v>0.1</c:v>
                </c:pt>
                <c:pt idx="2">
                  <c:v>0.15</c:v>
                </c:pt>
                <c:pt idx="3">
                  <c:v>0.18</c:v>
                </c:pt>
              </c:numCache>
            </c:numRef>
          </c:val>
          <c:extLst>
            <c:ext xmlns:c16="http://schemas.microsoft.com/office/drawing/2014/chart" uri="{C3380CC4-5D6E-409C-BE32-E72D297353CC}">
              <c16:uniqueId val="{00000004-20AD-4203-B287-D2270FCA1AB5}"/>
            </c:ext>
          </c:extLst>
        </c:ser>
        <c:dLbls>
          <c:dLblPos val="ctr"/>
          <c:showLegendKey val="0"/>
          <c:showVal val="1"/>
          <c:showCatName val="0"/>
          <c:showSerName val="0"/>
          <c:showPercent val="0"/>
          <c:showBubbleSize val="0"/>
        </c:dLbls>
        <c:gapWidth val="110"/>
        <c:overlap val="100"/>
        <c:axId val="456152304"/>
        <c:axId val="456154264"/>
      </c:barChart>
      <c:catAx>
        <c:axId val="456152304"/>
        <c:scaling>
          <c:orientation val="minMax"/>
        </c:scaling>
        <c:delete val="1"/>
        <c:axPos val="b"/>
        <c:numFmt formatCode="General" sourceLinked="1"/>
        <c:majorTickMark val="none"/>
        <c:minorTickMark val="none"/>
        <c:tickLblPos val="nextTo"/>
        <c:crossAx val="456154264"/>
        <c:crosses val="autoZero"/>
        <c:auto val="1"/>
        <c:lblAlgn val="ctr"/>
        <c:lblOffset val="100"/>
        <c:noMultiLvlLbl val="0"/>
      </c:catAx>
      <c:valAx>
        <c:axId val="456154264"/>
        <c:scaling>
          <c:orientation val="minMax"/>
        </c:scaling>
        <c:delete val="1"/>
        <c:axPos val="l"/>
        <c:numFmt formatCode="0%" sourceLinked="1"/>
        <c:majorTickMark val="none"/>
        <c:minorTickMark val="none"/>
        <c:tickLblPos val="nextTo"/>
        <c:crossAx val="456152304"/>
        <c:crosses val="autoZero"/>
        <c:crossBetween val="between"/>
      </c:valAx>
      <c:spPr>
        <a:noFill/>
        <a:ln>
          <a:noFill/>
        </a:ln>
        <a:effectLst/>
      </c:spPr>
    </c:plotArea>
    <c:legend>
      <c:legendPos val="b"/>
      <c:layout>
        <c:manualLayout>
          <c:xMode val="edge"/>
          <c:yMode val="edge"/>
          <c:x val="5.5685906162561083E-2"/>
          <c:y val="0.93849570299128493"/>
          <c:w val="0.89999989926633428"/>
          <c:h val="5.8888565297931843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accent4">
                  <a:lumMod val="5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8.7996453279557958E-4"/>
          <c:y val="0.28237091569970413"/>
          <c:w val="0.98243153097549263"/>
          <c:h val="0.50535326961591764"/>
        </c:manualLayout>
      </c:layout>
      <c:barChart>
        <c:barDir val="col"/>
        <c:grouping val="percentStacked"/>
        <c:varyColors val="0"/>
        <c:ser>
          <c:idx val="0"/>
          <c:order val="0"/>
          <c:tx>
            <c:strRef>
              <c:f>Sheet1!$B$1</c:f>
              <c:strCache>
                <c:ptCount val="1"/>
                <c:pt idx="0">
                  <c:v>Disagree strongly</c:v>
                </c:pt>
              </c:strCache>
            </c:strRef>
          </c:tx>
          <c:spPr>
            <a:solidFill>
              <a:schemeClr val="accent4">
                <a:tint val="54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4">
                        <a:lumMod val="50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Museums have an important role in protecting our heritage</c:v>
                </c:pt>
                <c:pt idx="1">
                  <c:v>You don't just have to go to a museum to get involved with heritage</c:v>
                </c:pt>
                <c:pt idx="2">
                  <c:v>I feel intimidated by museums</c:v>
                </c:pt>
                <c:pt idx="3">
                  <c:v>Museums are too intellectual and not cool</c:v>
                </c:pt>
              </c:strCache>
            </c:strRef>
          </c:cat>
          <c:val>
            <c:numRef>
              <c:f>Sheet1!$B$2:$B$5</c:f>
              <c:numCache>
                <c:formatCode>0%</c:formatCode>
                <c:ptCount val="4"/>
                <c:pt idx="0">
                  <c:v>0.02</c:v>
                </c:pt>
                <c:pt idx="1">
                  <c:v>0</c:v>
                </c:pt>
                <c:pt idx="2">
                  <c:v>0.19</c:v>
                </c:pt>
                <c:pt idx="3">
                  <c:v>0.11</c:v>
                </c:pt>
              </c:numCache>
            </c:numRef>
          </c:val>
          <c:extLst>
            <c:ext xmlns:c16="http://schemas.microsoft.com/office/drawing/2014/chart" uri="{C3380CC4-5D6E-409C-BE32-E72D297353CC}">
              <c16:uniqueId val="{00000000-20AD-4203-B287-D2270FCA1AB5}"/>
            </c:ext>
          </c:extLst>
        </c:ser>
        <c:ser>
          <c:idx val="1"/>
          <c:order val="1"/>
          <c:tx>
            <c:strRef>
              <c:f>Sheet1!$C$1</c:f>
              <c:strCache>
                <c:ptCount val="1"/>
                <c:pt idx="0">
                  <c:v>Disagree slightly</c:v>
                </c:pt>
              </c:strCache>
            </c:strRef>
          </c:tx>
          <c:spPr>
            <a:solidFill>
              <a:schemeClr val="accent4">
                <a:tint val="77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4">
                        <a:lumMod val="50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Museums have an important role in protecting our heritage</c:v>
                </c:pt>
                <c:pt idx="1">
                  <c:v>You don't just have to go to a museum to get involved with heritage</c:v>
                </c:pt>
                <c:pt idx="2">
                  <c:v>I feel intimidated by museums</c:v>
                </c:pt>
                <c:pt idx="3">
                  <c:v>Museums are too intellectual and not cool</c:v>
                </c:pt>
              </c:strCache>
            </c:strRef>
          </c:cat>
          <c:val>
            <c:numRef>
              <c:f>Sheet1!$C$2:$C$5</c:f>
              <c:numCache>
                <c:formatCode>0%</c:formatCode>
                <c:ptCount val="4"/>
                <c:pt idx="0">
                  <c:v>0.06</c:v>
                </c:pt>
                <c:pt idx="1">
                  <c:v>0.03</c:v>
                </c:pt>
                <c:pt idx="2">
                  <c:v>0.33</c:v>
                </c:pt>
                <c:pt idx="3">
                  <c:v>0.28000000000000003</c:v>
                </c:pt>
              </c:numCache>
            </c:numRef>
          </c:val>
          <c:extLst>
            <c:ext xmlns:c16="http://schemas.microsoft.com/office/drawing/2014/chart" uri="{C3380CC4-5D6E-409C-BE32-E72D297353CC}">
              <c16:uniqueId val="{00000001-20AD-4203-B287-D2270FCA1AB5}"/>
            </c:ext>
          </c:extLst>
        </c:ser>
        <c:ser>
          <c:idx val="2"/>
          <c:order val="2"/>
          <c:tx>
            <c:strRef>
              <c:f>Sheet1!$D$1</c:f>
              <c:strCache>
                <c:ptCount val="1"/>
                <c:pt idx="0">
                  <c:v>Neither/Don't Know</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Museums have an important role in protecting our heritage</c:v>
                </c:pt>
                <c:pt idx="1">
                  <c:v>You don't just have to go to a museum to get involved with heritage</c:v>
                </c:pt>
                <c:pt idx="2">
                  <c:v>I feel intimidated by museums</c:v>
                </c:pt>
                <c:pt idx="3">
                  <c:v>Museums are too intellectual and not cool</c:v>
                </c:pt>
              </c:strCache>
            </c:strRef>
          </c:cat>
          <c:val>
            <c:numRef>
              <c:f>Sheet1!$D$2:$D$5</c:f>
              <c:numCache>
                <c:formatCode>0%</c:formatCode>
                <c:ptCount val="4"/>
                <c:pt idx="0">
                  <c:v>0.12</c:v>
                </c:pt>
                <c:pt idx="1">
                  <c:v>0.14000000000000001</c:v>
                </c:pt>
                <c:pt idx="2">
                  <c:v>0.2</c:v>
                </c:pt>
                <c:pt idx="3">
                  <c:v>0.3</c:v>
                </c:pt>
              </c:numCache>
            </c:numRef>
          </c:val>
          <c:extLst>
            <c:ext xmlns:c16="http://schemas.microsoft.com/office/drawing/2014/chart" uri="{C3380CC4-5D6E-409C-BE32-E72D297353CC}">
              <c16:uniqueId val="{00000002-20AD-4203-B287-D2270FCA1AB5}"/>
            </c:ext>
          </c:extLst>
        </c:ser>
        <c:ser>
          <c:idx val="3"/>
          <c:order val="3"/>
          <c:tx>
            <c:strRef>
              <c:f>Sheet1!$E$1</c:f>
              <c:strCache>
                <c:ptCount val="1"/>
                <c:pt idx="0">
                  <c:v>Agree slightly</c:v>
                </c:pt>
              </c:strCache>
            </c:strRef>
          </c:tx>
          <c:spPr>
            <a:solidFill>
              <a:schemeClr val="accent4">
                <a:shade val="76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Museums have an important role in protecting our heritage</c:v>
                </c:pt>
                <c:pt idx="1">
                  <c:v>You don't just have to go to a museum to get involved with heritage</c:v>
                </c:pt>
                <c:pt idx="2">
                  <c:v>I feel intimidated by museums</c:v>
                </c:pt>
                <c:pt idx="3">
                  <c:v>Museums are too intellectual and not cool</c:v>
                </c:pt>
              </c:strCache>
            </c:strRef>
          </c:cat>
          <c:val>
            <c:numRef>
              <c:f>Sheet1!$E$2:$E$5</c:f>
              <c:numCache>
                <c:formatCode>0%</c:formatCode>
                <c:ptCount val="4"/>
                <c:pt idx="0">
                  <c:v>0.42</c:v>
                </c:pt>
                <c:pt idx="1">
                  <c:v>0.43</c:v>
                </c:pt>
                <c:pt idx="2">
                  <c:v>0.2</c:v>
                </c:pt>
                <c:pt idx="3">
                  <c:v>0.22</c:v>
                </c:pt>
              </c:numCache>
            </c:numRef>
          </c:val>
          <c:extLst>
            <c:ext xmlns:c16="http://schemas.microsoft.com/office/drawing/2014/chart" uri="{C3380CC4-5D6E-409C-BE32-E72D297353CC}">
              <c16:uniqueId val="{00000003-20AD-4203-B287-D2270FCA1AB5}"/>
            </c:ext>
          </c:extLst>
        </c:ser>
        <c:ser>
          <c:idx val="4"/>
          <c:order val="4"/>
          <c:tx>
            <c:strRef>
              <c:f>Sheet1!$F$1</c:f>
              <c:strCache>
                <c:ptCount val="1"/>
                <c:pt idx="0">
                  <c:v>Agree strongly</c:v>
                </c:pt>
              </c:strCache>
            </c:strRef>
          </c:tx>
          <c:spPr>
            <a:solidFill>
              <a:schemeClr val="accent4">
                <a:shade val="53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Museums have an important role in protecting our heritage</c:v>
                </c:pt>
                <c:pt idx="1">
                  <c:v>You don't just have to go to a museum to get involved with heritage</c:v>
                </c:pt>
                <c:pt idx="2">
                  <c:v>I feel intimidated by museums</c:v>
                </c:pt>
                <c:pt idx="3">
                  <c:v>Museums are too intellectual and not cool</c:v>
                </c:pt>
              </c:strCache>
            </c:strRef>
          </c:cat>
          <c:val>
            <c:numRef>
              <c:f>Sheet1!$F$2:$F$5</c:f>
              <c:numCache>
                <c:formatCode>0%</c:formatCode>
                <c:ptCount val="4"/>
                <c:pt idx="0">
                  <c:v>0.38</c:v>
                </c:pt>
                <c:pt idx="1">
                  <c:v>0.4</c:v>
                </c:pt>
                <c:pt idx="2">
                  <c:v>0.08</c:v>
                </c:pt>
                <c:pt idx="3">
                  <c:v>0.09</c:v>
                </c:pt>
              </c:numCache>
            </c:numRef>
          </c:val>
          <c:extLst>
            <c:ext xmlns:c16="http://schemas.microsoft.com/office/drawing/2014/chart" uri="{C3380CC4-5D6E-409C-BE32-E72D297353CC}">
              <c16:uniqueId val="{00000004-20AD-4203-B287-D2270FCA1AB5}"/>
            </c:ext>
          </c:extLst>
        </c:ser>
        <c:dLbls>
          <c:dLblPos val="ctr"/>
          <c:showLegendKey val="0"/>
          <c:showVal val="1"/>
          <c:showCatName val="0"/>
          <c:showSerName val="0"/>
          <c:showPercent val="0"/>
          <c:showBubbleSize val="0"/>
        </c:dLbls>
        <c:gapWidth val="110"/>
        <c:overlap val="100"/>
        <c:axId val="456158184"/>
        <c:axId val="456151520"/>
      </c:barChart>
      <c:catAx>
        <c:axId val="456158184"/>
        <c:scaling>
          <c:orientation val="minMax"/>
        </c:scaling>
        <c:delete val="1"/>
        <c:axPos val="b"/>
        <c:numFmt formatCode="General" sourceLinked="1"/>
        <c:majorTickMark val="none"/>
        <c:minorTickMark val="none"/>
        <c:tickLblPos val="nextTo"/>
        <c:crossAx val="456151520"/>
        <c:crosses val="autoZero"/>
        <c:auto val="1"/>
        <c:lblAlgn val="ctr"/>
        <c:lblOffset val="100"/>
        <c:noMultiLvlLbl val="0"/>
      </c:catAx>
      <c:valAx>
        <c:axId val="456151520"/>
        <c:scaling>
          <c:orientation val="minMax"/>
        </c:scaling>
        <c:delete val="1"/>
        <c:axPos val="l"/>
        <c:numFmt formatCode="0%" sourceLinked="1"/>
        <c:majorTickMark val="none"/>
        <c:minorTickMark val="none"/>
        <c:tickLblPos val="nextTo"/>
        <c:crossAx val="456158184"/>
        <c:crosses val="autoZero"/>
        <c:crossBetween val="between"/>
      </c:valAx>
      <c:spPr>
        <a:noFill/>
        <a:ln>
          <a:noFill/>
        </a:ln>
        <a:effectLst/>
      </c:spPr>
    </c:plotArea>
    <c:legend>
      <c:legendPos val="b"/>
      <c:layout>
        <c:manualLayout>
          <c:xMode val="edge"/>
          <c:yMode val="edge"/>
          <c:x val="5.5685906162561083E-2"/>
          <c:y val="0.90187545904031896"/>
          <c:w val="0.89999989926633428"/>
          <c:h val="5.8888565297931843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accent4">
                  <a:lumMod val="5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col"/>
        <c:grouping val="clustered"/>
        <c:varyColors val="0"/>
        <c:ser>
          <c:idx val="0"/>
          <c:order val="0"/>
          <c:tx>
            <c:strRef>
              <c:f>Sheet1!$B$1</c:f>
              <c:strCache>
                <c:ptCount val="1"/>
                <c:pt idx="0">
                  <c:v>In last week</c:v>
                </c:pt>
              </c:strCache>
            </c:strRef>
          </c:tx>
          <c:spPr>
            <a:solidFill>
              <a:schemeClr val="accent4">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4">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Museum</c:v>
                </c:pt>
                <c:pt idx="1">
                  <c:v>Art gallery</c:v>
                </c:pt>
                <c:pt idx="2">
                  <c:v>Historical building</c:v>
                </c:pt>
                <c:pt idx="3">
                  <c:v>Historic park</c:v>
                </c:pt>
                <c:pt idx="4">
                  <c:v>Historic monument</c:v>
                </c:pt>
              </c:strCache>
            </c:strRef>
          </c:cat>
          <c:val>
            <c:numRef>
              <c:f>Sheet1!$B$2:$B$6</c:f>
              <c:numCache>
                <c:formatCode>0%</c:formatCode>
                <c:ptCount val="5"/>
                <c:pt idx="0">
                  <c:v>0.06</c:v>
                </c:pt>
                <c:pt idx="1">
                  <c:v>0.06</c:v>
                </c:pt>
                <c:pt idx="2">
                  <c:v>0.12</c:v>
                </c:pt>
                <c:pt idx="3">
                  <c:v>0.09</c:v>
                </c:pt>
                <c:pt idx="4">
                  <c:v>0.08</c:v>
                </c:pt>
              </c:numCache>
            </c:numRef>
          </c:val>
          <c:extLst>
            <c:ext xmlns:c16="http://schemas.microsoft.com/office/drawing/2014/chart" uri="{C3380CC4-5D6E-409C-BE32-E72D297353CC}">
              <c16:uniqueId val="{00000000-0B7E-9D4B-AB73-2FEB120C4C6A}"/>
            </c:ext>
          </c:extLst>
        </c:ser>
        <c:ser>
          <c:idx val="1"/>
          <c:order val="1"/>
          <c:tx>
            <c:strRef>
              <c:f>Sheet1!$C$1</c:f>
              <c:strCache>
                <c:ptCount val="1"/>
                <c:pt idx="0">
                  <c:v>Within last year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4">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Museum</c:v>
                </c:pt>
                <c:pt idx="1">
                  <c:v>Art gallery</c:v>
                </c:pt>
                <c:pt idx="2">
                  <c:v>Historical building</c:v>
                </c:pt>
                <c:pt idx="3">
                  <c:v>Historic park</c:v>
                </c:pt>
                <c:pt idx="4">
                  <c:v>Historic monument</c:v>
                </c:pt>
              </c:strCache>
            </c:strRef>
          </c:cat>
          <c:val>
            <c:numRef>
              <c:f>Sheet1!$C$2:$C$6</c:f>
              <c:numCache>
                <c:formatCode>0%</c:formatCode>
                <c:ptCount val="5"/>
                <c:pt idx="0">
                  <c:v>0.6</c:v>
                </c:pt>
                <c:pt idx="1">
                  <c:v>0.5</c:v>
                </c:pt>
                <c:pt idx="2">
                  <c:v>0.72</c:v>
                </c:pt>
                <c:pt idx="3">
                  <c:v>0.7</c:v>
                </c:pt>
                <c:pt idx="4">
                  <c:v>0.67</c:v>
                </c:pt>
              </c:numCache>
            </c:numRef>
          </c:val>
          <c:extLst>
            <c:ext xmlns:c16="http://schemas.microsoft.com/office/drawing/2014/chart" uri="{C3380CC4-5D6E-409C-BE32-E72D297353CC}">
              <c16:uniqueId val="{00000001-0B7E-9D4B-AB73-2FEB120C4C6A}"/>
            </c:ext>
          </c:extLst>
        </c:ser>
        <c:ser>
          <c:idx val="2"/>
          <c:order val="2"/>
          <c:tx>
            <c:strRef>
              <c:f>Sheet1!$D$1</c:f>
              <c:strCache>
                <c:ptCount val="1"/>
                <c:pt idx="0">
                  <c:v>Never visited</c:v>
                </c:pt>
              </c:strCache>
            </c:strRef>
          </c:tx>
          <c:spPr>
            <a:solidFill>
              <a:schemeClr val="accent4">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4">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Museum</c:v>
                </c:pt>
                <c:pt idx="1">
                  <c:v>Art gallery</c:v>
                </c:pt>
                <c:pt idx="2">
                  <c:v>Historical building</c:v>
                </c:pt>
                <c:pt idx="3">
                  <c:v>Historic park</c:v>
                </c:pt>
                <c:pt idx="4">
                  <c:v>Historic monument</c:v>
                </c:pt>
              </c:strCache>
            </c:strRef>
          </c:cat>
          <c:val>
            <c:numRef>
              <c:f>Sheet1!$D$2:$D$6</c:f>
              <c:numCache>
                <c:formatCode>0%</c:formatCode>
                <c:ptCount val="5"/>
                <c:pt idx="0">
                  <c:v>0</c:v>
                </c:pt>
                <c:pt idx="1">
                  <c:v>0.08</c:v>
                </c:pt>
                <c:pt idx="2">
                  <c:v>0.02</c:v>
                </c:pt>
                <c:pt idx="3">
                  <c:v>0.01</c:v>
                </c:pt>
                <c:pt idx="4">
                  <c:v>0.01</c:v>
                </c:pt>
              </c:numCache>
            </c:numRef>
          </c:val>
          <c:extLst>
            <c:ext xmlns:c16="http://schemas.microsoft.com/office/drawing/2014/chart" uri="{C3380CC4-5D6E-409C-BE32-E72D297353CC}">
              <c16:uniqueId val="{00000002-0B7E-9D4B-AB73-2FEB120C4C6A}"/>
            </c:ext>
          </c:extLst>
        </c:ser>
        <c:dLbls>
          <c:dLblPos val="outEnd"/>
          <c:showLegendKey val="0"/>
          <c:showVal val="1"/>
          <c:showCatName val="0"/>
          <c:showSerName val="0"/>
          <c:showPercent val="0"/>
          <c:showBubbleSize val="0"/>
        </c:dLbls>
        <c:gapWidth val="219"/>
        <c:overlap val="-27"/>
        <c:axId val="456158576"/>
        <c:axId val="456151912"/>
      </c:barChart>
      <c:catAx>
        <c:axId val="456158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accent4">
                    <a:lumMod val="50000"/>
                  </a:schemeClr>
                </a:solidFill>
                <a:latin typeface="+mn-lt"/>
                <a:ea typeface="+mn-ea"/>
                <a:cs typeface="+mn-cs"/>
              </a:defRPr>
            </a:pPr>
            <a:endParaRPr lang="en-US"/>
          </a:p>
        </c:txPr>
        <c:crossAx val="456151912"/>
        <c:crosses val="autoZero"/>
        <c:auto val="1"/>
        <c:lblAlgn val="ctr"/>
        <c:lblOffset val="100"/>
        <c:noMultiLvlLbl val="0"/>
      </c:catAx>
      <c:valAx>
        <c:axId val="456151912"/>
        <c:scaling>
          <c:orientation val="minMax"/>
          <c:max val="1"/>
        </c:scaling>
        <c:delete val="1"/>
        <c:axPos val="l"/>
        <c:numFmt formatCode="0%" sourceLinked="1"/>
        <c:majorTickMark val="out"/>
        <c:minorTickMark val="none"/>
        <c:tickLblPos val="nextTo"/>
        <c:crossAx val="456158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accent4">
                  <a:lumMod val="5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chemeClr val="accent5">
              <a:lumMod val="50000"/>
            </a:schemeClr>
          </a:solidFill>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0.4337963144168378"/>
          <c:y val="0.11532607899470168"/>
          <c:w val="0.46196253411848009"/>
          <c:h val="0.84644824976194166"/>
        </c:manualLayout>
      </c:layout>
      <c:barChart>
        <c:barDir val="col"/>
        <c:grouping val="percentStacked"/>
        <c:varyColors val="0"/>
        <c:ser>
          <c:idx val="0"/>
          <c:order val="0"/>
          <c:tx>
            <c:strRef>
              <c:f>Sheet1!$B$1</c:f>
              <c:strCache>
                <c:ptCount val="1"/>
                <c:pt idx="0">
                  <c:v>Not at all likely</c:v>
                </c:pt>
              </c:strCache>
            </c:strRef>
          </c:tx>
          <c:spPr>
            <a:solidFill>
              <a:schemeClr val="accent4">
                <a:tint val="54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4">
                        <a:lumMod val="50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Likely visiting</c:v>
                </c:pt>
              </c:strCache>
            </c:strRef>
          </c:cat>
          <c:val>
            <c:numRef>
              <c:f>Sheet1!$B$2</c:f>
              <c:numCache>
                <c:formatCode>0%</c:formatCode>
                <c:ptCount val="1"/>
                <c:pt idx="0">
                  <c:v>0.02</c:v>
                </c:pt>
              </c:numCache>
            </c:numRef>
          </c:val>
          <c:extLst>
            <c:ext xmlns:c16="http://schemas.microsoft.com/office/drawing/2014/chart" uri="{C3380CC4-5D6E-409C-BE32-E72D297353CC}">
              <c16:uniqueId val="{00000000-20AD-4203-B287-D2270FCA1AB5}"/>
            </c:ext>
          </c:extLst>
        </c:ser>
        <c:ser>
          <c:idx val="1"/>
          <c:order val="1"/>
          <c:tx>
            <c:strRef>
              <c:f>Sheet1!$C$1</c:f>
              <c:strCache>
                <c:ptCount val="1"/>
                <c:pt idx="0">
                  <c:v>Not very likely</c:v>
                </c:pt>
              </c:strCache>
            </c:strRef>
          </c:tx>
          <c:spPr>
            <a:solidFill>
              <a:schemeClr val="accent4">
                <a:tint val="77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4">
                        <a:lumMod val="50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Likely visiting</c:v>
                </c:pt>
              </c:strCache>
            </c:strRef>
          </c:cat>
          <c:val>
            <c:numRef>
              <c:f>Sheet1!$C$2</c:f>
              <c:numCache>
                <c:formatCode>0%</c:formatCode>
                <c:ptCount val="1"/>
                <c:pt idx="0">
                  <c:v>0.1</c:v>
                </c:pt>
              </c:numCache>
            </c:numRef>
          </c:val>
          <c:extLst>
            <c:ext xmlns:c16="http://schemas.microsoft.com/office/drawing/2014/chart" uri="{C3380CC4-5D6E-409C-BE32-E72D297353CC}">
              <c16:uniqueId val="{00000001-20AD-4203-B287-D2270FCA1AB5}"/>
            </c:ext>
          </c:extLst>
        </c:ser>
        <c:ser>
          <c:idx val="2"/>
          <c:order val="2"/>
          <c:tx>
            <c:strRef>
              <c:f>Sheet1!$D$1</c:f>
              <c:strCache>
                <c:ptCount val="1"/>
                <c:pt idx="0">
                  <c:v>Neither/Don't Know</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Likely visiting</c:v>
                </c:pt>
              </c:strCache>
            </c:strRef>
          </c:cat>
          <c:val>
            <c:numRef>
              <c:f>Sheet1!$D$2</c:f>
              <c:numCache>
                <c:formatCode>0%</c:formatCode>
                <c:ptCount val="1"/>
                <c:pt idx="0">
                  <c:v>0.16</c:v>
                </c:pt>
              </c:numCache>
            </c:numRef>
          </c:val>
          <c:extLst>
            <c:ext xmlns:c16="http://schemas.microsoft.com/office/drawing/2014/chart" uri="{C3380CC4-5D6E-409C-BE32-E72D297353CC}">
              <c16:uniqueId val="{00000002-20AD-4203-B287-D2270FCA1AB5}"/>
            </c:ext>
          </c:extLst>
        </c:ser>
        <c:ser>
          <c:idx val="3"/>
          <c:order val="3"/>
          <c:tx>
            <c:strRef>
              <c:f>Sheet1!$E$1</c:f>
              <c:strCache>
                <c:ptCount val="1"/>
                <c:pt idx="0">
                  <c:v>Quite likely</c:v>
                </c:pt>
              </c:strCache>
            </c:strRef>
          </c:tx>
          <c:spPr>
            <a:solidFill>
              <a:schemeClr val="accent4">
                <a:shade val="76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Likely visiting</c:v>
                </c:pt>
              </c:strCache>
            </c:strRef>
          </c:cat>
          <c:val>
            <c:numRef>
              <c:f>Sheet1!$E$2</c:f>
              <c:numCache>
                <c:formatCode>0%</c:formatCode>
                <c:ptCount val="1"/>
                <c:pt idx="0">
                  <c:v>0.42</c:v>
                </c:pt>
              </c:numCache>
            </c:numRef>
          </c:val>
          <c:extLst>
            <c:ext xmlns:c16="http://schemas.microsoft.com/office/drawing/2014/chart" uri="{C3380CC4-5D6E-409C-BE32-E72D297353CC}">
              <c16:uniqueId val="{00000003-20AD-4203-B287-D2270FCA1AB5}"/>
            </c:ext>
          </c:extLst>
        </c:ser>
        <c:ser>
          <c:idx val="4"/>
          <c:order val="4"/>
          <c:tx>
            <c:strRef>
              <c:f>Sheet1!$F$1</c:f>
              <c:strCache>
                <c:ptCount val="1"/>
                <c:pt idx="0">
                  <c:v>Very likely</c:v>
                </c:pt>
              </c:strCache>
            </c:strRef>
          </c:tx>
          <c:spPr>
            <a:solidFill>
              <a:schemeClr val="accent4">
                <a:shade val="53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Likely visiting</c:v>
                </c:pt>
              </c:strCache>
            </c:strRef>
          </c:cat>
          <c:val>
            <c:numRef>
              <c:f>Sheet1!$F$2</c:f>
              <c:numCache>
                <c:formatCode>0%</c:formatCode>
                <c:ptCount val="1"/>
                <c:pt idx="0">
                  <c:v>0.3</c:v>
                </c:pt>
              </c:numCache>
            </c:numRef>
          </c:val>
          <c:extLst>
            <c:ext xmlns:c16="http://schemas.microsoft.com/office/drawing/2014/chart" uri="{C3380CC4-5D6E-409C-BE32-E72D297353CC}">
              <c16:uniqueId val="{00000004-20AD-4203-B287-D2270FCA1AB5}"/>
            </c:ext>
          </c:extLst>
        </c:ser>
        <c:dLbls>
          <c:dLblPos val="ctr"/>
          <c:showLegendKey val="0"/>
          <c:showVal val="1"/>
          <c:showCatName val="0"/>
          <c:showSerName val="0"/>
          <c:showPercent val="0"/>
          <c:showBubbleSize val="0"/>
        </c:dLbls>
        <c:gapWidth val="251"/>
        <c:overlap val="100"/>
        <c:axId val="456152696"/>
        <c:axId val="456155832"/>
      </c:barChart>
      <c:catAx>
        <c:axId val="456152696"/>
        <c:scaling>
          <c:orientation val="minMax"/>
        </c:scaling>
        <c:delete val="1"/>
        <c:axPos val="b"/>
        <c:numFmt formatCode="General" sourceLinked="1"/>
        <c:majorTickMark val="none"/>
        <c:minorTickMark val="none"/>
        <c:tickLblPos val="nextTo"/>
        <c:crossAx val="456155832"/>
        <c:crosses val="autoZero"/>
        <c:auto val="1"/>
        <c:lblAlgn val="ctr"/>
        <c:lblOffset val="100"/>
        <c:noMultiLvlLbl val="0"/>
      </c:catAx>
      <c:valAx>
        <c:axId val="456155832"/>
        <c:scaling>
          <c:orientation val="minMax"/>
        </c:scaling>
        <c:delete val="1"/>
        <c:axPos val="l"/>
        <c:numFmt formatCode="0%" sourceLinked="1"/>
        <c:majorTickMark val="none"/>
        <c:minorTickMark val="none"/>
        <c:tickLblPos val="nextTo"/>
        <c:crossAx val="456152696"/>
        <c:crosses val="autoZero"/>
        <c:crossBetween val="between"/>
      </c:valAx>
      <c:spPr>
        <a:noFill/>
        <a:ln>
          <a:noFill/>
        </a:ln>
        <a:effectLst/>
      </c:spPr>
    </c:plotArea>
    <c:legend>
      <c:legendPos val="l"/>
      <c:layout>
        <c:manualLayout>
          <c:xMode val="edge"/>
          <c:yMode val="edge"/>
          <c:x val="2.1940990167535566E-2"/>
          <c:y val="0.10311668692290665"/>
          <c:w val="0.56696444839747184"/>
          <c:h val="0.76440762112493799"/>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accent4">
                  <a:lumMod val="5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5200854565720926"/>
          <c:y val="0.14902223986551855"/>
          <c:w val="0.39540265777054001"/>
          <c:h val="0.81464472705279412"/>
        </c:manualLayout>
      </c:layout>
      <c:barChart>
        <c:barDir val="bar"/>
        <c:grouping val="clustered"/>
        <c:varyColors val="0"/>
        <c:ser>
          <c:idx val="0"/>
          <c:order val="0"/>
          <c:tx>
            <c:strRef>
              <c:f>Sheet1!$B$1</c:f>
              <c:strCache>
                <c:ptCount val="1"/>
                <c:pt idx="0">
                  <c:v>%</c:v>
                </c:pt>
              </c:strCache>
            </c:strRef>
          </c:tx>
          <c:spPr>
            <a:solidFill>
              <a:schemeClr val="accent4">
                <a:lumMod val="75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accent4">
                        <a:lumMod val="7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Sheet1!$A$2:$A$20</c:f>
              <c:strCache>
                <c:ptCount val="19"/>
                <c:pt idx="0">
                  <c:v>Have fun</c:v>
                </c:pt>
                <c:pt idx="1">
                  <c:v>Spend time with family</c:v>
                </c:pt>
                <c:pt idx="2">
                  <c:v>Find out things in general</c:v>
                </c:pt>
                <c:pt idx="3">
                  <c:v>Spend time with friends</c:v>
                </c:pt>
                <c:pt idx="4">
                  <c:v>Interested in specific exhibition</c:v>
                </c:pt>
                <c:pt idx="5">
                  <c:v>Relax or lose myself</c:v>
                </c:pt>
                <c:pt idx="6">
                  <c:v>I like to visit museums regularly</c:v>
                </c:pt>
                <c:pt idx="7">
                  <c:v>I was just passing</c:v>
                </c:pt>
                <c:pt idx="8">
                  <c:v>Look at the building</c:v>
                </c:pt>
                <c:pt idx="9">
                  <c:v>Organised trip</c:v>
                </c:pt>
                <c:pt idx="10">
                  <c:v>I've been before</c:v>
                </c:pt>
                <c:pt idx="11">
                  <c:v>On my list of things to do</c:v>
                </c:pt>
                <c:pt idx="12">
                  <c:v>Find out about my heritage/culture</c:v>
                </c:pt>
                <c:pt idx="13">
                  <c:v>Get inspiration for a project</c:v>
                </c:pt>
                <c:pt idx="14">
                  <c:v>Research for a particular topic</c:v>
                </c:pt>
                <c:pt idx="15">
                  <c:v>Take part in activity/programme</c:v>
                </c:pt>
                <c:pt idx="16">
                  <c:v>Use the cafe</c:v>
                </c:pt>
                <c:pt idx="17">
                  <c:v>Attended a talk/workshop</c:v>
                </c:pt>
                <c:pt idx="18">
                  <c:v>Use the shop</c:v>
                </c:pt>
              </c:strCache>
            </c:strRef>
          </c:cat>
          <c:val>
            <c:numRef>
              <c:f>Sheet1!$B$2:$B$20</c:f>
              <c:numCache>
                <c:formatCode>0</c:formatCode>
                <c:ptCount val="19"/>
                <c:pt idx="0">
                  <c:v>198</c:v>
                </c:pt>
                <c:pt idx="1">
                  <c:v>248</c:v>
                </c:pt>
                <c:pt idx="2">
                  <c:v>165</c:v>
                </c:pt>
                <c:pt idx="3">
                  <c:v>116</c:v>
                </c:pt>
                <c:pt idx="4">
                  <c:v>132</c:v>
                </c:pt>
                <c:pt idx="5">
                  <c:v>99</c:v>
                </c:pt>
                <c:pt idx="6">
                  <c:v>50</c:v>
                </c:pt>
                <c:pt idx="7">
                  <c:v>182</c:v>
                </c:pt>
                <c:pt idx="8">
                  <c:v>91</c:v>
                </c:pt>
                <c:pt idx="9">
                  <c:v>140</c:v>
                </c:pt>
                <c:pt idx="10">
                  <c:v>74</c:v>
                </c:pt>
                <c:pt idx="11">
                  <c:v>91</c:v>
                </c:pt>
                <c:pt idx="12">
                  <c:v>41</c:v>
                </c:pt>
                <c:pt idx="13">
                  <c:v>58</c:v>
                </c:pt>
                <c:pt idx="14">
                  <c:v>74</c:v>
                </c:pt>
                <c:pt idx="15">
                  <c:v>74</c:v>
                </c:pt>
                <c:pt idx="16">
                  <c:v>25</c:v>
                </c:pt>
                <c:pt idx="17">
                  <c:v>17</c:v>
                </c:pt>
                <c:pt idx="18">
                  <c:v>25</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56156616"/>
        <c:axId val="456157008"/>
      </c:barChart>
      <c:catAx>
        <c:axId val="456156616"/>
        <c:scaling>
          <c:orientation val="maxMin"/>
        </c:scaling>
        <c:delete val="0"/>
        <c:axPos val="l"/>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56157008"/>
        <c:crossesAt val="100"/>
        <c:auto val="1"/>
        <c:lblAlgn val="ctr"/>
        <c:lblOffset val="100"/>
        <c:noMultiLvlLbl val="0"/>
      </c:catAx>
      <c:valAx>
        <c:axId val="456157008"/>
        <c:scaling>
          <c:orientation val="minMax"/>
          <c:max val="400"/>
          <c:min val="-300"/>
        </c:scaling>
        <c:delete val="1"/>
        <c:axPos val="t"/>
        <c:numFmt formatCode="0" sourceLinked="1"/>
        <c:majorTickMark val="out"/>
        <c:minorTickMark val="none"/>
        <c:tickLblPos val="nextTo"/>
        <c:crossAx val="456156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6">
              <a:lumMod val="50000"/>
            </a:schemeClr>
          </a:solidFill>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5358425245"/>
          <c:y val="0.16858945625114888"/>
          <c:w val="0.49030977948592713"/>
          <c:h val="0.81464472705279412"/>
        </c:manualLayout>
      </c:layout>
      <c:barChart>
        <c:barDir val="bar"/>
        <c:grouping val="clustered"/>
        <c:varyColors val="0"/>
        <c:ser>
          <c:idx val="0"/>
          <c:order val="0"/>
          <c:tx>
            <c:strRef>
              <c:f>Sheet1!$B$1</c:f>
              <c:strCache>
                <c:ptCount val="1"/>
                <c:pt idx="0">
                  <c:v>%</c:v>
                </c:pt>
              </c:strCache>
            </c:strRef>
          </c:tx>
          <c:spPr>
            <a:solidFill>
              <a:schemeClr val="bg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Sheet1!$A$2:$A$20</c:f>
              <c:strCache>
                <c:ptCount val="19"/>
                <c:pt idx="0">
                  <c:v>Have fun</c:v>
                </c:pt>
                <c:pt idx="1">
                  <c:v>Spend time with family</c:v>
                </c:pt>
                <c:pt idx="2">
                  <c:v>Find out things in general</c:v>
                </c:pt>
                <c:pt idx="3">
                  <c:v>Spend time with friends</c:v>
                </c:pt>
                <c:pt idx="4">
                  <c:v>Interested in specific exhibition</c:v>
                </c:pt>
                <c:pt idx="5">
                  <c:v>Relax or lose myself</c:v>
                </c:pt>
                <c:pt idx="6">
                  <c:v>I like to visit museums regularly</c:v>
                </c:pt>
                <c:pt idx="7">
                  <c:v>I was just passing</c:v>
                </c:pt>
                <c:pt idx="8">
                  <c:v>Look at the building</c:v>
                </c:pt>
                <c:pt idx="9">
                  <c:v>Organised trip</c:v>
                </c:pt>
                <c:pt idx="10">
                  <c:v>I've been before</c:v>
                </c:pt>
                <c:pt idx="11">
                  <c:v>On my list of things to do</c:v>
                </c:pt>
                <c:pt idx="12">
                  <c:v>Find out about my heritage/culture</c:v>
                </c:pt>
                <c:pt idx="13">
                  <c:v>Get inspiration for a project</c:v>
                </c:pt>
                <c:pt idx="14">
                  <c:v>Research for a particular topic</c:v>
                </c:pt>
                <c:pt idx="15">
                  <c:v>Take part in activity/programme</c:v>
                </c:pt>
                <c:pt idx="16">
                  <c:v>Use the cafe</c:v>
                </c:pt>
                <c:pt idx="17">
                  <c:v>Attended a talk/workshop</c:v>
                </c:pt>
                <c:pt idx="18">
                  <c:v>Use the shop</c:v>
                </c:pt>
              </c:strCache>
            </c:strRef>
          </c:cat>
          <c:val>
            <c:numRef>
              <c:f>Sheet1!$B$2:$B$20</c:f>
              <c:numCache>
                <c:formatCode>0%</c:formatCode>
                <c:ptCount val="19"/>
                <c:pt idx="0">
                  <c:v>0.17</c:v>
                </c:pt>
                <c:pt idx="1">
                  <c:v>0.21</c:v>
                </c:pt>
                <c:pt idx="2">
                  <c:v>0.14000000000000001</c:v>
                </c:pt>
                <c:pt idx="3">
                  <c:v>0.1</c:v>
                </c:pt>
                <c:pt idx="4">
                  <c:v>0.11</c:v>
                </c:pt>
                <c:pt idx="5">
                  <c:v>0.09</c:v>
                </c:pt>
                <c:pt idx="6">
                  <c:v>0.04</c:v>
                </c:pt>
                <c:pt idx="7">
                  <c:v>0.16</c:v>
                </c:pt>
                <c:pt idx="8">
                  <c:v>0.08</c:v>
                </c:pt>
                <c:pt idx="9">
                  <c:v>0.12</c:v>
                </c:pt>
                <c:pt idx="10">
                  <c:v>0.06</c:v>
                </c:pt>
                <c:pt idx="11">
                  <c:v>0.08</c:v>
                </c:pt>
                <c:pt idx="12">
                  <c:v>0.04</c:v>
                </c:pt>
                <c:pt idx="13">
                  <c:v>0.05</c:v>
                </c:pt>
                <c:pt idx="14">
                  <c:v>0.06</c:v>
                </c:pt>
                <c:pt idx="15">
                  <c:v>0.06</c:v>
                </c:pt>
                <c:pt idx="16">
                  <c:v>0.02</c:v>
                </c:pt>
                <c:pt idx="17">
                  <c:v>0.01</c:v>
                </c:pt>
                <c:pt idx="18">
                  <c:v>0.02</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58252160"/>
        <c:axId val="458251376"/>
      </c:barChart>
      <c:catAx>
        <c:axId val="45825216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58251376"/>
        <c:crosses val="autoZero"/>
        <c:auto val="1"/>
        <c:lblAlgn val="ctr"/>
        <c:lblOffset val="100"/>
        <c:noMultiLvlLbl val="0"/>
      </c:catAx>
      <c:valAx>
        <c:axId val="458251376"/>
        <c:scaling>
          <c:orientation val="minMax"/>
          <c:max val="1"/>
        </c:scaling>
        <c:delete val="1"/>
        <c:axPos val="t"/>
        <c:numFmt formatCode="0%" sourceLinked="1"/>
        <c:majorTickMark val="out"/>
        <c:minorTickMark val="none"/>
        <c:tickLblPos val="nextTo"/>
        <c:crossAx val="4582521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5358425245"/>
          <c:y val="0.16858945625114888"/>
          <c:w val="0.49030977948592713"/>
          <c:h val="0.81464472705279412"/>
        </c:manualLayout>
      </c:layout>
      <c:barChart>
        <c:barDir val="bar"/>
        <c:grouping val="clustered"/>
        <c:varyColors val="0"/>
        <c:ser>
          <c:idx val="0"/>
          <c:order val="0"/>
          <c:tx>
            <c:strRef>
              <c:f>Sheet1!$B$1</c:f>
              <c:strCache>
                <c:ptCount val="1"/>
                <c:pt idx="0">
                  <c:v>%</c:v>
                </c:pt>
              </c:strCache>
            </c:strRef>
          </c:tx>
          <c:spPr>
            <a:solidFill>
              <a:schemeClr val="bg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Listen to music</c:v>
                </c:pt>
                <c:pt idx="1">
                  <c:v>Cinema</c:v>
                </c:pt>
                <c:pt idx="2">
                  <c:v>Read a book</c:v>
                </c:pt>
                <c:pt idx="3">
                  <c:v>Music gig/festival</c:v>
                </c:pt>
                <c:pt idx="4">
                  <c:v>Go to watch sport</c:v>
                </c:pt>
                <c:pt idx="5">
                  <c:v>Visit museum/exhibition</c:v>
                </c:pt>
                <c:pt idx="6">
                  <c:v>Visit a library</c:v>
                </c:pt>
                <c:pt idx="7">
                  <c:v>Visit historic/special interest site</c:v>
                </c:pt>
                <c:pt idx="8">
                  <c:v>Voluntary/charity work</c:v>
                </c:pt>
                <c:pt idx="9">
                  <c:v>See a play/dance show/musical</c:v>
                </c:pt>
                <c:pt idx="10">
                  <c:v>Play club sport</c:v>
                </c:pt>
                <c:pt idx="11">
                  <c:v>Visit art gallery</c:v>
                </c:pt>
                <c:pt idx="12">
                  <c:v>Dance, drama or music group</c:v>
                </c:pt>
                <c:pt idx="13">
                  <c:v>Political/protest event</c:v>
                </c:pt>
              </c:strCache>
            </c:strRef>
          </c:cat>
          <c:val>
            <c:numRef>
              <c:f>Sheet1!$B$2:$B$15</c:f>
              <c:numCache>
                <c:formatCode>0%</c:formatCode>
                <c:ptCount val="14"/>
                <c:pt idx="0">
                  <c:v>0.82</c:v>
                </c:pt>
                <c:pt idx="1">
                  <c:v>0.72</c:v>
                </c:pt>
                <c:pt idx="2">
                  <c:v>0.55000000000000004</c:v>
                </c:pt>
                <c:pt idx="3">
                  <c:v>0.43</c:v>
                </c:pt>
                <c:pt idx="4">
                  <c:v>0.45</c:v>
                </c:pt>
                <c:pt idx="5">
                  <c:v>0.3</c:v>
                </c:pt>
                <c:pt idx="6">
                  <c:v>0.33</c:v>
                </c:pt>
                <c:pt idx="7">
                  <c:v>0.28000000000000003</c:v>
                </c:pt>
                <c:pt idx="8">
                  <c:v>0.28000000000000003</c:v>
                </c:pt>
                <c:pt idx="9">
                  <c:v>0.26</c:v>
                </c:pt>
                <c:pt idx="10">
                  <c:v>0.3</c:v>
                </c:pt>
                <c:pt idx="11">
                  <c:v>0.18</c:v>
                </c:pt>
                <c:pt idx="12">
                  <c:v>0.15</c:v>
                </c:pt>
                <c:pt idx="13">
                  <c:v>0.11</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58255688"/>
        <c:axId val="458252552"/>
      </c:barChart>
      <c:catAx>
        <c:axId val="4582556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58252552"/>
        <c:crosses val="autoZero"/>
        <c:auto val="1"/>
        <c:lblAlgn val="ctr"/>
        <c:lblOffset val="100"/>
        <c:noMultiLvlLbl val="0"/>
      </c:catAx>
      <c:valAx>
        <c:axId val="458252552"/>
        <c:scaling>
          <c:orientation val="minMax"/>
          <c:max val="1"/>
        </c:scaling>
        <c:delete val="1"/>
        <c:axPos val="t"/>
        <c:numFmt formatCode="0%" sourceLinked="1"/>
        <c:majorTickMark val="out"/>
        <c:minorTickMark val="none"/>
        <c:tickLblPos val="nextTo"/>
        <c:crossAx val="45825568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5358425245"/>
          <c:y val="0.16858945625114888"/>
          <c:w val="0.49030977948592713"/>
          <c:h val="0.81464472705279412"/>
        </c:manualLayout>
      </c:layout>
      <c:barChart>
        <c:barDir val="bar"/>
        <c:grouping val="clustered"/>
        <c:varyColors val="0"/>
        <c:ser>
          <c:idx val="0"/>
          <c:order val="0"/>
          <c:tx>
            <c:strRef>
              <c:f>Sheet1!$B$1</c:f>
              <c:strCache>
                <c:ptCount val="1"/>
                <c:pt idx="0">
                  <c:v>%</c:v>
                </c:pt>
              </c:strCache>
            </c:strRef>
          </c:tx>
          <c:spPr>
            <a:solidFill>
              <a:schemeClr val="accent4">
                <a:lumMod val="75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4">
                        <a:lumMod val="7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Traditions &amp; language</c:v>
                </c:pt>
                <c:pt idx="1">
                  <c:v>History</c:v>
                </c:pt>
                <c:pt idx="2">
                  <c:v>Politics</c:v>
                </c:pt>
                <c:pt idx="3">
                  <c:v>Buildings, works of art &amp; artefacts</c:v>
                </c:pt>
                <c:pt idx="4">
                  <c:v>Health &amp; wellbeing</c:v>
                </c:pt>
                <c:pt idx="5">
                  <c:v>The outdoors</c:v>
                </c:pt>
                <c:pt idx="6">
                  <c:v>The environment</c:v>
                </c:pt>
                <c:pt idx="7">
                  <c:v>Animal welfare</c:v>
                </c:pt>
              </c:strCache>
            </c:strRef>
          </c:cat>
          <c:val>
            <c:numRef>
              <c:f>Sheet1!$B$2:$B$9</c:f>
              <c:numCache>
                <c:formatCode>0%</c:formatCode>
                <c:ptCount val="8"/>
                <c:pt idx="0">
                  <c:v>0.52</c:v>
                </c:pt>
                <c:pt idx="1">
                  <c:v>0.66</c:v>
                </c:pt>
                <c:pt idx="2">
                  <c:v>0.48</c:v>
                </c:pt>
                <c:pt idx="3">
                  <c:v>0.52</c:v>
                </c:pt>
                <c:pt idx="4">
                  <c:v>0.75</c:v>
                </c:pt>
                <c:pt idx="5">
                  <c:v>0.79</c:v>
                </c:pt>
                <c:pt idx="6">
                  <c:v>0.75</c:v>
                </c:pt>
                <c:pt idx="7">
                  <c:v>0.7</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58254904"/>
        <c:axId val="458254512"/>
      </c:barChart>
      <c:catAx>
        <c:axId val="45825490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4">
                    <a:lumMod val="75000"/>
                  </a:schemeClr>
                </a:solidFill>
                <a:latin typeface="+mn-lt"/>
                <a:ea typeface="+mn-ea"/>
                <a:cs typeface="+mn-cs"/>
              </a:defRPr>
            </a:pPr>
            <a:endParaRPr lang="en-US"/>
          </a:p>
        </c:txPr>
        <c:crossAx val="458254512"/>
        <c:crosses val="autoZero"/>
        <c:auto val="1"/>
        <c:lblAlgn val="ctr"/>
        <c:lblOffset val="100"/>
        <c:noMultiLvlLbl val="0"/>
      </c:catAx>
      <c:valAx>
        <c:axId val="458254512"/>
        <c:scaling>
          <c:orientation val="minMax"/>
          <c:max val="1"/>
        </c:scaling>
        <c:delete val="1"/>
        <c:axPos val="t"/>
        <c:numFmt formatCode="0%" sourceLinked="1"/>
        <c:majorTickMark val="out"/>
        <c:minorTickMark val="none"/>
        <c:tickLblPos val="nextTo"/>
        <c:crossAx val="4582549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5">
              <a:lumMod val="50000"/>
            </a:schemeClr>
          </a:solidFill>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7558704903"/>
          <c:y val="3.0454799707413625E-2"/>
          <c:w val="0.49030977948592713"/>
          <c:h val="0.95077941077037498"/>
        </c:manualLayout>
      </c:layout>
      <c:barChart>
        <c:barDir val="bar"/>
        <c:grouping val="clustered"/>
        <c:varyColors val="0"/>
        <c:ser>
          <c:idx val="0"/>
          <c:order val="0"/>
          <c:tx>
            <c:strRef>
              <c:f>Sheet1!$B$1</c:f>
              <c:strCache>
                <c:ptCount val="1"/>
                <c:pt idx="0">
                  <c:v>%</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4">
                        <a:lumMod val="7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6"/>
                <c:pt idx="0">
                  <c:v>Perth &amp; KinRoss</c:v>
                </c:pt>
                <c:pt idx="1">
                  <c:v>West Lothian</c:v>
                </c:pt>
                <c:pt idx="2">
                  <c:v>Dumfries and Galloway</c:v>
                </c:pt>
                <c:pt idx="3">
                  <c:v>Scottish Boarders</c:v>
                </c:pt>
                <c:pt idx="4">
                  <c:v>South Ayrshire</c:v>
                </c:pt>
                <c:pt idx="5">
                  <c:v>Angus</c:v>
                </c:pt>
                <c:pt idx="6">
                  <c:v>Moray</c:v>
                </c:pt>
                <c:pt idx="7">
                  <c:v>East Lothian</c:v>
                </c:pt>
                <c:pt idx="8">
                  <c:v>Argyll and Bute</c:v>
                </c:pt>
                <c:pt idx="9">
                  <c:v>East Dunbartonshire</c:v>
                </c:pt>
                <c:pt idx="10">
                  <c:v>West Dunbartonshire</c:v>
                </c:pt>
                <c:pt idx="11">
                  <c:v>Clackmannanshire</c:v>
                </c:pt>
                <c:pt idx="12">
                  <c:v>Midlothian</c:v>
                </c:pt>
                <c:pt idx="13">
                  <c:v>Shetland Islands</c:v>
                </c:pt>
                <c:pt idx="14">
                  <c:v>Inverclyde</c:v>
                </c:pt>
                <c:pt idx="15">
                  <c:v>Orkney Islands</c:v>
                </c:pt>
              </c:strCache>
            </c:strRef>
          </c:cat>
          <c:val>
            <c:numRef>
              <c:f>Sheet1!$B$2:$B$17</c:f>
              <c:numCache>
                <c:formatCode>0%</c:formatCode>
                <c:ptCount val="16"/>
                <c:pt idx="0">
                  <c:v>0.03</c:v>
                </c:pt>
                <c:pt idx="1">
                  <c:v>0.02</c:v>
                </c:pt>
                <c:pt idx="2">
                  <c:v>0.01</c:v>
                </c:pt>
                <c:pt idx="3">
                  <c:v>0.01</c:v>
                </c:pt>
                <c:pt idx="4">
                  <c:v>0.02</c:v>
                </c:pt>
                <c:pt idx="5">
                  <c:v>0.01</c:v>
                </c:pt>
                <c:pt idx="6">
                  <c:v>0</c:v>
                </c:pt>
                <c:pt idx="7">
                  <c:v>0</c:v>
                </c:pt>
                <c:pt idx="8">
                  <c:v>0.02</c:v>
                </c:pt>
                <c:pt idx="9">
                  <c:v>0.01</c:v>
                </c:pt>
                <c:pt idx="10">
                  <c:v>0.01</c:v>
                </c:pt>
                <c:pt idx="11">
                  <c:v>0.01</c:v>
                </c:pt>
                <c:pt idx="12">
                  <c:v>0.01</c:v>
                </c:pt>
                <c:pt idx="13">
                  <c:v>0.01</c:v>
                </c:pt>
                <c:pt idx="14">
                  <c:v>0</c:v>
                </c:pt>
                <c:pt idx="15">
                  <c:v>0.01</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00"/>
        <c:overlap val="-25"/>
        <c:axId val="458252944"/>
        <c:axId val="458248240"/>
      </c:barChart>
      <c:catAx>
        <c:axId val="458252944"/>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4">
                    <a:lumMod val="75000"/>
                  </a:schemeClr>
                </a:solidFill>
                <a:latin typeface="+mn-lt"/>
                <a:ea typeface="+mn-ea"/>
                <a:cs typeface="+mn-cs"/>
              </a:defRPr>
            </a:pPr>
            <a:endParaRPr lang="en-US"/>
          </a:p>
        </c:txPr>
        <c:crossAx val="458248240"/>
        <c:crosses val="autoZero"/>
        <c:auto val="1"/>
        <c:lblAlgn val="ctr"/>
        <c:lblOffset val="100"/>
        <c:noMultiLvlLbl val="0"/>
      </c:catAx>
      <c:valAx>
        <c:axId val="458248240"/>
        <c:scaling>
          <c:orientation val="minMax"/>
          <c:max val="1"/>
        </c:scaling>
        <c:delete val="1"/>
        <c:axPos val="t"/>
        <c:numFmt formatCode="0%" sourceLinked="1"/>
        <c:majorTickMark val="out"/>
        <c:minorTickMark val="none"/>
        <c:tickLblPos val="nextTo"/>
        <c:crossAx val="4582529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5">
              <a:lumMod val="50000"/>
            </a:schemeClr>
          </a:solidFill>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7558704903"/>
          <c:y val="3.0454799707413625E-2"/>
          <c:w val="0.49030977948592713"/>
          <c:h val="0.95077941077037498"/>
        </c:manualLayout>
      </c:layout>
      <c:barChart>
        <c:barDir val="bar"/>
        <c:grouping val="clustered"/>
        <c:varyColors val="0"/>
        <c:ser>
          <c:idx val="0"/>
          <c:order val="0"/>
          <c:tx>
            <c:strRef>
              <c:f>Sheet1!$B$1</c:f>
              <c:strCache>
                <c:ptCount val="1"/>
                <c:pt idx="0">
                  <c:v>%</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4">
                        <a:lumMod val="7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5"/>
                <c:pt idx="0">
                  <c:v>Glasgow City</c:v>
                </c:pt>
                <c:pt idx="1">
                  <c:v>City of Edinburgh</c:v>
                </c:pt>
                <c:pt idx="2">
                  <c:v>Fife</c:v>
                </c:pt>
                <c:pt idx="3">
                  <c:v>Aberdeen city</c:v>
                </c:pt>
                <c:pt idx="4">
                  <c:v>South Lanarkshire</c:v>
                </c:pt>
                <c:pt idx="5">
                  <c:v>North Lanarkshire</c:v>
                </c:pt>
                <c:pt idx="6">
                  <c:v>Renfrewshire</c:v>
                </c:pt>
                <c:pt idx="7">
                  <c:v>Aberdeenshire</c:v>
                </c:pt>
                <c:pt idx="8">
                  <c:v>Falkirk</c:v>
                </c:pt>
                <c:pt idx="9">
                  <c:v>Highland</c:v>
                </c:pt>
                <c:pt idx="10">
                  <c:v>Stirling</c:v>
                </c:pt>
                <c:pt idx="11">
                  <c:v>Dundee City</c:v>
                </c:pt>
                <c:pt idx="12">
                  <c:v>East Ayrshire</c:v>
                </c:pt>
                <c:pt idx="13">
                  <c:v>East Renfrewshire</c:v>
                </c:pt>
                <c:pt idx="14">
                  <c:v>North Ayrshire</c:v>
                </c:pt>
              </c:strCache>
            </c:strRef>
          </c:cat>
          <c:val>
            <c:numRef>
              <c:f>Sheet1!$B$2:$B$16</c:f>
              <c:numCache>
                <c:formatCode>0%</c:formatCode>
                <c:ptCount val="15"/>
                <c:pt idx="0">
                  <c:v>0.19</c:v>
                </c:pt>
                <c:pt idx="1">
                  <c:v>0.09</c:v>
                </c:pt>
                <c:pt idx="2">
                  <c:v>0.09</c:v>
                </c:pt>
                <c:pt idx="3">
                  <c:v>0.08</c:v>
                </c:pt>
                <c:pt idx="4">
                  <c:v>0.04</c:v>
                </c:pt>
                <c:pt idx="5">
                  <c:v>7.0000000000000007E-2</c:v>
                </c:pt>
                <c:pt idx="6">
                  <c:v>0.03</c:v>
                </c:pt>
                <c:pt idx="7">
                  <c:v>0.04</c:v>
                </c:pt>
                <c:pt idx="8">
                  <c:v>0.06</c:v>
                </c:pt>
                <c:pt idx="9">
                  <c:v>0.01</c:v>
                </c:pt>
                <c:pt idx="10">
                  <c:v>0.05</c:v>
                </c:pt>
                <c:pt idx="11">
                  <c:v>0.01</c:v>
                </c:pt>
                <c:pt idx="12">
                  <c:v>0.02</c:v>
                </c:pt>
                <c:pt idx="13">
                  <c:v>0.02</c:v>
                </c:pt>
                <c:pt idx="14">
                  <c:v>0.01</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00"/>
        <c:overlap val="-25"/>
        <c:axId val="458253728"/>
        <c:axId val="458249808"/>
      </c:barChart>
      <c:catAx>
        <c:axId val="45825372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4">
                    <a:lumMod val="75000"/>
                  </a:schemeClr>
                </a:solidFill>
                <a:latin typeface="+mn-lt"/>
                <a:ea typeface="+mn-ea"/>
                <a:cs typeface="+mn-cs"/>
              </a:defRPr>
            </a:pPr>
            <a:endParaRPr lang="en-US"/>
          </a:p>
        </c:txPr>
        <c:crossAx val="458249808"/>
        <c:crosses val="autoZero"/>
        <c:auto val="1"/>
        <c:lblAlgn val="ctr"/>
        <c:lblOffset val="100"/>
        <c:noMultiLvlLbl val="0"/>
      </c:catAx>
      <c:valAx>
        <c:axId val="458249808"/>
        <c:scaling>
          <c:orientation val="minMax"/>
          <c:max val="1"/>
        </c:scaling>
        <c:delete val="1"/>
        <c:axPos val="t"/>
        <c:numFmt formatCode="0%" sourceLinked="1"/>
        <c:majorTickMark val="out"/>
        <c:minorTickMark val="none"/>
        <c:tickLblPos val="nextTo"/>
        <c:crossAx val="45825372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5">
              <a:lumMod val="50000"/>
            </a:schemeClr>
          </a:solidFill>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6">
                  <a:lumMod val="75000"/>
                </a:schemeClr>
              </a:solidFill>
              <a:ln w="19050">
                <a:solidFill>
                  <a:schemeClr val="lt1"/>
                </a:solidFill>
              </a:ln>
              <a:effectLst/>
            </c:spPr>
            <c:extLst>
              <c:ext xmlns:c16="http://schemas.microsoft.com/office/drawing/2014/chart" uri="{C3380CC4-5D6E-409C-BE32-E72D297353CC}">
                <c16:uniqueId val="{00000001-1EF7-7247-9D9A-0FAA1DAC6994}"/>
              </c:ext>
            </c:extLst>
          </c:dPt>
          <c:dPt>
            <c:idx val="1"/>
            <c:bubble3D val="0"/>
            <c:spPr>
              <a:solidFill>
                <a:schemeClr val="accent6">
                  <a:lumMod val="50000"/>
                </a:schemeClr>
              </a:solidFill>
              <a:ln w="19050">
                <a:solidFill>
                  <a:schemeClr val="lt1"/>
                </a:solidFill>
              </a:ln>
              <a:effectLst/>
            </c:spPr>
            <c:extLst>
              <c:ext xmlns:c16="http://schemas.microsoft.com/office/drawing/2014/chart" uri="{C3380CC4-5D6E-409C-BE32-E72D297353CC}">
                <c16:uniqueId val="{00000003-1EF7-7247-9D9A-0FAA1DAC6994}"/>
              </c:ext>
            </c:extLst>
          </c:dPt>
          <c:dPt>
            <c:idx val="2"/>
            <c:bubble3D val="0"/>
            <c:spPr>
              <a:solidFill>
                <a:schemeClr val="accent5">
                  <a:tint val="65000"/>
                </a:schemeClr>
              </a:solidFill>
              <a:ln w="19050">
                <a:solidFill>
                  <a:schemeClr val="lt1"/>
                </a:solidFill>
              </a:ln>
              <a:effectLst/>
            </c:spPr>
            <c:extLst>
              <c:ext xmlns:c16="http://schemas.microsoft.com/office/drawing/2014/chart" uri="{C3380CC4-5D6E-409C-BE32-E72D297353CC}">
                <c16:uniqueId val="{00000005-1EF7-7247-9D9A-0FAA1DAC6994}"/>
              </c:ext>
            </c:extLst>
          </c:dPt>
          <c:dLbls>
            <c:spPr>
              <a:noFill/>
              <a:ln>
                <a:noFill/>
              </a:ln>
              <a:effectLst/>
            </c:spPr>
            <c:txPr>
              <a:bodyPr rot="0" spcFirstLastPara="1" vertOverflow="ellipsis" vert="horz" wrap="square" anchor="ctr" anchorCtr="1"/>
              <a:lstStyle/>
              <a:p>
                <a:pPr>
                  <a:defRPr sz="1197" b="1" i="0" u="none" strike="noStrike" kern="1200" baseline="0">
                    <a:solidFill>
                      <a:schemeClr val="accent6">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Male</c:v>
                </c:pt>
                <c:pt idx="1">
                  <c:v>Female</c:v>
                </c:pt>
                <c:pt idx="2">
                  <c:v>Other/NA</c:v>
                </c:pt>
              </c:strCache>
            </c:strRef>
          </c:cat>
          <c:val>
            <c:numRef>
              <c:f>Sheet1!$B$2:$B$4</c:f>
              <c:numCache>
                <c:formatCode>0%</c:formatCode>
                <c:ptCount val="3"/>
                <c:pt idx="0">
                  <c:v>0.46</c:v>
                </c:pt>
                <c:pt idx="1">
                  <c:v>0.51</c:v>
                </c:pt>
                <c:pt idx="2">
                  <c:v>0.02</c:v>
                </c:pt>
              </c:numCache>
            </c:numRef>
          </c:val>
          <c:extLst>
            <c:ext xmlns:c16="http://schemas.microsoft.com/office/drawing/2014/chart" uri="{C3380CC4-5D6E-409C-BE32-E72D297353CC}">
              <c16:uniqueId val="{00000006-1EF7-7247-9D9A-0FAA1DAC6994}"/>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8.5298034108663434E-2"/>
          <c:y val="0.7118506777417567"/>
          <c:w val="0.85731764723121251"/>
          <c:h val="0.14786975723535117"/>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accent6">
                  <a:lumMod val="5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chemeClr val="accent4">
              <a:lumMod val="50000"/>
            </a:schemeClr>
          </a:solidFill>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bar"/>
        <c:grouping val="clustered"/>
        <c:varyColors val="0"/>
        <c:ser>
          <c:idx val="0"/>
          <c:order val="0"/>
          <c:tx>
            <c:strRef>
              <c:f>Sheet1!$B$1</c:f>
              <c:strCache>
                <c:ptCount val="1"/>
                <c:pt idx="0">
                  <c:v>Age</c:v>
                </c:pt>
              </c:strCache>
            </c:strRef>
          </c:tx>
          <c:spPr>
            <a:solidFill>
              <a:schemeClr val="accent6">
                <a:lumMod val="50000"/>
              </a:schemeClr>
            </a:solidFill>
            <a:ln>
              <a:noFill/>
            </a:ln>
            <a:effectLst/>
          </c:spPr>
          <c:invertIfNegative val="0"/>
          <c:dPt>
            <c:idx val="0"/>
            <c:invertIfNegative val="0"/>
            <c:bubble3D val="0"/>
            <c:spPr>
              <a:solidFill>
                <a:srgbClr val="5D29FF"/>
              </a:solidFill>
              <a:ln>
                <a:noFill/>
              </a:ln>
              <a:effectLst/>
            </c:spPr>
            <c:extLst>
              <c:ext xmlns:c16="http://schemas.microsoft.com/office/drawing/2014/chart" uri="{C3380CC4-5D6E-409C-BE32-E72D297353CC}">
                <c16:uniqueId val="{00000001-86F0-B442-9E66-BFBEBCDFA81A}"/>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16-18</c:v>
                </c:pt>
                <c:pt idx="1">
                  <c:v>19-21</c:v>
                </c:pt>
                <c:pt idx="2">
                  <c:v>22-25</c:v>
                </c:pt>
              </c:strCache>
            </c:strRef>
          </c:cat>
          <c:val>
            <c:numRef>
              <c:f>Sheet1!$B$2:$B$4</c:f>
              <c:numCache>
                <c:formatCode>0%</c:formatCode>
                <c:ptCount val="3"/>
                <c:pt idx="0">
                  <c:v>0.39</c:v>
                </c:pt>
                <c:pt idx="1">
                  <c:v>0.27</c:v>
                </c:pt>
                <c:pt idx="2">
                  <c:v>0.34</c:v>
                </c:pt>
              </c:numCache>
            </c:numRef>
          </c:val>
          <c:extLst>
            <c:ext xmlns:c16="http://schemas.microsoft.com/office/drawing/2014/chart" uri="{C3380CC4-5D6E-409C-BE32-E72D297353CC}">
              <c16:uniqueId val="{00000000-A54C-BE45-B080-AE85AB71B09E}"/>
            </c:ext>
          </c:extLst>
        </c:ser>
        <c:dLbls>
          <c:dLblPos val="inEnd"/>
          <c:showLegendKey val="0"/>
          <c:showVal val="1"/>
          <c:showCatName val="0"/>
          <c:showSerName val="0"/>
          <c:showPercent val="0"/>
          <c:showBubbleSize val="0"/>
        </c:dLbls>
        <c:gapWidth val="62"/>
        <c:axId val="458249024"/>
        <c:axId val="458249416"/>
      </c:barChart>
      <c:catAx>
        <c:axId val="4582490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accent6">
                    <a:lumMod val="50000"/>
                  </a:schemeClr>
                </a:solidFill>
                <a:latin typeface="+mn-lt"/>
                <a:ea typeface="+mn-ea"/>
                <a:cs typeface="+mn-cs"/>
              </a:defRPr>
            </a:pPr>
            <a:endParaRPr lang="en-US"/>
          </a:p>
        </c:txPr>
        <c:crossAx val="458249416"/>
        <c:crosses val="autoZero"/>
        <c:auto val="1"/>
        <c:lblAlgn val="ctr"/>
        <c:lblOffset val="100"/>
        <c:noMultiLvlLbl val="0"/>
      </c:catAx>
      <c:valAx>
        <c:axId val="458249416"/>
        <c:scaling>
          <c:orientation val="minMax"/>
        </c:scaling>
        <c:delete val="1"/>
        <c:axPos val="t"/>
        <c:numFmt formatCode="0%" sourceLinked="1"/>
        <c:majorTickMark val="none"/>
        <c:minorTickMark val="none"/>
        <c:tickLblPos val="nextTo"/>
        <c:crossAx val="45824902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accent5">
              <a:lumMod val="50000"/>
            </a:schemeClr>
          </a:solidFill>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col"/>
        <c:grouping val="clustered"/>
        <c:varyColors val="0"/>
        <c:ser>
          <c:idx val="0"/>
          <c:order val="0"/>
          <c:tx>
            <c:strRef>
              <c:f>Sheet1!$B$1</c:f>
              <c:strCache>
                <c:ptCount val="1"/>
                <c:pt idx="0">
                  <c:v>SEG</c:v>
                </c:pt>
              </c:strCache>
            </c:strRef>
          </c:tx>
          <c:spPr>
            <a:solidFill>
              <a:schemeClr val="accent6">
                <a:lumMod val="50000"/>
              </a:schemeClr>
            </a:solidFill>
            <a:ln>
              <a:noFill/>
            </a:ln>
            <a:effectLst/>
          </c:spPr>
          <c:invertIfNegative val="0"/>
          <c:dPt>
            <c:idx val="1"/>
            <c:invertIfNegative val="0"/>
            <c:bubble3D val="0"/>
            <c:spPr>
              <a:solidFill>
                <a:schemeClr val="accent6">
                  <a:lumMod val="50000"/>
                </a:schemeClr>
              </a:solidFill>
              <a:ln>
                <a:noFill/>
              </a:ln>
              <a:effectLst/>
            </c:spPr>
            <c:extLst>
              <c:ext xmlns:c16="http://schemas.microsoft.com/office/drawing/2014/chart" uri="{C3380CC4-5D6E-409C-BE32-E72D297353CC}">
                <c16:uniqueId val="{00000001-0C7D-2345-8511-6A634E38E548}"/>
              </c:ext>
            </c:extLst>
          </c:dPt>
          <c:dLbls>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AB</c:v>
                </c:pt>
                <c:pt idx="1">
                  <c:v>C1</c:v>
                </c:pt>
                <c:pt idx="2">
                  <c:v>C2</c:v>
                </c:pt>
                <c:pt idx="3">
                  <c:v>DE</c:v>
                </c:pt>
              </c:strCache>
            </c:strRef>
          </c:cat>
          <c:val>
            <c:numRef>
              <c:f>Sheet1!$B$2:$B$5</c:f>
              <c:numCache>
                <c:formatCode>0%</c:formatCode>
                <c:ptCount val="4"/>
                <c:pt idx="0">
                  <c:v>0.15</c:v>
                </c:pt>
                <c:pt idx="1">
                  <c:v>0.37</c:v>
                </c:pt>
                <c:pt idx="2">
                  <c:v>0.2</c:v>
                </c:pt>
                <c:pt idx="3">
                  <c:v>0.28999999999999998</c:v>
                </c:pt>
              </c:numCache>
            </c:numRef>
          </c:val>
          <c:extLst>
            <c:ext xmlns:c16="http://schemas.microsoft.com/office/drawing/2014/chart" uri="{C3380CC4-5D6E-409C-BE32-E72D297353CC}">
              <c16:uniqueId val="{00000002-0C7D-2345-8511-6A634E38E548}"/>
            </c:ext>
          </c:extLst>
        </c:ser>
        <c:dLbls>
          <c:dLblPos val="inEnd"/>
          <c:showLegendKey val="0"/>
          <c:showVal val="1"/>
          <c:showCatName val="0"/>
          <c:showSerName val="0"/>
          <c:showPercent val="0"/>
          <c:showBubbleSize val="0"/>
        </c:dLbls>
        <c:gapWidth val="60"/>
        <c:overlap val="-27"/>
        <c:axId val="464140888"/>
        <c:axId val="464136576"/>
      </c:barChart>
      <c:catAx>
        <c:axId val="464140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accent6">
                    <a:lumMod val="50000"/>
                  </a:schemeClr>
                </a:solidFill>
                <a:latin typeface="+mn-lt"/>
                <a:ea typeface="+mn-ea"/>
                <a:cs typeface="+mn-cs"/>
              </a:defRPr>
            </a:pPr>
            <a:endParaRPr lang="en-US"/>
          </a:p>
        </c:txPr>
        <c:crossAx val="464136576"/>
        <c:crosses val="autoZero"/>
        <c:auto val="1"/>
        <c:lblAlgn val="ctr"/>
        <c:lblOffset val="100"/>
        <c:noMultiLvlLbl val="0"/>
      </c:catAx>
      <c:valAx>
        <c:axId val="464136576"/>
        <c:scaling>
          <c:orientation val="minMax"/>
          <c:max val="0.5"/>
        </c:scaling>
        <c:delete val="1"/>
        <c:axPos val="l"/>
        <c:numFmt formatCode="0%" sourceLinked="1"/>
        <c:majorTickMark val="out"/>
        <c:minorTickMark val="none"/>
        <c:tickLblPos val="nextTo"/>
        <c:crossAx val="464140888"/>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accent4">
              <a:lumMod val="50000"/>
            </a:schemeClr>
          </a:solidFill>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5358425245"/>
          <c:y val="0.17050202825323552"/>
          <c:w val="0.49030977948592713"/>
          <c:h val="0.81273222283513313"/>
        </c:manualLayout>
      </c:layout>
      <c:barChart>
        <c:barDir val="bar"/>
        <c:grouping val="clustered"/>
        <c:varyColors val="0"/>
        <c:ser>
          <c:idx val="0"/>
          <c:order val="0"/>
          <c:tx>
            <c:strRef>
              <c:f>Sheet1!$B$1</c:f>
              <c:strCache>
                <c:ptCount val="1"/>
                <c:pt idx="0">
                  <c:v>%</c:v>
                </c:pt>
              </c:strCache>
            </c:strRef>
          </c:tx>
          <c:spPr>
            <a:solidFill>
              <a:schemeClr val="accent6">
                <a:lumMod val="90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accent6">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Learn something new</c:v>
                </c:pt>
                <c:pt idx="1">
                  <c:v>Bring stories/heritage to life</c:v>
                </c:pt>
                <c:pt idx="2">
                  <c:v>A unique experience</c:v>
                </c:pt>
                <c:pt idx="3">
                  <c:v>Be entertaining</c:v>
                </c:pt>
                <c:pt idx="4">
                  <c:v>Make me feel inspired</c:v>
                </c:pt>
                <c:pt idx="5">
                  <c:v>Broaden my mind</c:v>
                </c:pt>
                <c:pt idx="6">
                  <c:v>Activities with a 'wow' factor</c:v>
                </c:pt>
                <c:pt idx="7">
                  <c:v>Learn about the stories/people</c:v>
                </c:pt>
                <c:pt idx="8">
                  <c:v>A friendly, genuine welcome</c:v>
                </c:pt>
                <c:pt idx="9">
                  <c:v>Somewhere to rest and relax</c:v>
                </c:pt>
                <c:pt idx="10">
                  <c:v>Have fun with friends</c:v>
                </c:pt>
                <c:pt idx="11">
                  <c:v>Share on social media</c:v>
                </c:pt>
                <c:pt idx="12">
                  <c:v>Allow me to challenge myself</c:v>
                </c:pt>
              </c:strCache>
            </c:strRef>
          </c:cat>
          <c:val>
            <c:numRef>
              <c:f>Sheet1!$B$2:$B$14</c:f>
              <c:numCache>
                <c:formatCode>0</c:formatCode>
                <c:ptCount val="13"/>
                <c:pt idx="0">
                  <c:v>120</c:v>
                </c:pt>
                <c:pt idx="1">
                  <c:v>113</c:v>
                </c:pt>
                <c:pt idx="2">
                  <c:v>105</c:v>
                </c:pt>
                <c:pt idx="3">
                  <c:v>113</c:v>
                </c:pt>
                <c:pt idx="4">
                  <c:v>128</c:v>
                </c:pt>
                <c:pt idx="5">
                  <c:v>120</c:v>
                </c:pt>
                <c:pt idx="6">
                  <c:v>128</c:v>
                </c:pt>
                <c:pt idx="7">
                  <c:v>98</c:v>
                </c:pt>
                <c:pt idx="8">
                  <c:v>113</c:v>
                </c:pt>
                <c:pt idx="9">
                  <c:v>90</c:v>
                </c:pt>
                <c:pt idx="10">
                  <c:v>60</c:v>
                </c:pt>
                <c:pt idx="11">
                  <c:v>75</c:v>
                </c:pt>
                <c:pt idx="12">
                  <c:v>38</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64137360"/>
        <c:axId val="464137752"/>
      </c:barChart>
      <c:catAx>
        <c:axId val="464137360"/>
        <c:scaling>
          <c:orientation val="maxMin"/>
        </c:scaling>
        <c:delete val="0"/>
        <c:axPos val="l"/>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64137752"/>
        <c:crossesAt val="100"/>
        <c:auto val="1"/>
        <c:lblAlgn val="ctr"/>
        <c:lblOffset val="100"/>
        <c:noMultiLvlLbl val="0"/>
      </c:catAx>
      <c:valAx>
        <c:axId val="464137752"/>
        <c:scaling>
          <c:orientation val="minMax"/>
          <c:max val="160"/>
          <c:min val="-60"/>
        </c:scaling>
        <c:delete val="1"/>
        <c:axPos val="t"/>
        <c:numFmt formatCode="0" sourceLinked="1"/>
        <c:majorTickMark val="out"/>
        <c:minorTickMark val="none"/>
        <c:tickLblPos val="nextTo"/>
        <c:crossAx val="4641373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6">
              <a:lumMod val="50000"/>
            </a:schemeClr>
          </a:solidFill>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5358425245"/>
          <c:y val="0.16858945625114888"/>
          <c:w val="0.49030977948592713"/>
          <c:h val="0.81464472705279412"/>
        </c:manualLayout>
      </c:layout>
      <c:barChart>
        <c:barDir val="bar"/>
        <c:grouping val="clustered"/>
        <c:varyColors val="0"/>
        <c:ser>
          <c:idx val="0"/>
          <c:order val="0"/>
          <c:tx>
            <c:strRef>
              <c:f>Sheet1!$B$1</c:f>
              <c:strCache>
                <c:ptCount val="1"/>
                <c:pt idx="0">
                  <c:v>%</c:v>
                </c:pt>
              </c:strCache>
            </c:strRef>
          </c:tx>
          <c:spPr>
            <a:solidFill>
              <a:schemeClr val="bg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Learn something new</c:v>
                </c:pt>
                <c:pt idx="1">
                  <c:v>Bring stories/heritage to life</c:v>
                </c:pt>
                <c:pt idx="2">
                  <c:v>A unique experience</c:v>
                </c:pt>
                <c:pt idx="3">
                  <c:v>Be entertaining</c:v>
                </c:pt>
                <c:pt idx="4">
                  <c:v>Make me feel inspired</c:v>
                </c:pt>
                <c:pt idx="5">
                  <c:v>Broaden my mind</c:v>
                </c:pt>
                <c:pt idx="6">
                  <c:v>Activities with a 'wow' factor</c:v>
                </c:pt>
                <c:pt idx="7">
                  <c:v>Learn about the stories/people</c:v>
                </c:pt>
                <c:pt idx="8">
                  <c:v>A friendly, genuine welcome</c:v>
                </c:pt>
                <c:pt idx="9">
                  <c:v>Somewhere to rest and relax</c:v>
                </c:pt>
                <c:pt idx="10">
                  <c:v>Have fun with friends</c:v>
                </c:pt>
                <c:pt idx="11">
                  <c:v>Share on social media</c:v>
                </c:pt>
                <c:pt idx="12">
                  <c:v>Allow me to challenge myself</c:v>
                </c:pt>
              </c:strCache>
            </c:strRef>
          </c:cat>
          <c:val>
            <c:numRef>
              <c:f>Sheet1!$B$2:$B$14</c:f>
              <c:numCache>
                <c:formatCode>0%</c:formatCode>
                <c:ptCount val="13"/>
                <c:pt idx="0">
                  <c:v>0.39</c:v>
                </c:pt>
                <c:pt idx="1">
                  <c:v>0.37</c:v>
                </c:pt>
                <c:pt idx="2">
                  <c:v>0.34</c:v>
                </c:pt>
                <c:pt idx="3">
                  <c:v>0.37</c:v>
                </c:pt>
                <c:pt idx="4">
                  <c:v>0.41</c:v>
                </c:pt>
                <c:pt idx="5">
                  <c:v>0.39</c:v>
                </c:pt>
                <c:pt idx="6">
                  <c:v>0.41</c:v>
                </c:pt>
                <c:pt idx="7">
                  <c:v>0.32</c:v>
                </c:pt>
                <c:pt idx="8">
                  <c:v>0.37</c:v>
                </c:pt>
                <c:pt idx="9">
                  <c:v>0.28999999999999998</c:v>
                </c:pt>
                <c:pt idx="10">
                  <c:v>0.2</c:v>
                </c:pt>
                <c:pt idx="11">
                  <c:v>0.24</c:v>
                </c:pt>
                <c:pt idx="12">
                  <c:v>0.12</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64138928"/>
        <c:axId val="464141280"/>
      </c:barChart>
      <c:catAx>
        <c:axId val="46413892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64141280"/>
        <c:crosses val="autoZero"/>
        <c:auto val="1"/>
        <c:lblAlgn val="ctr"/>
        <c:lblOffset val="100"/>
        <c:noMultiLvlLbl val="0"/>
      </c:catAx>
      <c:valAx>
        <c:axId val="464141280"/>
        <c:scaling>
          <c:orientation val="minMax"/>
          <c:max val="1"/>
        </c:scaling>
        <c:delete val="1"/>
        <c:axPos val="t"/>
        <c:numFmt formatCode="0%" sourceLinked="1"/>
        <c:majorTickMark val="out"/>
        <c:minorTickMark val="none"/>
        <c:tickLblPos val="nextTo"/>
        <c:crossAx val="46413892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50969026725894018"/>
          <c:y val="0.12262724132176116"/>
          <c:w val="0.34574020969880437"/>
          <c:h val="0.84333259091298574"/>
        </c:manualLayout>
      </c:layout>
      <c:barChart>
        <c:barDir val="bar"/>
        <c:grouping val="clustered"/>
        <c:varyColors val="0"/>
        <c:ser>
          <c:idx val="0"/>
          <c:order val="0"/>
          <c:tx>
            <c:strRef>
              <c:f>Sheet1!$B$1</c:f>
              <c:strCache>
                <c:ptCount val="1"/>
                <c:pt idx="0">
                  <c:v>%</c:v>
                </c:pt>
              </c:strCache>
            </c:strRef>
          </c:tx>
          <c:spPr>
            <a:solidFill>
              <a:schemeClr val="accent6">
                <a:lumMod val="50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accent6">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Old fashioned</c:v>
                </c:pt>
                <c:pt idx="1">
                  <c:v>For older people</c:v>
                </c:pt>
                <c:pt idx="2">
                  <c:v>Boring</c:v>
                </c:pt>
                <c:pt idx="3">
                  <c:v>Too quiet</c:v>
                </c:pt>
                <c:pt idx="4">
                  <c:v>Stuffy</c:v>
                </c:pt>
                <c:pt idx="5">
                  <c:v>For younger people</c:v>
                </c:pt>
                <c:pt idx="6">
                  <c:v>Biased</c:v>
                </c:pt>
                <c:pt idx="7">
                  <c:v>Irrelevant</c:v>
                </c:pt>
                <c:pt idx="8">
                  <c:v>Scary</c:v>
                </c:pt>
                <c:pt idx="9">
                  <c:v>Dishonest</c:v>
                </c:pt>
              </c:strCache>
            </c:strRef>
          </c:cat>
          <c:val>
            <c:numRef>
              <c:f>Sheet1!$B$2:$B$11</c:f>
              <c:numCache>
                <c:formatCode>0</c:formatCode>
                <c:ptCount val="10"/>
                <c:pt idx="0">
                  <c:v>357</c:v>
                </c:pt>
                <c:pt idx="1">
                  <c:v>214</c:v>
                </c:pt>
                <c:pt idx="2">
                  <c:v>71</c:v>
                </c:pt>
                <c:pt idx="3">
                  <c:v>71</c:v>
                </c:pt>
                <c:pt idx="4">
                  <c:v>71</c:v>
                </c:pt>
                <c:pt idx="5">
                  <c:v>143</c:v>
                </c:pt>
                <c:pt idx="6">
                  <c:v>0</c:v>
                </c:pt>
                <c:pt idx="7">
                  <c:v>0</c:v>
                </c:pt>
                <c:pt idx="8">
                  <c:v>71</c:v>
                </c:pt>
                <c:pt idx="9">
                  <c:v>0</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00"/>
        <c:overlap val="-25"/>
        <c:axId val="464139320"/>
        <c:axId val="464141672"/>
      </c:barChart>
      <c:catAx>
        <c:axId val="464139320"/>
        <c:scaling>
          <c:orientation val="maxMin"/>
        </c:scaling>
        <c:delete val="0"/>
        <c:axPos val="l"/>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6">
                    <a:lumMod val="50000"/>
                  </a:schemeClr>
                </a:solidFill>
                <a:latin typeface="+mn-lt"/>
                <a:ea typeface="+mn-ea"/>
                <a:cs typeface="+mn-cs"/>
              </a:defRPr>
            </a:pPr>
            <a:endParaRPr lang="en-US"/>
          </a:p>
        </c:txPr>
        <c:crossAx val="464141672"/>
        <c:crossesAt val="100"/>
        <c:auto val="1"/>
        <c:lblAlgn val="ctr"/>
        <c:lblOffset val="100"/>
        <c:noMultiLvlLbl val="0"/>
      </c:catAx>
      <c:valAx>
        <c:axId val="464141672"/>
        <c:scaling>
          <c:orientation val="minMax"/>
          <c:max val="400"/>
          <c:min val="-300"/>
        </c:scaling>
        <c:delete val="1"/>
        <c:axPos val="t"/>
        <c:numFmt formatCode="0" sourceLinked="1"/>
        <c:majorTickMark val="out"/>
        <c:minorTickMark val="none"/>
        <c:tickLblPos val="nextTo"/>
        <c:crossAx val="4641393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6">
              <a:lumMod val="50000"/>
            </a:schemeClr>
          </a:solidFill>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5358425245"/>
          <c:y val="0.13990166017538289"/>
          <c:w val="0.49030977948592713"/>
          <c:h val="0.84333259091298574"/>
        </c:manualLayout>
      </c:layout>
      <c:barChart>
        <c:barDir val="bar"/>
        <c:grouping val="clustered"/>
        <c:varyColors val="0"/>
        <c:ser>
          <c:idx val="0"/>
          <c:order val="0"/>
          <c:tx>
            <c:strRef>
              <c:f>Sheet1!$B$1</c:f>
              <c:strCache>
                <c:ptCount val="1"/>
                <c:pt idx="0">
                  <c:v>%</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accent6">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Educational</c:v>
                </c:pt>
                <c:pt idx="1">
                  <c:v>Important</c:v>
                </c:pt>
                <c:pt idx="2">
                  <c:v>Welcoming</c:v>
                </c:pt>
                <c:pt idx="3">
                  <c:v>Entertaining</c:v>
                </c:pt>
                <c:pt idx="4">
                  <c:v>Exciting</c:v>
                </c:pt>
                <c:pt idx="5">
                  <c:v>Fun</c:v>
                </c:pt>
                <c:pt idx="6">
                  <c:v>Honest</c:v>
                </c:pt>
                <c:pt idx="7">
                  <c:v>Trustworthy</c:v>
                </c:pt>
                <c:pt idx="8">
                  <c:v>For people like me</c:v>
                </c:pt>
                <c:pt idx="9">
                  <c:v>Modern</c:v>
                </c:pt>
              </c:strCache>
            </c:strRef>
          </c:cat>
          <c:val>
            <c:numRef>
              <c:f>Sheet1!$B$2:$B$11</c:f>
              <c:numCache>
                <c:formatCode>0</c:formatCode>
                <c:ptCount val="10"/>
                <c:pt idx="0">
                  <c:v>271.875</c:v>
                </c:pt>
                <c:pt idx="1">
                  <c:v>131.25</c:v>
                </c:pt>
                <c:pt idx="2">
                  <c:v>140.62499999999997</c:v>
                </c:pt>
                <c:pt idx="3">
                  <c:v>112.49999999999997</c:v>
                </c:pt>
                <c:pt idx="4">
                  <c:v>140.62499999999997</c:v>
                </c:pt>
                <c:pt idx="5">
                  <c:v>112.49999999999997</c:v>
                </c:pt>
                <c:pt idx="6">
                  <c:v>103.125</c:v>
                </c:pt>
                <c:pt idx="7">
                  <c:v>65.625</c:v>
                </c:pt>
                <c:pt idx="8">
                  <c:v>65.625</c:v>
                </c:pt>
                <c:pt idx="9">
                  <c:v>56.249999999999986</c:v>
                </c:pt>
              </c:numCache>
            </c:numRef>
          </c:val>
          <c:extLst>
            <c:ext xmlns:c16="http://schemas.microsoft.com/office/drawing/2014/chart" uri="{C3380CC4-5D6E-409C-BE32-E72D297353CC}">
              <c16:uniqueId val="{00000000-EEEB-4845-AC7D-00325168CE1E}"/>
            </c:ext>
          </c:extLst>
        </c:ser>
        <c:dLbls>
          <c:dLblPos val="inEnd"/>
          <c:showLegendKey val="0"/>
          <c:showVal val="1"/>
          <c:showCatName val="0"/>
          <c:showSerName val="0"/>
          <c:showPercent val="0"/>
          <c:showBubbleSize val="0"/>
        </c:dLbls>
        <c:gapWidth val="100"/>
        <c:overlap val="-25"/>
        <c:axId val="464140104"/>
        <c:axId val="464134616"/>
      </c:barChart>
      <c:catAx>
        <c:axId val="464140104"/>
        <c:scaling>
          <c:orientation val="maxMin"/>
        </c:scaling>
        <c:delete val="0"/>
        <c:axPos val="l"/>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6">
                    <a:lumMod val="50000"/>
                  </a:schemeClr>
                </a:solidFill>
                <a:latin typeface="+mn-lt"/>
                <a:ea typeface="+mn-ea"/>
                <a:cs typeface="+mn-cs"/>
              </a:defRPr>
            </a:pPr>
            <a:endParaRPr lang="en-US"/>
          </a:p>
        </c:txPr>
        <c:crossAx val="464134616"/>
        <c:crossesAt val="100"/>
        <c:auto val="1"/>
        <c:lblAlgn val="ctr"/>
        <c:lblOffset val="100"/>
        <c:noMultiLvlLbl val="0"/>
      </c:catAx>
      <c:valAx>
        <c:axId val="464134616"/>
        <c:scaling>
          <c:orientation val="minMax"/>
          <c:max val="400"/>
          <c:min val="-300"/>
        </c:scaling>
        <c:delete val="1"/>
        <c:axPos val="t"/>
        <c:numFmt formatCode="0" sourceLinked="1"/>
        <c:majorTickMark val="out"/>
        <c:minorTickMark val="none"/>
        <c:tickLblPos val="nextTo"/>
        <c:crossAx val="464140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6">
              <a:lumMod val="50000"/>
            </a:schemeClr>
          </a:solidFill>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5750013991538174"/>
          <c:y val="0.14235029199106142"/>
          <c:w val="0.38335194285432284"/>
          <c:h val="0.84142006790811996"/>
        </c:manualLayout>
      </c:layout>
      <c:barChart>
        <c:barDir val="bar"/>
        <c:grouping val="clustered"/>
        <c:varyColors val="0"/>
        <c:ser>
          <c:idx val="0"/>
          <c:order val="0"/>
          <c:tx>
            <c:strRef>
              <c:f>Sheet1!$B$1</c:f>
              <c:strCache>
                <c:ptCount val="1"/>
                <c:pt idx="0">
                  <c:v>%</c:v>
                </c:pt>
              </c:strCache>
            </c:strRef>
          </c:tx>
          <c:spPr>
            <a:solidFill>
              <a:schemeClr val="bg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Educational</c:v>
                </c:pt>
                <c:pt idx="1">
                  <c:v>Important</c:v>
                </c:pt>
                <c:pt idx="2">
                  <c:v>Welcoming</c:v>
                </c:pt>
                <c:pt idx="3">
                  <c:v>Entertaining</c:v>
                </c:pt>
                <c:pt idx="4">
                  <c:v>Exciting</c:v>
                </c:pt>
                <c:pt idx="5">
                  <c:v>Fun</c:v>
                </c:pt>
                <c:pt idx="6">
                  <c:v>Old fashioned</c:v>
                </c:pt>
                <c:pt idx="7">
                  <c:v>Honest</c:v>
                </c:pt>
                <c:pt idx="8">
                  <c:v>Trustworthy</c:v>
                </c:pt>
                <c:pt idx="9">
                  <c:v>For people like me</c:v>
                </c:pt>
                <c:pt idx="10">
                  <c:v>For older people</c:v>
                </c:pt>
                <c:pt idx="11">
                  <c:v>Boring</c:v>
                </c:pt>
                <c:pt idx="12">
                  <c:v>Modern</c:v>
                </c:pt>
                <c:pt idx="13">
                  <c:v>Too quiet</c:v>
                </c:pt>
                <c:pt idx="14">
                  <c:v>Stuffy</c:v>
                </c:pt>
                <c:pt idx="15">
                  <c:v>For younger people</c:v>
                </c:pt>
                <c:pt idx="16">
                  <c:v>Biased</c:v>
                </c:pt>
                <c:pt idx="17">
                  <c:v>Irrelevant</c:v>
                </c:pt>
                <c:pt idx="18">
                  <c:v>Scary</c:v>
                </c:pt>
                <c:pt idx="19">
                  <c:v>Dishonest</c:v>
                </c:pt>
              </c:strCache>
            </c:strRef>
          </c:cat>
          <c:val>
            <c:numRef>
              <c:f>Sheet1!$B$2:$B$21</c:f>
              <c:numCache>
                <c:formatCode>0%</c:formatCode>
                <c:ptCount val="20"/>
                <c:pt idx="0">
                  <c:v>0.70731707317073178</c:v>
                </c:pt>
                <c:pt idx="1">
                  <c:v>0.34146341463414637</c:v>
                </c:pt>
                <c:pt idx="2">
                  <c:v>0.36585365853658536</c:v>
                </c:pt>
                <c:pt idx="3">
                  <c:v>0.29268292682926828</c:v>
                </c:pt>
                <c:pt idx="4">
                  <c:v>0.36585365853658536</c:v>
                </c:pt>
                <c:pt idx="5">
                  <c:v>0.29268292682926828</c:v>
                </c:pt>
                <c:pt idx="6">
                  <c:v>0.12195121951219512</c:v>
                </c:pt>
                <c:pt idx="7">
                  <c:v>0.26829268292682928</c:v>
                </c:pt>
                <c:pt idx="8">
                  <c:v>0.17073170731707318</c:v>
                </c:pt>
                <c:pt idx="9">
                  <c:v>0.17073170731707318</c:v>
                </c:pt>
                <c:pt idx="10">
                  <c:v>7.3170731707317069E-2</c:v>
                </c:pt>
                <c:pt idx="11">
                  <c:v>2.4390243902439025E-2</c:v>
                </c:pt>
                <c:pt idx="12">
                  <c:v>0.14634146341463414</c:v>
                </c:pt>
                <c:pt idx="13">
                  <c:v>2.4390243902439025E-2</c:v>
                </c:pt>
                <c:pt idx="14">
                  <c:v>2.4390243902439025E-2</c:v>
                </c:pt>
                <c:pt idx="15">
                  <c:v>4.878048780487805E-2</c:v>
                </c:pt>
                <c:pt idx="16">
                  <c:v>0</c:v>
                </c:pt>
                <c:pt idx="17">
                  <c:v>0</c:v>
                </c:pt>
                <c:pt idx="18">
                  <c:v>2.4390243902439025E-2</c:v>
                </c:pt>
                <c:pt idx="19">
                  <c:v>0</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64135400"/>
        <c:axId val="464140496"/>
      </c:barChart>
      <c:catAx>
        <c:axId val="46413540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64140496"/>
        <c:crosses val="autoZero"/>
        <c:auto val="1"/>
        <c:lblAlgn val="ctr"/>
        <c:lblOffset val="100"/>
        <c:noMultiLvlLbl val="0"/>
      </c:catAx>
      <c:valAx>
        <c:axId val="464140496"/>
        <c:scaling>
          <c:orientation val="minMax"/>
          <c:max val="1"/>
        </c:scaling>
        <c:delete val="1"/>
        <c:axPos val="t"/>
        <c:numFmt formatCode="0%" sourceLinked="1"/>
        <c:majorTickMark val="out"/>
        <c:minorTickMark val="none"/>
        <c:tickLblPos val="nextTo"/>
        <c:crossAx val="464135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5358425245"/>
          <c:y val="0.16858945625114888"/>
          <c:w val="0.49030977948592713"/>
          <c:h val="0.81464472705279412"/>
        </c:manualLayout>
      </c:layout>
      <c:barChart>
        <c:barDir val="bar"/>
        <c:grouping val="clustered"/>
        <c:varyColors val="0"/>
        <c:ser>
          <c:idx val="0"/>
          <c:order val="0"/>
          <c:tx>
            <c:strRef>
              <c:f>Sheet1!$B$1</c:f>
              <c:strCache>
                <c:ptCount val="1"/>
                <c:pt idx="0">
                  <c:v>%</c:v>
                </c:pt>
              </c:strCache>
            </c:strRef>
          </c:tx>
          <c:spPr>
            <a:solidFill>
              <a:schemeClr val="accent6">
                <a:lumMod val="50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accent6">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Temporary exhibitions about interesting subjects</c:v>
                </c:pt>
                <c:pt idx="1">
                  <c:v>Keeping permanent exhibitions fresh</c:v>
                </c:pt>
                <c:pt idx="2">
                  <c:v>Interactive exhibits</c:v>
                </c:pt>
                <c:pt idx="3">
                  <c:v>After hours/late night events for young people</c:v>
                </c:pt>
                <c:pt idx="4">
                  <c:v>More digital technology</c:v>
                </c:pt>
                <c:pt idx="5">
                  <c:v>Live events</c:v>
                </c:pt>
                <c:pt idx="6">
                  <c:v>Exhibits aimed at young people</c:v>
                </c:pt>
                <c:pt idx="7">
                  <c:v>App to tell you about what's on</c:v>
                </c:pt>
                <c:pt idx="8">
                  <c:v>App to use in the museum</c:v>
                </c:pt>
                <c:pt idx="9">
                  <c:v>Taking the museum outside</c:v>
                </c:pt>
                <c:pt idx="10">
                  <c:v>Exhibits curated by young people</c:v>
                </c:pt>
                <c:pt idx="11">
                  <c:v>Information about why artefacts are together</c:v>
                </c:pt>
                <c:pt idx="12">
                  <c:v>Discussion events</c:v>
                </c:pt>
              </c:strCache>
            </c:strRef>
          </c:cat>
          <c:val>
            <c:numRef>
              <c:f>Sheet1!$B$2:$B$14</c:f>
              <c:numCache>
                <c:formatCode>0</c:formatCode>
                <c:ptCount val="13"/>
                <c:pt idx="0">
                  <c:v>175</c:v>
                </c:pt>
                <c:pt idx="1">
                  <c:v>148</c:v>
                </c:pt>
                <c:pt idx="2">
                  <c:v>120</c:v>
                </c:pt>
                <c:pt idx="3">
                  <c:v>92</c:v>
                </c:pt>
                <c:pt idx="4">
                  <c:v>111</c:v>
                </c:pt>
                <c:pt idx="5">
                  <c:v>83</c:v>
                </c:pt>
                <c:pt idx="6">
                  <c:v>111</c:v>
                </c:pt>
                <c:pt idx="7">
                  <c:v>92</c:v>
                </c:pt>
                <c:pt idx="8">
                  <c:v>83</c:v>
                </c:pt>
                <c:pt idx="9">
                  <c:v>55</c:v>
                </c:pt>
                <c:pt idx="10">
                  <c:v>55</c:v>
                </c:pt>
                <c:pt idx="11">
                  <c:v>83</c:v>
                </c:pt>
                <c:pt idx="12">
                  <c:v>92</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58666944"/>
        <c:axId val="458659496"/>
      </c:barChart>
      <c:catAx>
        <c:axId val="458666944"/>
        <c:scaling>
          <c:orientation val="maxMin"/>
        </c:scaling>
        <c:delete val="0"/>
        <c:axPos val="l"/>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58659496"/>
        <c:crossesAt val="100"/>
        <c:auto val="1"/>
        <c:lblAlgn val="ctr"/>
        <c:lblOffset val="100"/>
        <c:noMultiLvlLbl val="0"/>
      </c:catAx>
      <c:valAx>
        <c:axId val="458659496"/>
        <c:scaling>
          <c:orientation val="minMax"/>
          <c:max val="250"/>
          <c:min val="-150"/>
        </c:scaling>
        <c:delete val="1"/>
        <c:axPos val="t"/>
        <c:numFmt formatCode="0" sourceLinked="1"/>
        <c:majorTickMark val="out"/>
        <c:minorTickMark val="none"/>
        <c:tickLblPos val="nextTo"/>
        <c:crossAx val="4586669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6">
              <a:lumMod val="50000"/>
            </a:schemeClr>
          </a:solidFill>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5358425245"/>
          <c:y val="0.16858945625114888"/>
          <c:w val="0.49030977948592713"/>
          <c:h val="0.81464472705279412"/>
        </c:manualLayout>
      </c:layout>
      <c:barChart>
        <c:barDir val="bar"/>
        <c:grouping val="clustered"/>
        <c:varyColors val="0"/>
        <c:ser>
          <c:idx val="0"/>
          <c:order val="0"/>
          <c:tx>
            <c:strRef>
              <c:f>Sheet1!$B$1</c:f>
              <c:strCache>
                <c:ptCount val="1"/>
                <c:pt idx="0">
                  <c:v>%</c:v>
                </c:pt>
              </c:strCache>
            </c:strRef>
          </c:tx>
          <c:spPr>
            <a:solidFill>
              <a:schemeClr val="bg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Interesting temporary exhibitions</c:v>
                </c:pt>
                <c:pt idx="1">
                  <c:v>Keeping permanent exhibitions fresh</c:v>
                </c:pt>
                <c:pt idx="2">
                  <c:v>Interactive exhibits</c:v>
                </c:pt>
                <c:pt idx="3">
                  <c:v>After hours events for young people</c:v>
                </c:pt>
                <c:pt idx="4">
                  <c:v>More digital technology</c:v>
                </c:pt>
                <c:pt idx="5">
                  <c:v>Live events</c:v>
                </c:pt>
                <c:pt idx="6">
                  <c:v>Exhibits aimed at young people</c:v>
                </c:pt>
                <c:pt idx="7">
                  <c:v>App to tell you about what's on</c:v>
                </c:pt>
                <c:pt idx="8">
                  <c:v>App to use in the museum</c:v>
                </c:pt>
                <c:pt idx="9">
                  <c:v>Taking the museum outside</c:v>
                </c:pt>
                <c:pt idx="10">
                  <c:v>Exhibits curated by young people</c:v>
                </c:pt>
                <c:pt idx="11">
                  <c:v>Info about why artefacts are together</c:v>
                </c:pt>
                <c:pt idx="12">
                  <c:v>Discussion events</c:v>
                </c:pt>
              </c:strCache>
            </c:strRef>
          </c:cat>
          <c:val>
            <c:numRef>
              <c:f>Sheet1!$B$2:$B$14</c:f>
              <c:numCache>
                <c:formatCode>0%</c:formatCode>
                <c:ptCount val="13"/>
                <c:pt idx="0">
                  <c:v>0.46</c:v>
                </c:pt>
                <c:pt idx="1">
                  <c:v>0.39</c:v>
                </c:pt>
                <c:pt idx="2">
                  <c:v>0.32</c:v>
                </c:pt>
                <c:pt idx="3">
                  <c:v>0.24</c:v>
                </c:pt>
                <c:pt idx="4">
                  <c:v>0.28999999999999998</c:v>
                </c:pt>
                <c:pt idx="5">
                  <c:v>0.22</c:v>
                </c:pt>
                <c:pt idx="6">
                  <c:v>0.28999999999999998</c:v>
                </c:pt>
                <c:pt idx="7">
                  <c:v>0.24</c:v>
                </c:pt>
                <c:pt idx="8">
                  <c:v>0.22</c:v>
                </c:pt>
                <c:pt idx="9">
                  <c:v>0.15</c:v>
                </c:pt>
                <c:pt idx="10">
                  <c:v>0.15</c:v>
                </c:pt>
                <c:pt idx="11">
                  <c:v>0.22</c:v>
                </c:pt>
                <c:pt idx="12">
                  <c:v>0.24</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58658712"/>
        <c:axId val="458661064"/>
      </c:barChart>
      <c:catAx>
        <c:axId val="458658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58661064"/>
        <c:crosses val="autoZero"/>
        <c:auto val="1"/>
        <c:lblAlgn val="ctr"/>
        <c:lblOffset val="100"/>
        <c:noMultiLvlLbl val="0"/>
      </c:catAx>
      <c:valAx>
        <c:axId val="458661064"/>
        <c:scaling>
          <c:orientation val="minMax"/>
          <c:max val="1"/>
        </c:scaling>
        <c:delete val="1"/>
        <c:axPos val="t"/>
        <c:numFmt formatCode="0%" sourceLinked="1"/>
        <c:majorTickMark val="out"/>
        <c:minorTickMark val="none"/>
        <c:tickLblPos val="nextTo"/>
        <c:crossAx val="458658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3.7229194331706151E-3"/>
          <c:y val="0.35822713531241929"/>
          <c:w val="0.98243153097549263"/>
          <c:h val="0.50535326961591764"/>
        </c:manualLayout>
      </c:layout>
      <c:barChart>
        <c:barDir val="col"/>
        <c:grouping val="percentStacked"/>
        <c:varyColors val="0"/>
        <c:ser>
          <c:idx val="0"/>
          <c:order val="0"/>
          <c:tx>
            <c:strRef>
              <c:f>Sheet1!$B$1</c:f>
              <c:strCache>
                <c:ptCount val="1"/>
                <c:pt idx="0">
                  <c:v>Disagree strongly</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6">
                        <a:lumMod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B4_1 - It is important that young people find out about their heritage - How much do you agree or disagree with the following statements?</c:v>
                </c:pt>
                <c:pt idx="1">
                  <c:v>B4_2 - Heritage is irreplaceable - How much do you agree or disagree with the following statements?</c:v>
                </c:pt>
                <c:pt idx="2">
                  <c:v>B4_3 - History of a place and where we have come from is important to me - How much do you agree or disagree with the following statements?</c:v>
                </c:pt>
                <c:pt idx="3">
                  <c:v>B4_4 - Celebrating heritage is important - How much do you agree or disagree with the following statements?</c:v>
                </c:pt>
                <c:pt idx="4">
                  <c:v>B4_5 - Looking after our heritage is important for creating jobs and boosting the economy - How much do you agree or disagree with the following statements?</c:v>
                </c:pt>
                <c:pt idx="5">
                  <c:v>B4_6 - It's important to protect heritage places even though I may never visit them - How much do you agree or disagree with the following statements?</c:v>
                </c:pt>
              </c:strCache>
            </c:strRef>
          </c:cat>
          <c:val>
            <c:numRef>
              <c:f>Sheet1!$B$2:$B$7</c:f>
              <c:numCache>
                <c:formatCode>0%</c:formatCode>
                <c:ptCount val="6"/>
                <c:pt idx="0">
                  <c:v>0</c:v>
                </c:pt>
                <c:pt idx="1">
                  <c:v>0.02</c:v>
                </c:pt>
                <c:pt idx="2">
                  <c:v>0.12</c:v>
                </c:pt>
                <c:pt idx="3">
                  <c:v>0</c:v>
                </c:pt>
                <c:pt idx="4">
                  <c:v>0.02</c:v>
                </c:pt>
                <c:pt idx="5">
                  <c:v>0.02</c:v>
                </c:pt>
              </c:numCache>
            </c:numRef>
          </c:val>
          <c:extLst>
            <c:ext xmlns:c16="http://schemas.microsoft.com/office/drawing/2014/chart" uri="{C3380CC4-5D6E-409C-BE32-E72D297353CC}">
              <c16:uniqueId val="{00000000-20AD-4203-B287-D2270FCA1AB5}"/>
            </c:ext>
          </c:extLst>
        </c:ser>
        <c:ser>
          <c:idx val="1"/>
          <c:order val="1"/>
          <c:tx>
            <c:strRef>
              <c:f>Sheet1!$C$1</c:f>
              <c:strCache>
                <c:ptCount val="1"/>
                <c:pt idx="0">
                  <c:v>Disagree slightly</c:v>
                </c:pt>
              </c:strCache>
            </c:strRef>
          </c:tx>
          <c:spPr>
            <a:solidFill>
              <a:schemeClr val="accent6">
                <a:lumMod val="90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6">
                        <a:lumMod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B4_1 - It is important that young people find out about their heritage - How much do you agree or disagree with the following statements?</c:v>
                </c:pt>
                <c:pt idx="1">
                  <c:v>B4_2 - Heritage is irreplaceable - How much do you agree or disagree with the following statements?</c:v>
                </c:pt>
                <c:pt idx="2">
                  <c:v>B4_3 - History of a place and where we have come from is important to me - How much do you agree or disagree with the following statements?</c:v>
                </c:pt>
                <c:pt idx="3">
                  <c:v>B4_4 - Celebrating heritage is important - How much do you agree or disagree with the following statements?</c:v>
                </c:pt>
                <c:pt idx="4">
                  <c:v>B4_5 - Looking after our heritage is important for creating jobs and boosting the economy - How much do you agree or disagree with the following statements?</c:v>
                </c:pt>
                <c:pt idx="5">
                  <c:v>B4_6 - It's important to protect heritage places even though I may never visit them - How much do you agree or disagree with the following statements?</c:v>
                </c:pt>
              </c:strCache>
            </c:strRef>
          </c:cat>
          <c:val>
            <c:numRef>
              <c:f>Sheet1!$C$2:$C$7</c:f>
              <c:numCache>
                <c:formatCode>0%</c:formatCode>
                <c:ptCount val="6"/>
                <c:pt idx="0">
                  <c:v>0.24</c:v>
                </c:pt>
                <c:pt idx="1">
                  <c:v>0.05</c:v>
                </c:pt>
                <c:pt idx="2">
                  <c:v>0.05</c:v>
                </c:pt>
                <c:pt idx="3">
                  <c:v>7.0000000000000007E-2</c:v>
                </c:pt>
                <c:pt idx="4">
                  <c:v>0.15</c:v>
                </c:pt>
                <c:pt idx="5">
                  <c:v>0.05</c:v>
                </c:pt>
              </c:numCache>
            </c:numRef>
          </c:val>
          <c:extLst>
            <c:ext xmlns:c16="http://schemas.microsoft.com/office/drawing/2014/chart" uri="{C3380CC4-5D6E-409C-BE32-E72D297353CC}">
              <c16:uniqueId val="{00000001-20AD-4203-B287-D2270FCA1AB5}"/>
            </c:ext>
          </c:extLst>
        </c:ser>
        <c:ser>
          <c:idx val="2"/>
          <c:order val="2"/>
          <c:tx>
            <c:strRef>
              <c:f>Sheet1!$D$1</c:f>
              <c:strCache>
                <c:ptCount val="1"/>
                <c:pt idx="0">
                  <c:v>Neither/Don't Know</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B4_1 - It is important that young people find out about their heritage - How much do you agree or disagree with the following statements?</c:v>
                </c:pt>
                <c:pt idx="1">
                  <c:v>B4_2 - Heritage is irreplaceable - How much do you agree or disagree with the following statements?</c:v>
                </c:pt>
                <c:pt idx="2">
                  <c:v>B4_3 - History of a place and where we have come from is important to me - How much do you agree or disagree with the following statements?</c:v>
                </c:pt>
                <c:pt idx="3">
                  <c:v>B4_4 - Celebrating heritage is important - How much do you agree or disagree with the following statements?</c:v>
                </c:pt>
                <c:pt idx="4">
                  <c:v>B4_5 - Looking after our heritage is important for creating jobs and boosting the economy - How much do you agree or disagree with the following statements?</c:v>
                </c:pt>
                <c:pt idx="5">
                  <c:v>B4_6 - It's important to protect heritage places even though I may never visit them - How much do you agree or disagree with the following statements?</c:v>
                </c:pt>
              </c:strCache>
            </c:strRef>
          </c:cat>
          <c:val>
            <c:numRef>
              <c:f>Sheet1!$D$2:$D$7</c:f>
              <c:numCache>
                <c:formatCode>0%</c:formatCode>
                <c:ptCount val="6"/>
                <c:pt idx="0">
                  <c:v>0.34</c:v>
                </c:pt>
                <c:pt idx="1">
                  <c:v>0.46</c:v>
                </c:pt>
                <c:pt idx="2">
                  <c:v>0.39</c:v>
                </c:pt>
                <c:pt idx="3">
                  <c:v>0.59</c:v>
                </c:pt>
                <c:pt idx="4">
                  <c:v>0.54</c:v>
                </c:pt>
                <c:pt idx="5">
                  <c:v>0.32</c:v>
                </c:pt>
              </c:numCache>
            </c:numRef>
          </c:val>
          <c:extLst>
            <c:ext xmlns:c16="http://schemas.microsoft.com/office/drawing/2014/chart" uri="{C3380CC4-5D6E-409C-BE32-E72D297353CC}">
              <c16:uniqueId val="{00000002-20AD-4203-B287-D2270FCA1AB5}"/>
            </c:ext>
          </c:extLst>
        </c:ser>
        <c:ser>
          <c:idx val="3"/>
          <c:order val="3"/>
          <c:tx>
            <c:strRef>
              <c:f>Sheet1!$E$1</c:f>
              <c:strCache>
                <c:ptCount val="1"/>
                <c:pt idx="0">
                  <c:v>Agree slightly</c:v>
                </c:pt>
              </c:strCache>
            </c:strRef>
          </c:tx>
          <c:spPr>
            <a:solidFill>
              <a:schemeClr val="accent6">
                <a:lumMod val="50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B4_1 - It is important that young people find out about their heritage - How much do you agree or disagree with the following statements?</c:v>
                </c:pt>
                <c:pt idx="1">
                  <c:v>B4_2 - Heritage is irreplaceable - How much do you agree or disagree with the following statements?</c:v>
                </c:pt>
                <c:pt idx="2">
                  <c:v>B4_3 - History of a place and where we have come from is important to me - How much do you agree or disagree with the following statements?</c:v>
                </c:pt>
                <c:pt idx="3">
                  <c:v>B4_4 - Celebrating heritage is important - How much do you agree or disagree with the following statements?</c:v>
                </c:pt>
                <c:pt idx="4">
                  <c:v>B4_5 - Looking after our heritage is important for creating jobs and boosting the economy - How much do you agree or disagree with the following statements?</c:v>
                </c:pt>
                <c:pt idx="5">
                  <c:v>B4_6 - It's important to protect heritage places even though I may never visit them - How much do you agree or disagree with the following statements?</c:v>
                </c:pt>
              </c:strCache>
            </c:strRef>
          </c:cat>
          <c:val>
            <c:numRef>
              <c:f>Sheet1!$E$2:$E$7</c:f>
              <c:numCache>
                <c:formatCode>0%</c:formatCode>
                <c:ptCount val="6"/>
                <c:pt idx="0">
                  <c:v>0.27</c:v>
                </c:pt>
                <c:pt idx="1">
                  <c:v>0.28999999999999998</c:v>
                </c:pt>
                <c:pt idx="2">
                  <c:v>0.39</c:v>
                </c:pt>
                <c:pt idx="3">
                  <c:v>0.32</c:v>
                </c:pt>
                <c:pt idx="4">
                  <c:v>0.24</c:v>
                </c:pt>
                <c:pt idx="5">
                  <c:v>0.49</c:v>
                </c:pt>
              </c:numCache>
            </c:numRef>
          </c:val>
          <c:extLst>
            <c:ext xmlns:c16="http://schemas.microsoft.com/office/drawing/2014/chart" uri="{C3380CC4-5D6E-409C-BE32-E72D297353CC}">
              <c16:uniqueId val="{00000003-20AD-4203-B287-D2270FCA1AB5}"/>
            </c:ext>
          </c:extLst>
        </c:ser>
        <c:ser>
          <c:idx val="4"/>
          <c:order val="4"/>
          <c:tx>
            <c:strRef>
              <c:f>Sheet1!$F$1</c:f>
              <c:strCache>
                <c:ptCount val="1"/>
                <c:pt idx="0">
                  <c:v>Agree strongly</c:v>
                </c:pt>
              </c:strCache>
            </c:strRef>
          </c:tx>
          <c:spPr>
            <a:solidFill>
              <a:schemeClr val="accent6">
                <a:lumMod val="25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B4_1 - It is important that young people find out about their heritage - How much do you agree or disagree with the following statements?</c:v>
                </c:pt>
                <c:pt idx="1">
                  <c:v>B4_2 - Heritage is irreplaceable - How much do you agree or disagree with the following statements?</c:v>
                </c:pt>
                <c:pt idx="2">
                  <c:v>B4_3 - History of a place and where we have come from is important to me - How much do you agree or disagree with the following statements?</c:v>
                </c:pt>
                <c:pt idx="3">
                  <c:v>B4_4 - Celebrating heritage is important - How much do you agree or disagree with the following statements?</c:v>
                </c:pt>
                <c:pt idx="4">
                  <c:v>B4_5 - Looking after our heritage is important for creating jobs and boosting the economy - How much do you agree or disagree with the following statements?</c:v>
                </c:pt>
                <c:pt idx="5">
                  <c:v>B4_6 - It's important to protect heritage places even though I may never visit them - How much do you agree or disagree with the following statements?</c:v>
                </c:pt>
              </c:strCache>
            </c:strRef>
          </c:cat>
          <c:val>
            <c:numRef>
              <c:f>Sheet1!$F$2:$F$7</c:f>
              <c:numCache>
                <c:formatCode>0%</c:formatCode>
                <c:ptCount val="6"/>
                <c:pt idx="0">
                  <c:v>0.15</c:v>
                </c:pt>
                <c:pt idx="1">
                  <c:v>0.17</c:v>
                </c:pt>
                <c:pt idx="2">
                  <c:v>0.05</c:v>
                </c:pt>
                <c:pt idx="3">
                  <c:v>0.02</c:v>
                </c:pt>
                <c:pt idx="4">
                  <c:v>0.05</c:v>
                </c:pt>
                <c:pt idx="5">
                  <c:v>0.12</c:v>
                </c:pt>
              </c:numCache>
            </c:numRef>
          </c:val>
          <c:extLst>
            <c:ext xmlns:c16="http://schemas.microsoft.com/office/drawing/2014/chart" uri="{C3380CC4-5D6E-409C-BE32-E72D297353CC}">
              <c16:uniqueId val="{00000004-20AD-4203-B287-D2270FCA1AB5}"/>
            </c:ext>
          </c:extLst>
        </c:ser>
        <c:dLbls>
          <c:dLblPos val="ctr"/>
          <c:showLegendKey val="0"/>
          <c:showVal val="1"/>
          <c:showCatName val="0"/>
          <c:showSerName val="0"/>
          <c:showPercent val="0"/>
          <c:showBubbleSize val="0"/>
        </c:dLbls>
        <c:gapWidth val="110"/>
        <c:overlap val="100"/>
        <c:axId val="458669688"/>
        <c:axId val="458661848"/>
      </c:barChart>
      <c:catAx>
        <c:axId val="458669688"/>
        <c:scaling>
          <c:orientation val="minMax"/>
        </c:scaling>
        <c:delete val="1"/>
        <c:axPos val="b"/>
        <c:numFmt formatCode="General" sourceLinked="1"/>
        <c:majorTickMark val="none"/>
        <c:minorTickMark val="none"/>
        <c:tickLblPos val="nextTo"/>
        <c:crossAx val="458661848"/>
        <c:crosses val="autoZero"/>
        <c:auto val="1"/>
        <c:lblAlgn val="ctr"/>
        <c:lblOffset val="100"/>
        <c:noMultiLvlLbl val="0"/>
      </c:catAx>
      <c:valAx>
        <c:axId val="458661848"/>
        <c:scaling>
          <c:orientation val="minMax"/>
        </c:scaling>
        <c:delete val="1"/>
        <c:axPos val="l"/>
        <c:numFmt formatCode="0%" sourceLinked="1"/>
        <c:majorTickMark val="none"/>
        <c:minorTickMark val="none"/>
        <c:tickLblPos val="nextTo"/>
        <c:crossAx val="458669688"/>
        <c:crosses val="autoZero"/>
        <c:crossBetween val="between"/>
      </c:valAx>
      <c:spPr>
        <a:noFill/>
        <a:ln>
          <a:noFill/>
        </a:ln>
        <a:effectLst/>
      </c:spPr>
    </c:plotArea>
    <c:legend>
      <c:legendPos val="b"/>
      <c:layout>
        <c:manualLayout>
          <c:xMode val="edge"/>
          <c:yMode val="edge"/>
          <c:x val="9.9834732400489554E-2"/>
          <c:y val="0.93849570299128493"/>
          <c:w val="0.80249156326983961"/>
          <c:h val="5.8888565297931843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accent6">
                  <a:lumMod val="5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3.7229194331706151E-3"/>
          <c:y val="0.35822713531241929"/>
          <c:w val="0.98243153097549263"/>
          <c:h val="0.50535326961591764"/>
        </c:manualLayout>
      </c:layout>
      <c:barChart>
        <c:barDir val="col"/>
        <c:grouping val="percentStacked"/>
        <c:varyColors val="0"/>
        <c:ser>
          <c:idx val="0"/>
          <c:order val="0"/>
          <c:tx>
            <c:strRef>
              <c:f>Sheet1!$B$1</c:f>
              <c:strCache>
                <c:ptCount val="1"/>
                <c:pt idx="0">
                  <c:v>Disagree strongly</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6">
                        <a:lumMod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B4_7 - There is never any information on heritage topics that interest me - How much do you agree or disagree with the following statements?</c:v>
                </c:pt>
                <c:pt idx="1">
                  <c:v>B4_8 - I don't know what heritage places there are to visit in my area - How much do you agree or disagree with the following statements?</c:v>
                </c:pt>
                <c:pt idx="2">
                  <c:v>B4_9 - Heritage is just about facts and dates and is not interesting - How much do you agree or disagree with the following statements?</c:v>
                </c:pt>
                <c:pt idx="3">
                  <c:v>B4_10 - There is too much focus on protecting heritage and the past when we should be looking forwards - How much do you agree or disagree with the following statements?</c:v>
                </c:pt>
              </c:strCache>
            </c:strRef>
          </c:cat>
          <c:val>
            <c:numRef>
              <c:f>Sheet1!$B$2:$B$5</c:f>
              <c:numCache>
                <c:formatCode>0%</c:formatCode>
                <c:ptCount val="4"/>
                <c:pt idx="0">
                  <c:v>4.878048780487805E-2</c:v>
                </c:pt>
                <c:pt idx="1">
                  <c:v>9.7560975609756101E-2</c:v>
                </c:pt>
                <c:pt idx="2">
                  <c:v>9.7560975609756101E-2</c:v>
                </c:pt>
                <c:pt idx="3">
                  <c:v>9.7560975609756101E-2</c:v>
                </c:pt>
              </c:numCache>
            </c:numRef>
          </c:val>
          <c:extLst>
            <c:ext xmlns:c16="http://schemas.microsoft.com/office/drawing/2014/chart" uri="{C3380CC4-5D6E-409C-BE32-E72D297353CC}">
              <c16:uniqueId val="{00000000-20AD-4203-B287-D2270FCA1AB5}"/>
            </c:ext>
          </c:extLst>
        </c:ser>
        <c:ser>
          <c:idx val="1"/>
          <c:order val="1"/>
          <c:tx>
            <c:strRef>
              <c:f>Sheet1!$C$1</c:f>
              <c:strCache>
                <c:ptCount val="1"/>
                <c:pt idx="0">
                  <c:v>Disagree slightly</c:v>
                </c:pt>
              </c:strCache>
            </c:strRef>
          </c:tx>
          <c:spPr>
            <a:solidFill>
              <a:schemeClr val="accent6">
                <a:lumMod val="90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6">
                        <a:lumMod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B4_7 - There is never any information on heritage topics that interest me - How much do you agree or disagree with the following statements?</c:v>
                </c:pt>
                <c:pt idx="1">
                  <c:v>B4_8 - I don't know what heritage places there are to visit in my area - How much do you agree or disagree with the following statements?</c:v>
                </c:pt>
                <c:pt idx="2">
                  <c:v>B4_9 - Heritage is just about facts and dates and is not interesting - How much do you agree or disagree with the following statements?</c:v>
                </c:pt>
                <c:pt idx="3">
                  <c:v>B4_10 - There is too much focus on protecting heritage and the past when we should be looking forwards - How much do you agree or disagree with the following statements?</c:v>
                </c:pt>
              </c:strCache>
            </c:strRef>
          </c:cat>
          <c:val>
            <c:numRef>
              <c:f>Sheet1!$C$2:$C$5</c:f>
              <c:numCache>
                <c:formatCode>0%</c:formatCode>
                <c:ptCount val="4"/>
                <c:pt idx="0">
                  <c:v>0.24390243902439024</c:v>
                </c:pt>
                <c:pt idx="1">
                  <c:v>0.29268292682926828</c:v>
                </c:pt>
                <c:pt idx="2">
                  <c:v>0.29268292682926828</c:v>
                </c:pt>
                <c:pt idx="3">
                  <c:v>0.24390243902439024</c:v>
                </c:pt>
              </c:numCache>
            </c:numRef>
          </c:val>
          <c:extLst>
            <c:ext xmlns:c16="http://schemas.microsoft.com/office/drawing/2014/chart" uri="{C3380CC4-5D6E-409C-BE32-E72D297353CC}">
              <c16:uniqueId val="{00000001-20AD-4203-B287-D2270FCA1AB5}"/>
            </c:ext>
          </c:extLst>
        </c:ser>
        <c:ser>
          <c:idx val="2"/>
          <c:order val="2"/>
          <c:tx>
            <c:strRef>
              <c:f>Sheet1!$D$1</c:f>
              <c:strCache>
                <c:ptCount val="1"/>
                <c:pt idx="0">
                  <c:v>Neither/Don't Know</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B4_7 - There is never any information on heritage topics that interest me - How much do you agree or disagree with the following statements?</c:v>
                </c:pt>
                <c:pt idx="1">
                  <c:v>B4_8 - I don't know what heritage places there are to visit in my area - How much do you agree or disagree with the following statements?</c:v>
                </c:pt>
                <c:pt idx="2">
                  <c:v>B4_9 - Heritage is just about facts and dates and is not interesting - How much do you agree or disagree with the following statements?</c:v>
                </c:pt>
                <c:pt idx="3">
                  <c:v>B4_10 - There is too much focus on protecting heritage and the past when we should be looking forwards - How much do you agree or disagree with the following statements?</c:v>
                </c:pt>
              </c:strCache>
            </c:strRef>
          </c:cat>
          <c:val>
            <c:numRef>
              <c:f>Sheet1!$D$2:$D$5</c:f>
              <c:numCache>
                <c:formatCode>0%</c:formatCode>
                <c:ptCount val="4"/>
                <c:pt idx="0">
                  <c:v>0.34146341463414637</c:v>
                </c:pt>
                <c:pt idx="1">
                  <c:v>0.26829268292682928</c:v>
                </c:pt>
                <c:pt idx="2">
                  <c:v>0.36585365853658536</c:v>
                </c:pt>
                <c:pt idx="3">
                  <c:v>0.41463414634146339</c:v>
                </c:pt>
              </c:numCache>
            </c:numRef>
          </c:val>
          <c:extLst>
            <c:ext xmlns:c16="http://schemas.microsoft.com/office/drawing/2014/chart" uri="{C3380CC4-5D6E-409C-BE32-E72D297353CC}">
              <c16:uniqueId val="{00000002-20AD-4203-B287-D2270FCA1AB5}"/>
            </c:ext>
          </c:extLst>
        </c:ser>
        <c:ser>
          <c:idx val="3"/>
          <c:order val="3"/>
          <c:tx>
            <c:strRef>
              <c:f>Sheet1!$E$1</c:f>
              <c:strCache>
                <c:ptCount val="1"/>
                <c:pt idx="0">
                  <c:v>Agree slightly</c:v>
                </c:pt>
              </c:strCache>
            </c:strRef>
          </c:tx>
          <c:spPr>
            <a:solidFill>
              <a:schemeClr val="accent6">
                <a:lumMod val="50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B4_7 - There is never any information on heritage topics that interest me - How much do you agree or disagree with the following statements?</c:v>
                </c:pt>
                <c:pt idx="1">
                  <c:v>B4_8 - I don't know what heritage places there are to visit in my area - How much do you agree or disagree with the following statements?</c:v>
                </c:pt>
                <c:pt idx="2">
                  <c:v>B4_9 - Heritage is just about facts and dates and is not interesting - How much do you agree or disagree with the following statements?</c:v>
                </c:pt>
                <c:pt idx="3">
                  <c:v>B4_10 - There is too much focus on protecting heritage and the past when we should be looking forwards - How much do you agree or disagree with the following statements?</c:v>
                </c:pt>
              </c:strCache>
            </c:strRef>
          </c:cat>
          <c:val>
            <c:numRef>
              <c:f>Sheet1!$E$2:$E$5</c:f>
              <c:numCache>
                <c:formatCode>0%</c:formatCode>
                <c:ptCount val="4"/>
                <c:pt idx="0">
                  <c:v>0.29268292682926828</c:v>
                </c:pt>
                <c:pt idx="1">
                  <c:v>0.24390243902439024</c:v>
                </c:pt>
                <c:pt idx="2">
                  <c:v>0.17073170731707318</c:v>
                </c:pt>
                <c:pt idx="3">
                  <c:v>0.21951219512195125</c:v>
                </c:pt>
              </c:numCache>
            </c:numRef>
          </c:val>
          <c:extLst>
            <c:ext xmlns:c16="http://schemas.microsoft.com/office/drawing/2014/chart" uri="{C3380CC4-5D6E-409C-BE32-E72D297353CC}">
              <c16:uniqueId val="{00000003-20AD-4203-B287-D2270FCA1AB5}"/>
            </c:ext>
          </c:extLst>
        </c:ser>
        <c:ser>
          <c:idx val="4"/>
          <c:order val="4"/>
          <c:tx>
            <c:strRef>
              <c:f>Sheet1!$F$1</c:f>
              <c:strCache>
                <c:ptCount val="1"/>
                <c:pt idx="0">
                  <c:v>Agree strongly</c:v>
                </c:pt>
              </c:strCache>
            </c:strRef>
          </c:tx>
          <c:spPr>
            <a:solidFill>
              <a:schemeClr val="accent6">
                <a:lumMod val="25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B4_7 - There is never any information on heritage topics that interest me - How much do you agree or disagree with the following statements?</c:v>
                </c:pt>
                <c:pt idx="1">
                  <c:v>B4_8 - I don't know what heritage places there are to visit in my area - How much do you agree or disagree with the following statements?</c:v>
                </c:pt>
                <c:pt idx="2">
                  <c:v>B4_9 - Heritage is just about facts and dates and is not interesting - How much do you agree or disagree with the following statements?</c:v>
                </c:pt>
                <c:pt idx="3">
                  <c:v>B4_10 - There is too much focus on protecting heritage and the past when we should be looking forwards - How much do you agree or disagree with the following statements?</c:v>
                </c:pt>
              </c:strCache>
            </c:strRef>
          </c:cat>
          <c:val>
            <c:numRef>
              <c:f>Sheet1!$F$2:$F$5</c:f>
              <c:numCache>
                <c:formatCode>0%</c:formatCode>
                <c:ptCount val="4"/>
                <c:pt idx="0">
                  <c:v>7.3170731707317069E-2</c:v>
                </c:pt>
                <c:pt idx="1">
                  <c:v>9.7560975609756101E-2</c:v>
                </c:pt>
                <c:pt idx="2">
                  <c:v>7.3170731707317069E-2</c:v>
                </c:pt>
                <c:pt idx="3">
                  <c:v>2.4390243902439025E-2</c:v>
                </c:pt>
              </c:numCache>
            </c:numRef>
          </c:val>
          <c:extLst>
            <c:ext xmlns:c16="http://schemas.microsoft.com/office/drawing/2014/chart" uri="{C3380CC4-5D6E-409C-BE32-E72D297353CC}">
              <c16:uniqueId val="{00000004-20AD-4203-B287-D2270FCA1AB5}"/>
            </c:ext>
          </c:extLst>
        </c:ser>
        <c:dLbls>
          <c:dLblPos val="ctr"/>
          <c:showLegendKey val="0"/>
          <c:showVal val="1"/>
          <c:showCatName val="0"/>
          <c:showSerName val="0"/>
          <c:showPercent val="0"/>
          <c:showBubbleSize val="0"/>
        </c:dLbls>
        <c:gapWidth val="110"/>
        <c:overlap val="100"/>
        <c:axId val="458660280"/>
        <c:axId val="458663808"/>
      </c:barChart>
      <c:catAx>
        <c:axId val="458660280"/>
        <c:scaling>
          <c:orientation val="minMax"/>
        </c:scaling>
        <c:delete val="1"/>
        <c:axPos val="b"/>
        <c:numFmt formatCode="General" sourceLinked="1"/>
        <c:majorTickMark val="none"/>
        <c:minorTickMark val="none"/>
        <c:tickLblPos val="nextTo"/>
        <c:crossAx val="458663808"/>
        <c:crosses val="autoZero"/>
        <c:auto val="1"/>
        <c:lblAlgn val="ctr"/>
        <c:lblOffset val="100"/>
        <c:noMultiLvlLbl val="0"/>
      </c:catAx>
      <c:valAx>
        <c:axId val="458663808"/>
        <c:scaling>
          <c:orientation val="minMax"/>
        </c:scaling>
        <c:delete val="1"/>
        <c:axPos val="l"/>
        <c:numFmt formatCode="0%" sourceLinked="1"/>
        <c:majorTickMark val="none"/>
        <c:minorTickMark val="none"/>
        <c:tickLblPos val="nextTo"/>
        <c:crossAx val="458660280"/>
        <c:crosses val="autoZero"/>
        <c:crossBetween val="between"/>
      </c:valAx>
      <c:spPr>
        <a:noFill/>
        <a:ln>
          <a:noFill/>
        </a:ln>
        <a:effectLst/>
      </c:spPr>
    </c:plotArea>
    <c:legend>
      <c:legendPos val="b"/>
      <c:layout>
        <c:manualLayout>
          <c:xMode val="edge"/>
          <c:yMode val="edge"/>
          <c:x val="5.0000050366832846E-2"/>
          <c:y val="0.93849570299128493"/>
          <c:w val="0.89999989926633428"/>
          <c:h val="5.8888565297931843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accent6">
                  <a:lumMod val="2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8.7996453279557958E-4"/>
          <c:y val="0.28237091569970413"/>
          <c:w val="0.98243153097549263"/>
          <c:h val="0.50535326961591764"/>
        </c:manualLayout>
      </c:layout>
      <c:barChart>
        <c:barDir val="col"/>
        <c:grouping val="percentStacked"/>
        <c:varyColors val="0"/>
        <c:ser>
          <c:idx val="0"/>
          <c:order val="0"/>
          <c:tx>
            <c:strRef>
              <c:f>Sheet1!$B$1</c:f>
              <c:strCache>
                <c:ptCount val="1"/>
                <c:pt idx="0">
                  <c:v>Disagree strongly</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6">
                        <a:lumMod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Museums have an important role in protecting our heritage</c:v>
                </c:pt>
                <c:pt idx="1">
                  <c:v>You don't just have to go to a museum to get involved with heritage</c:v>
                </c:pt>
                <c:pt idx="2">
                  <c:v>I feel intimidated by museums</c:v>
                </c:pt>
                <c:pt idx="3">
                  <c:v>Museums are too intellectual and not cool</c:v>
                </c:pt>
              </c:strCache>
            </c:strRef>
          </c:cat>
          <c:val>
            <c:numRef>
              <c:f>Sheet1!$B$2:$B$5</c:f>
              <c:numCache>
                <c:formatCode>0%</c:formatCode>
                <c:ptCount val="4"/>
                <c:pt idx="0">
                  <c:v>0.05</c:v>
                </c:pt>
                <c:pt idx="1">
                  <c:v>0.02</c:v>
                </c:pt>
                <c:pt idx="2">
                  <c:v>0.34</c:v>
                </c:pt>
                <c:pt idx="3">
                  <c:v>0.49</c:v>
                </c:pt>
              </c:numCache>
            </c:numRef>
          </c:val>
          <c:extLst>
            <c:ext xmlns:c16="http://schemas.microsoft.com/office/drawing/2014/chart" uri="{C3380CC4-5D6E-409C-BE32-E72D297353CC}">
              <c16:uniqueId val="{00000000-20AD-4203-B287-D2270FCA1AB5}"/>
            </c:ext>
          </c:extLst>
        </c:ser>
        <c:ser>
          <c:idx val="1"/>
          <c:order val="1"/>
          <c:tx>
            <c:strRef>
              <c:f>Sheet1!$C$1</c:f>
              <c:strCache>
                <c:ptCount val="1"/>
                <c:pt idx="0">
                  <c:v>Disagree slightly</c:v>
                </c:pt>
              </c:strCache>
            </c:strRef>
          </c:tx>
          <c:spPr>
            <a:solidFill>
              <a:schemeClr val="accent6">
                <a:lumMod val="90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6">
                        <a:lumMod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Museums have an important role in protecting our heritage</c:v>
                </c:pt>
                <c:pt idx="1">
                  <c:v>You don't just have to go to a museum to get involved with heritage</c:v>
                </c:pt>
                <c:pt idx="2">
                  <c:v>I feel intimidated by museums</c:v>
                </c:pt>
                <c:pt idx="3">
                  <c:v>Museums are too intellectual and not cool</c:v>
                </c:pt>
              </c:strCache>
            </c:strRef>
          </c:cat>
          <c:val>
            <c:numRef>
              <c:f>Sheet1!$C$2:$C$5</c:f>
              <c:numCache>
                <c:formatCode>0%</c:formatCode>
                <c:ptCount val="4"/>
                <c:pt idx="0">
                  <c:v>0.05</c:v>
                </c:pt>
                <c:pt idx="1">
                  <c:v>0.1</c:v>
                </c:pt>
                <c:pt idx="2">
                  <c:v>0.32</c:v>
                </c:pt>
                <c:pt idx="3">
                  <c:v>0.37</c:v>
                </c:pt>
              </c:numCache>
            </c:numRef>
          </c:val>
          <c:extLst>
            <c:ext xmlns:c16="http://schemas.microsoft.com/office/drawing/2014/chart" uri="{C3380CC4-5D6E-409C-BE32-E72D297353CC}">
              <c16:uniqueId val="{00000001-20AD-4203-B287-D2270FCA1AB5}"/>
            </c:ext>
          </c:extLst>
        </c:ser>
        <c:ser>
          <c:idx val="2"/>
          <c:order val="2"/>
          <c:tx>
            <c:strRef>
              <c:f>Sheet1!$D$1</c:f>
              <c:strCache>
                <c:ptCount val="1"/>
                <c:pt idx="0">
                  <c:v>Neither/Don't Know</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Museums have an important role in protecting our heritage</c:v>
                </c:pt>
                <c:pt idx="1">
                  <c:v>You don't just have to go to a museum to get involved with heritage</c:v>
                </c:pt>
                <c:pt idx="2">
                  <c:v>I feel intimidated by museums</c:v>
                </c:pt>
                <c:pt idx="3">
                  <c:v>Museums are too intellectual and not cool</c:v>
                </c:pt>
              </c:strCache>
            </c:strRef>
          </c:cat>
          <c:val>
            <c:numRef>
              <c:f>Sheet1!$D$2:$D$5</c:f>
              <c:numCache>
                <c:formatCode>0%</c:formatCode>
                <c:ptCount val="4"/>
                <c:pt idx="0">
                  <c:v>0.17</c:v>
                </c:pt>
                <c:pt idx="1">
                  <c:v>0.37</c:v>
                </c:pt>
                <c:pt idx="2">
                  <c:v>0.2</c:v>
                </c:pt>
                <c:pt idx="3">
                  <c:v>7.0000000000000007E-2</c:v>
                </c:pt>
              </c:numCache>
            </c:numRef>
          </c:val>
          <c:extLst>
            <c:ext xmlns:c16="http://schemas.microsoft.com/office/drawing/2014/chart" uri="{C3380CC4-5D6E-409C-BE32-E72D297353CC}">
              <c16:uniqueId val="{00000002-20AD-4203-B287-D2270FCA1AB5}"/>
            </c:ext>
          </c:extLst>
        </c:ser>
        <c:ser>
          <c:idx val="3"/>
          <c:order val="3"/>
          <c:tx>
            <c:strRef>
              <c:f>Sheet1!$E$1</c:f>
              <c:strCache>
                <c:ptCount val="1"/>
                <c:pt idx="0">
                  <c:v>Agree slightly</c:v>
                </c:pt>
              </c:strCache>
            </c:strRef>
          </c:tx>
          <c:spPr>
            <a:solidFill>
              <a:schemeClr val="accent6">
                <a:lumMod val="50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Museums have an important role in protecting our heritage</c:v>
                </c:pt>
                <c:pt idx="1">
                  <c:v>You don't just have to go to a museum to get involved with heritage</c:v>
                </c:pt>
                <c:pt idx="2">
                  <c:v>I feel intimidated by museums</c:v>
                </c:pt>
                <c:pt idx="3">
                  <c:v>Museums are too intellectual and not cool</c:v>
                </c:pt>
              </c:strCache>
            </c:strRef>
          </c:cat>
          <c:val>
            <c:numRef>
              <c:f>Sheet1!$E$2:$E$5</c:f>
              <c:numCache>
                <c:formatCode>0%</c:formatCode>
                <c:ptCount val="4"/>
                <c:pt idx="0">
                  <c:v>0.54</c:v>
                </c:pt>
                <c:pt idx="1">
                  <c:v>0.27</c:v>
                </c:pt>
                <c:pt idx="2">
                  <c:v>0.15</c:v>
                </c:pt>
                <c:pt idx="3">
                  <c:v>0.05</c:v>
                </c:pt>
              </c:numCache>
            </c:numRef>
          </c:val>
          <c:extLst>
            <c:ext xmlns:c16="http://schemas.microsoft.com/office/drawing/2014/chart" uri="{C3380CC4-5D6E-409C-BE32-E72D297353CC}">
              <c16:uniqueId val="{00000003-20AD-4203-B287-D2270FCA1AB5}"/>
            </c:ext>
          </c:extLst>
        </c:ser>
        <c:ser>
          <c:idx val="4"/>
          <c:order val="4"/>
          <c:tx>
            <c:strRef>
              <c:f>Sheet1!$F$1</c:f>
              <c:strCache>
                <c:ptCount val="1"/>
                <c:pt idx="0">
                  <c:v>Agree strongly</c:v>
                </c:pt>
              </c:strCache>
            </c:strRef>
          </c:tx>
          <c:spPr>
            <a:solidFill>
              <a:schemeClr val="accent6">
                <a:lumMod val="25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Museums have an important role in protecting our heritage</c:v>
                </c:pt>
                <c:pt idx="1">
                  <c:v>You don't just have to go to a museum to get involved with heritage</c:v>
                </c:pt>
                <c:pt idx="2">
                  <c:v>I feel intimidated by museums</c:v>
                </c:pt>
                <c:pt idx="3">
                  <c:v>Museums are too intellectual and not cool</c:v>
                </c:pt>
              </c:strCache>
            </c:strRef>
          </c:cat>
          <c:val>
            <c:numRef>
              <c:f>Sheet1!$F$2:$F$5</c:f>
              <c:numCache>
                <c:formatCode>0%</c:formatCode>
                <c:ptCount val="4"/>
                <c:pt idx="0">
                  <c:v>0.2</c:v>
                </c:pt>
                <c:pt idx="1">
                  <c:v>0.24</c:v>
                </c:pt>
                <c:pt idx="2">
                  <c:v>0</c:v>
                </c:pt>
                <c:pt idx="3">
                  <c:v>0.02</c:v>
                </c:pt>
              </c:numCache>
            </c:numRef>
          </c:val>
          <c:extLst>
            <c:ext xmlns:c16="http://schemas.microsoft.com/office/drawing/2014/chart" uri="{C3380CC4-5D6E-409C-BE32-E72D297353CC}">
              <c16:uniqueId val="{00000004-20AD-4203-B287-D2270FCA1AB5}"/>
            </c:ext>
          </c:extLst>
        </c:ser>
        <c:dLbls>
          <c:dLblPos val="ctr"/>
          <c:showLegendKey val="0"/>
          <c:showVal val="1"/>
          <c:showCatName val="0"/>
          <c:showSerName val="0"/>
          <c:showPercent val="0"/>
          <c:showBubbleSize val="0"/>
        </c:dLbls>
        <c:gapWidth val="110"/>
        <c:overlap val="100"/>
        <c:axId val="458662240"/>
        <c:axId val="458664200"/>
      </c:barChart>
      <c:catAx>
        <c:axId val="458662240"/>
        <c:scaling>
          <c:orientation val="minMax"/>
        </c:scaling>
        <c:delete val="1"/>
        <c:axPos val="b"/>
        <c:numFmt formatCode="General" sourceLinked="1"/>
        <c:majorTickMark val="none"/>
        <c:minorTickMark val="none"/>
        <c:tickLblPos val="nextTo"/>
        <c:crossAx val="458664200"/>
        <c:crosses val="autoZero"/>
        <c:auto val="1"/>
        <c:lblAlgn val="ctr"/>
        <c:lblOffset val="100"/>
        <c:noMultiLvlLbl val="0"/>
      </c:catAx>
      <c:valAx>
        <c:axId val="458664200"/>
        <c:scaling>
          <c:orientation val="minMax"/>
        </c:scaling>
        <c:delete val="1"/>
        <c:axPos val="l"/>
        <c:numFmt formatCode="0%" sourceLinked="1"/>
        <c:majorTickMark val="none"/>
        <c:minorTickMark val="none"/>
        <c:tickLblPos val="nextTo"/>
        <c:crossAx val="458662240"/>
        <c:crosses val="autoZero"/>
        <c:crossBetween val="between"/>
      </c:valAx>
      <c:spPr>
        <a:noFill/>
        <a:ln>
          <a:noFill/>
        </a:ln>
        <a:effectLst/>
      </c:spPr>
    </c:plotArea>
    <c:legend>
      <c:legendPos val="b"/>
      <c:layout>
        <c:manualLayout>
          <c:xMode val="edge"/>
          <c:yMode val="edge"/>
          <c:x val="5.5685906162561083E-2"/>
          <c:y val="0.90187545904031896"/>
          <c:w val="0.89999989926633428"/>
          <c:h val="5.8888565297931843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accent6">
                  <a:lumMod val="5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col"/>
        <c:grouping val="clustered"/>
        <c:varyColors val="0"/>
        <c:ser>
          <c:idx val="0"/>
          <c:order val="0"/>
          <c:tx>
            <c:strRef>
              <c:f>Sheet1!$B$1</c:f>
              <c:strCache>
                <c:ptCount val="1"/>
                <c:pt idx="0">
                  <c:v>In last week</c:v>
                </c:pt>
              </c:strCache>
            </c:strRef>
          </c:tx>
          <c:spPr>
            <a:solidFill>
              <a:schemeClr val="accent6">
                <a:lumMod val="2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6">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Museum</c:v>
                </c:pt>
                <c:pt idx="1">
                  <c:v>Art gallery</c:v>
                </c:pt>
                <c:pt idx="2">
                  <c:v>Historical building</c:v>
                </c:pt>
                <c:pt idx="3">
                  <c:v>Historic park</c:v>
                </c:pt>
                <c:pt idx="4">
                  <c:v>Historic monument</c:v>
                </c:pt>
              </c:strCache>
            </c:strRef>
          </c:cat>
          <c:val>
            <c:numRef>
              <c:f>Sheet1!$B$2:$B$6</c:f>
              <c:numCache>
                <c:formatCode>0%</c:formatCode>
                <c:ptCount val="5"/>
                <c:pt idx="0">
                  <c:v>0.12</c:v>
                </c:pt>
                <c:pt idx="1">
                  <c:v>7.0000000000000007E-2</c:v>
                </c:pt>
                <c:pt idx="2">
                  <c:v>0.12</c:v>
                </c:pt>
                <c:pt idx="3">
                  <c:v>0.12</c:v>
                </c:pt>
                <c:pt idx="4">
                  <c:v>0.05</c:v>
                </c:pt>
              </c:numCache>
            </c:numRef>
          </c:val>
          <c:extLst>
            <c:ext xmlns:c16="http://schemas.microsoft.com/office/drawing/2014/chart" uri="{C3380CC4-5D6E-409C-BE32-E72D297353CC}">
              <c16:uniqueId val="{00000000-0B7E-9D4B-AB73-2FEB120C4C6A}"/>
            </c:ext>
          </c:extLst>
        </c:ser>
        <c:ser>
          <c:idx val="1"/>
          <c:order val="1"/>
          <c:tx>
            <c:strRef>
              <c:f>Sheet1!$C$1</c:f>
              <c:strCache>
                <c:ptCount val="1"/>
                <c:pt idx="0">
                  <c:v>Within last year</c:v>
                </c:pt>
              </c:strCache>
            </c:strRef>
          </c:tx>
          <c:spPr>
            <a:solidFill>
              <a:schemeClr val="accent6">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6">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Museum</c:v>
                </c:pt>
                <c:pt idx="1">
                  <c:v>Art gallery</c:v>
                </c:pt>
                <c:pt idx="2">
                  <c:v>Historical building</c:v>
                </c:pt>
                <c:pt idx="3">
                  <c:v>Historic park</c:v>
                </c:pt>
                <c:pt idx="4">
                  <c:v>Historic monument</c:v>
                </c:pt>
              </c:strCache>
            </c:strRef>
          </c:cat>
          <c:val>
            <c:numRef>
              <c:f>Sheet1!$C$2:$C$6</c:f>
              <c:numCache>
                <c:formatCode>0%</c:formatCode>
                <c:ptCount val="5"/>
                <c:pt idx="0">
                  <c:v>0.61</c:v>
                </c:pt>
                <c:pt idx="1">
                  <c:v>0.44</c:v>
                </c:pt>
                <c:pt idx="2">
                  <c:v>0.56000000000000005</c:v>
                </c:pt>
                <c:pt idx="3">
                  <c:v>0.63</c:v>
                </c:pt>
                <c:pt idx="4">
                  <c:v>0.54</c:v>
                </c:pt>
              </c:numCache>
            </c:numRef>
          </c:val>
          <c:extLst>
            <c:ext xmlns:c16="http://schemas.microsoft.com/office/drawing/2014/chart" uri="{C3380CC4-5D6E-409C-BE32-E72D297353CC}">
              <c16:uniqueId val="{00000001-0B7E-9D4B-AB73-2FEB120C4C6A}"/>
            </c:ext>
          </c:extLst>
        </c:ser>
        <c:ser>
          <c:idx val="2"/>
          <c:order val="2"/>
          <c:tx>
            <c:strRef>
              <c:f>Sheet1!$D$1</c:f>
              <c:strCache>
                <c:ptCount val="1"/>
                <c:pt idx="0">
                  <c:v>Never visited</c:v>
                </c:pt>
              </c:strCache>
            </c:strRef>
          </c:tx>
          <c:spPr>
            <a:solidFill>
              <a:schemeClr val="accent6">
                <a:lumMod val="9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6">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Museum</c:v>
                </c:pt>
                <c:pt idx="1">
                  <c:v>Art gallery</c:v>
                </c:pt>
                <c:pt idx="2">
                  <c:v>Historical building</c:v>
                </c:pt>
                <c:pt idx="3">
                  <c:v>Historic park</c:v>
                </c:pt>
                <c:pt idx="4">
                  <c:v>Historic monument</c:v>
                </c:pt>
              </c:strCache>
            </c:strRef>
          </c:cat>
          <c:val>
            <c:numRef>
              <c:f>Sheet1!$D$2:$D$6</c:f>
              <c:numCache>
                <c:formatCode>0%</c:formatCode>
                <c:ptCount val="5"/>
                <c:pt idx="0">
                  <c:v>0</c:v>
                </c:pt>
                <c:pt idx="1">
                  <c:v>0.15</c:v>
                </c:pt>
                <c:pt idx="2">
                  <c:v>0.02</c:v>
                </c:pt>
                <c:pt idx="3">
                  <c:v>0.02</c:v>
                </c:pt>
                <c:pt idx="4">
                  <c:v>7.0000000000000007E-2</c:v>
                </c:pt>
              </c:numCache>
            </c:numRef>
          </c:val>
          <c:extLst>
            <c:ext xmlns:c16="http://schemas.microsoft.com/office/drawing/2014/chart" uri="{C3380CC4-5D6E-409C-BE32-E72D297353CC}">
              <c16:uniqueId val="{00000002-0B7E-9D4B-AB73-2FEB120C4C6A}"/>
            </c:ext>
          </c:extLst>
        </c:ser>
        <c:dLbls>
          <c:dLblPos val="outEnd"/>
          <c:showLegendKey val="0"/>
          <c:showVal val="1"/>
          <c:showCatName val="0"/>
          <c:showSerName val="0"/>
          <c:showPercent val="0"/>
          <c:showBubbleSize val="0"/>
        </c:dLbls>
        <c:gapWidth val="219"/>
        <c:overlap val="-27"/>
        <c:axId val="458667728"/>
        <c:axId val="458665768"/>
      </c:barChart>
      <c:catAx>
        <c:axId val="458667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accent6">
                    <a:lumMod val="50000"/>
                  </a:schemeClr>
                </a:solidFill>
                <a:latin typeface="+mn-lt"/>
                <a:ea typeface="+mn-ea"/>
                <a:cs typeface="+mn-cs"/>
              </a:defRPr>
            </a:pPr>
            <a:endParaRPr lang="en-US"/>
          </a:p>
        </c:txPr>
        <c:crossAx val="458665768"/>
        <c:crosses val="autoZero"/>
        <c:auto val="1"/>
        <c:lblAlgn val="ctr"/>
        <c:lblOffset val="100"/>
        <c:noMultiLvlLbl val="0"/>
      </c:catAx>
      <c:valAx>
        <c:axId val="458665768"/>
        <c:scaling>
          <c:orientation val="minMax"/>
          <c:max val="1"/>
        </c:scaling>
        <c:delete val="1"/>
        <c:axPos val="l"/>
        <c:numFmt formatCode="0%" sourceLinked="1"/>
        <c:majorTickMark val="out"/>
        <c:minorTickMark val="none"/>
        <c:tickLblPos val="nextTo"/>
        <c:crossAx val="458667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accent6">
                  <a:lumMod val="5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chemeClr val="accent5">
              <a:lumMod val="50000"/>
            </a:schemeClr>
          </a:solidFill>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0.4337963144168378"/>
          <c:y val="0.11532607899470168"/>
          <c:w val="0.46196253411848009"/>
          <c:h val="0.84644824976194166"/>
        </c:manualLayout>
      </c:layout>
      <c:barChart>
        <c:barDir val="col"/>
        <c:grouping val="percentStacked"/>
        <c:varyColors val="0"/>
        <c:ser>
          <c:idx val="0"/>
          <c:order val="0"/>
          <c:tx>
            <c:strRef>
              <c:f>Sheet1!$B$1</c:f>
              <c:strCache>
                <c:ptCount val="1"/>
                <c:pt idx="0">
                  <c:v>Not at all likely</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6">
                        <a:lumMod val="50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Likely visiting</c:v>
                </c:pt>
              </c:strCache>
            </c:strRef>
          </c:cat>
          <c:val>
            <c:numRef>
              <c:f>Sheet1!$B$2</c:f>
              <c:numCache>
                <c:formatCode>0%</c:formatCode>
                <c:ptCount val="1"/>
                <c:pt idx="0">
                  <c:v>0.02</c:v>
                </c:pt>
              </c:numCache>
            </c:numRef>
          </c:val>
          <c:extLst>
            <c:ext xmlns:c16="http://schemas.microsoft.com/office/drawing/2014/chart" uri="{C3380CC4-5D6E-409C-BE32-E72D297353CC}">
              <c16:uniqueId val="{00000000-20AD-4203-B287-D2270FCA1AB5}"/>
            </c:ext>
          </c:extLst>
        </c:ser>
        <c:ser>
          <c:idx val="1"/>
          <c:order val="1"/>
          <c:tx>
            <c:strRef>
              <c:f>Sheet1!$C$1</c:f>
              <c:strCache>
                <c:ptCount val="1"/>
                <c:pt idx="0">
                  <c:v>Not very likely</c:v>
                </c:pt>
              </c:strCache>
            </c:strRef>
          </c:tx>
          <c:spPr>
            <a:solidFill>
              <a:schemeClr val="accent6">
                <a:lumMod val="90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Likely visiting</c:v>
                </c:pt>
              </c:strCache>
            </c:strRef>
          </c:cat>
          <c:val>
            <c:numRef>
              <c:f>Sheet1!$C$2</c:f>
              <c:numCache>
                <c:formatCode>0%</c:formatCode>
                <c:ptCount val="1"/>
                <c:pt idx="0">
                  <c:v>0.05</c:v>
                </c:pt>
              </c:numCache>
            </c:numRef>
          </c:val>
          <c:extLst>
            <c:ext xmlns:c16="http://schemas.microsoft.com/office/drawing/2014/chart" uri="{C3380CC4-5D6E-409C-BE32-E72D297353CC}">
              <c16:uniqueId val="{00000001-20AD-4203-B287-D2270FCA1AB5}"/>
            </c:ext>
          </c:extLst>
        </c:ser>
        <c:ser>
          <c:idx val="2"/>
          <c:order val="2"/>
          <c:tx>
            <c:strRef>
              <c:f>Sheet1!$D$1</c:f>
              <c:strCache>
                <c:ptCount val="1"/>
                <c:pt idx="0">
                  <c:v>Neither/Don't Know</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Likely visiting</c:v>
                </c:pt>
              </c:strCache>
            </c:strRef>
          </c:cat>
          <c:val>
            <c:numRef>
              <c:f>Sheet1!$D$2</c:f>
              <c:numCache>
                <c:formatCode>0%</c:formatCode>
                <c:ptCount val="1"/>
                <c:pt idx="0">
                  <c:v>0.1</c:v>
                </c:pt>
              </c:numCache>
            </c:numRef>
          </c:val>
          <c:extLst>
            <c:ext xmlns:c16="http://schemas.microsoft.com/office/drawing/2014/chart" uri="{C3380CC4-5D6E-409C-BE32-E72D297353CC}">
              <c16:uniqueId val="{00000002-20AD-4203-B287-D2270FCA1AB5}"/>
            </c:ext>
          </c:extLst>
        </c:ser>
        <c:ser>
          <c:idx val="3"/>
          <c:order val="3"/>
          <c:tx>
            <c:strRef>
              <c:f>Sheet1!$E$1</c:f>
              <c:strCache>
                <c:ptCount val="1"/>
                <c:pt idx="0">
                  <c:v>Quite likely</c:v>
                </c:pt>
              </c:strCache>
            </c:strRef>
          </c:tx>
          <c:spPr>
            <a:solidFill>
              <a:schemeClr val="accent6">
                <a:lumMod val="50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Likely visiting</c:v>
                </c:pt>
              </c:strCache>
            </c:strRef>
          </c:cat>
          <c:val>
            <c:numRef>
              <c:f>Sheet1!$E$2</c:f>
              <c:numCache>
                <c:formatCode>0%</c:formatCode>
                <c:ptCount val="1"/>
                <c:pt idx="0">
                  <c:v>0.39</c:v>
                </c:pt>
              </c:numCache>
            </c:numRef>
          </c:val>
          <c:extLst>
            <c:ext xmlns:c16="http://schemas.microsoft.com/office/drawing/2014/chart" uri="{C3380CC4-5D6E-409C-BE32-E72D297353CC}">
              <c16:uniqueId val="{00000003-20AD-4203-B287-D2270FCA1AB5}"/>
            </c:ext>
          </c:extLst>
        </c:ser>
        <c:ser>
          <c:idx val="4"/>
          <c:order val="4"/>
          <c:tx>
            <c:strRef>
              <c:f>Sheet1!$F$1</c:f>
              <c:strCache>
                <c:ptCount val="1"/>
                <c:pt idx="0">
                  <c:v>Very likely</c:v>
                </c:pt>
              </c:strCache>
            </c:strRef>
          </c:tx>
          <c:spPr>
            <a:solidFill>
              <a:schemeClr val="accent6">
                <a:lumMod val="25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Likely visiting</c:v>
                </c:pt>
              </c:strCache>
            </c:strRef>
          </c:cat>
          <c:val>
            <c:numRef>
              <c:f>Sheet1!$F$2</c:f>
              <c:numCache>
                <c:formatCode>0%</c:formatCode>
                <c:ptCount val="1"/>
                <c:pt idx="0">
                  <c:v>0.44</c:v>
                </c:pt>
              </c:numCache>
            </c:numRef>
          </c:val>
          <c:extLst>
            <c:ext xmlns:c16="http://schemas.microsoft.com/office/drawing/2014/chart" uri="{C3380CC4-5D6E-409C-BE32-E72D297353CC}">
              <c16:uniqueId val="{00000004-20AD-4203-B287-D2270FCA1AB5}"/>
            </c:ext>
          </c:extLst>
        </c:ser>
        <c:dLbls>
          <c:dLblPos val="ctr"/>
          <c:showLegendKey val="0"/>
          <c:showVal val="1"/>
          <c:showCatName val="0"/>
          <c:showSerName val="0"/>
          <c:showPercent val="0"/>
          <c:showBubbleSize val="0"/>
        </c:dLbls>
        <c:gapWidth val="251"/>
        <c:overlap val="100"/>
        <c:axId val="458666552"/>
        <c:axId val="458669296"/>
      </c:barChart>
      <c:catAx>
        <c:axId val="458666552"/>
        <c:scaling>
          <c:orientation val="minMax"/>
        </c:scaling>
        <c:delete val="1"/>
        <c:axPos val="b"/>
        <c:numFmt formatCode="General" sourceLinked="1"/>
        <c:majorTickMark val="none"/>
        <c:minorTickMark val="none"/>
        <c:tickLblPos val="nextTo"/>
        <c:crossAx val="458669296"/>
        <c:crosses val="autoZero"/>
        <c:auto val="1"/>
        <c:lblAlgn val="ctr"/>
        <c:lblOffset val="100"/>
        <c:noMultiLvlLbl val="0"/>
      </c:catAx>
      <c:valAx>
        <c:axId val="458669296"/>
        <c:scaling>
          <c:orientation val="minMax"/>
        </c:scaling>
        <c:delete val="1"/>
        <c:axPos val="l"/>
        <c:numFmt formatCode="0%" sourceLinked="1"/>
        <c:majorTickMark val="none"/>
        <c:minorTickMark val="none"/>
        <c:tickLblPos val="nextTo"/>
        <c:crossAx val="458666552"/>
        <c:crosses val="autoZero"/>
        <c:crossBetween val="between"/>
      </c:valAx>
      <c:spPr>
        <a:noFill/>
        <a:ln>
          <a:noFill/>
        </a:ln>
        <a:effectLst/>
      </c:spPr>
    </c:plotArea>
    <c:legend>
      <c:legendPos val="l"/>
      <c:layout>
        <c:manualLayout>
          <c:xMode val="edge"/>
          <c:yMode val="edge"/>
          <c:x val="2.1940990167535566E-2"/>
          <c:y val="0.10311668692290665"/>
          <c:w val="0.56696444839747184"/>
          <c:h val="0.76440762112493799"/>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accent6">
                  <a:lumMod val="5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5200854565720926"/>
          <c:y val="0.14902223986551855"/>
          <c:w val="0.39540265777054001"/>
          <c:h val="0.81464472705279412"/>
        </c:manualLayout>
      </c:layout>
      <c:barChart>
        <c:barDir val="bar"/>
        <c:grouping val="clustered"/>
        <c:varyColors val="0"/>
        <c:ser>
          <c:idx val="0"/>
          <c:order val="0"/>
          <c:tx>
            <c:strRef>
              <c:f>Sheet1!$B$1</c:f>
              <c:strCache>
                <c:ptCount val="1"/>
                <c:pt idx="0">
                  <c:v>%</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accent6">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Sheet1!$A$2:$A$20</c:f>
              <c:strCache>
                <c:ptCount val="19"/>
                <c:pt idx="0">
                  <c:v>Have fun</c:v>
                </c:pt>
                <c:pt idx="1">
                  <c:v>Spend time with family</c:v>
                </c:pt>
                <c:pt idx="2">
                  <c:v>Find out things in general</c:v>
                </c:pt>
                <c:pt idx="3">
                  <c:v>Spend time with friends</c:v>
                </c:pt>
                <c:pt idx="4">
                  <c:v>Interested in specific exhibition</c:v>
                </c:pt>
                <c:pt idx="5">
                  <c:v>Relax or lose myself</c:v>
                </c:pt>
                <c:pt idx="6">
                  <c:v>I like to visit museums regularly</c:v>
                </c:pt>
                <c:pt idx="7">
                  <c:v>I was just passing</c:v>
                </c:pt>
                <c:pt idx="8">
                  <c:v>Look at the building</c:v>
                </c:pt>
                <c:pt idx="9">
                  <c:v>Organised trip</c:v>
                </c:pt>
                <c:pt idx="10">
                  <c:v>I've been before</c:v>
                </c:pt>
                <c:pt idx="11">
                  <c:v>On my list of things to do</c:v>
                </c:pt>
                <c:pt idx="12">
                  <c:v>Find out about my heritage/culture</c:v>
                </c:pt>
                <c:pt idx="13">
                  <c:v>Get inspiration for a project</c:v>
                </c:pt>
                <c:pt idx="14">
                  <c:v>Research for a particular topic</c:v>
                </c:pt>
                <c:pt idx="15">
                  <c:v>Take part in activity/programme</c:v>
                </c:pt>
                <c:pt idx="16">
                  <c:v>Use the cafe</c:v>
                </c:pt>
                <c:pt idx="17">
                  <c:v>Attended a talk/workshop</c:v>
                </c:pt>
                <c:pt idx="18">
                  <c:v>Use the shop</c:v>
                </c:pt>
              </c:strCache>
            </c:strRef>
          </c:cat>
          <c:val>
            <c:numRef>
              <c:f>Sheet1!$B$2:$B$20</c:f>
              <c:numCache>
                <c:formatCode>0</c:formatCode>
                <c:ptCount val="19"/>
                <c:pt idx="0">
                  <c:v>279</c:v>
                </c:pt>
                <c:pt idx="1">
                  <c:v>279</c:v>
                </c:pt>
                <c:pt idx="2">
                  <c:v>253</c:v>
                </c:pt>
                <c:pt idx="3">
                  <c:v>101</c:v>
                </c:pt>
                <c:pt idx="4">
                  <c:v>76</c:v>
                </c:pt>
                <c:pt idx="5">
                  <c:v>25</c:v>
                </c:pt>
                <c:pt idx="6">
                  <c:v>76</c:v>
                </c:pt>
                <c:pt idx="7">
                  <c:v>101</c:v>
                </c:pt>
                <c:pt idx="8">
                  <c:v>152</c:v>
                </c:pt>
                <c:pt idx="9">
                  <c:v>76</c:v>
                </c:pt>
                <c:pt idx="10">
                  <c:v>152</c:v>
                </c:pt>
                <c:pt idx="11">
                  <c:v>51</c:v>
                </c:pt>
                <c:pt idx="12">
                  <c:v>51</c:v>
                </c:pt>
                <c:pt idx="13">
                  <c:v>76</c:v>
                </c:pt>
                <c:pt idx="14">
                  <c:v>0</c:v>
                </c:pt>
                <c:pt idx="15">
                  <c:v>51</c:v>
                </c:pt>
                <c:pt idx="16">
                  <c:v>76</c:v>
                </c:pt>
                <c:pt idx="17">
                  <c:v>25</c:v>
                </c:pt>
                <c:pt idx="18">
                  <c:v>0</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58666160"/>
        <c:axId val="458662632"/>
      </c:barChart>
      <c:catAx>
        <c:axId val="458666160"/>
        <c:scaling>
          <c:orientation val="maxMin"/>
        </c:scaling>
        <c:delete val="0"/>
        <c:axPos val="l"/>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58662632"/>
        <c:crossesAt val="100"/>
        <c:auto val="1"/>
        <c:lblAlgn val="ctr"/>
        <c:lblOffset val="100"/>
        <c:noMultiLvlLbl val="0"/>
      </c:catAx>
      <c:valAx>
        <c:axId val="458662632"/>
        <c:scaling>
          <c:orientation val="minMax"/>
          <c:max val="400"/>
          <c:min val="-300"/>
        </c:scaling>
        <c:delete val="1"/>
        <c:axPos val="t"/>
        <c:numFmt formatCode="0" sourceLinked="1"/>
        <c:majorTickMark val="out"/>
        <c:minorTickMark val="none"/>
        <c:tickLblPos val="nextTo"/>
        <c:crossAx val="4586661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6">
              <a:lumMod val="50000"/>
            </a:schemeClr>
          </a:solidFill>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5358425245"/>
          <c:y val="0.16858945625114888"/>
          <c:w val="0.49030977948592713"/>
          <c:h val="0.81464472705279412"/>
        </c:manualLayout>
      </c:layout>
      <c:barChart>
        <c:barDir val="bar"/>
        <c:grouping val="clustered"/>
        <c:varyColors val="0"/>
        <c:ser>
          <c:idx val="0"/>
          <c:order val="0"/>
          <c:tx>
            <c:strRef>
              <c:f>Sheet1!$B$1</c:f>
              <c:strCache>
                <c:ptCount val="1"/>
                <c:pt idx="0">
                  <c:v>%</c:v>
                </c:pt>
              </c:strCache>
            </c:strRef>
          </c:tx>
          <c:spPr>
            <a:solidFill>
              <a:schemeClr val="bg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Sheet1!$A$2:$A$20</c:f>
              <c:strCache>
                <c:ptCount val="19"/>
                <c:pt idx="0">
                  <c:v>Have fun</c:v>
                </c:pt>
                <c:pt idx="1">
                  <c:v>Spend time with family</c:v>
                </c:pt>
                <c:pt idx="2">
                  <c:v>Find out things in general</c:v>
                </c:pt>
                <c:pt idx="3">
                  <c:v>Spend time with friends</c:v>
                </c:pt>
                <c:pt idx="4">
                  <c:v>Interested in specific exhibition</c:v>
                </c:pt>
                <c:pt idx="5">
                  <c:v>Relax or lose myself</c:v>
                </c:pt>
                <c:pt idx="6">
                  <c:v>I like to visit museums regularly</c:v>
                </c:pt>
                <c:pt idx="7">
                  <c:v>I was just passing</c:v>
                </c:pt>
                <c:pt idx="8">
                  <c:v>Look at the building</c:v>
                </c:pt>
                <c:pt idx="9">
                  <c:v>Organised trip</c:v>
                </c:pt>
                <c:pt idx="10">
                  <c:v>I've been before</c:v>
                </c:pt>
                <c:pt idx="11">
                  <c:v>On my list of things to do</c:v>
                </c:pt>
                <c:pt idx="12">
                  <c:v>Find out about my heritage/culture</c:v>
                </c:pt>
                <c:pt idx="13">
                  <c:v>Get inspiration for a project</c:v>
                </c:pt>
                <c:pt idx="14">
                  <c:v>Research for a particular topic</c:v>
                </c:pt>
                <c:pt idx="15">
                  <c:v>Take part in activity/programme</c:v>
                </c:pt>
                <c:pt idx="16">
                  <c:v>Use the cafe</c:v>
                </c:pt>
                <c:pt idx="17">
                  <c:v>Attended a talk/workshop</c:v>
                </c:pt>
                <c:pt idx="18">
                  <c:v>Use the shop</c:v>
                </c:pt>
              </c:strCache>
            </c:strRef>
          </c:cat>
          <c:val>
            <c:numRef>
              <c:f>Sheet1!$B$2:$B$20</c:f>
              <c:numCache>
                <c:formatCode>0%</c:formatCode>
                <c:ptCount val="19"/>
                <c:pt idx="0">
                  <c:v>0.27</c:v>
                </c:pt>
                <c:pt idx="1">
                  <c:v>0.27</c:v>
                </c:pt>
                <c:pt idx="2">
                  <c:v>0.24</c:v>
                </c:pt>
                <c:pt idx="3">
                  <c:v>0.1</c:v>
                </c:pt>
                <c:pt idx="4">
                  <c:v>7.0000000000000007E-2</c:v>
                </c:pt>
                <c:pt idx="5">
                  <c:v>0.02</c:v>
                </c:pt>
                <c:pt idx="6">
                  <c:v>7.0000000000000007E-2</c:v>
                </c:pt>
                <c:pt idx="7">
                  <c:v>0.1</c:v>
                </c:pt>
                <c:pt idx="8">
                  <c:v>0.15</c:v>
                </c:pt>
                <c:pt idx="9">
                  <c:v>7.0000000000000007E-2</c:v>
                </c:pt>
                <c:pt idx="10">
                  <c:v>0.15</c:v>
                </c:pt>
                <c:pt idx="11">
                  <c:v>0.05</c:v>
                </c:pt>
                <c:pt idx="12">
                  <c:v>0.05</c:v>
                </c:pt>
                <c:pt idx="13">
                  <c:v>7.0000000000000007E-2</c:v>
                </c:pt>
                <c:pt idx="14">
                  <c:v>0</c:v>
                </c:pt>
                <c:pt idx="15">
                  <c:v>0.05</c:v>
                </c:pt>
                <c:pt idx="16">
                  <c:v>7.0000000000000007E-2</c:v>
                </c:pt>
                <c:pt idx="17">
                  <c:v>0.02</c:v>
                </c:pt>
                <c:pt idx="18">
                  <c:v>0</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58657928"/>
        <c:axId val="458659104"/>
      </c:barChart>
      <c:catAx>
        <c:axId val="45865792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58659104"/>
        <c:crosses val="autoZero"/>
        <c:auto val="1"/>
        <c:lblAlgn val="ctr"/>
        <c:lblOffset val="100"/>
        <c:noMultiLvlLbl val="0"/>
      </c:catAx>
      <c:valAx>
        <c:axId val="458659104"/>
        <c:scaling>
          <c:orientation val="minMax"/>
          <c:max val="1"/>
        </c:scaling>
        <c:delete val="1"/>
        <c:axPos val="t"/>
        <c:numFmt formatCode="0%" sourceLinked="1"/>
        <c:majorTickMark val="out"/>
        <c:minorTickMark val="none"/>
        <c:tickLblPos val="nextTo"/>
        <c:crossAx val="45865792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5358425245"/>
          <c:y val="0.16858945625114888"/>
          <c:w val="0.49030977948592713"/>
          <c:h val="0.81464472705279412"/>
        </c:manualLayout>
      </c:layout>
      <c:barChart>
        <c:barDir val="bar"/>
        <c:grouping val="clustered"/>
        <c:varyColors val="0"/>
        <c:ser>
          <c:idx val="0"/>
          <c:order val="0"/>
          <c:tx>
            <c:strRef>
              <c:f>Sheet1!$B$1</c:f>
              <c:strCache>
                <c:ptCount val="1"/>
                <c:pt idx="0">
                  <c:v>%</c:v>
                </c:pt>
              </c:strCache>
            </c:strRef>
          </c:tx>
          <c:spPr>
            <a:solidFill>
              <a:schemeClr val="bg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Listen to music</c:v>
                </c:pt>
                <c:pt idx="1">
                  <c:v>Cinema</c:v>
                </c:pt>
                <c:pt idx="2">
                  <c:v>Read a book</c:v>
                </c:pt>
                <c:pt idx="3">
                  <c:v>Music gig/festival</c:v>
                </c:pt>
                <c:pt idx="4">
                  <c:v>Go to watch sport</c:v>
                </c:pt>
                <c:pt idx="5">
                  <c:v>Visit museum/exhibition</c:v>
                </c:pt>
                <c:pt idx="6">
                  <c:v>Visit a library</c:v>
                </c:pt>
                <c:pt idx="7">
                  <c:v>Visit historic/special interest site</c:v>
                </c:pt>
                <c:pt idx="8">
                  <c:v>Voluntary/charity work</c:v>
                </c:pt>
                <c:pt idx="9">
                  <c:v>See a play/dance show/musical</c:v>
                </c:pt>
                <c:pt idx="10">
                  <c:v>Play club sport</c:v>
                </c:pt>
                <c:pt idx="11">
                  <c:v>Visit art gallery</c:v>
                </c:pt>
                <c:pt idx="12">
                  <c:v>Dance, drama or music group</c:v>
                </c:pt>
                <c:pt idx="13">
                  <c:v>Political/protest event</c:v>
                </c:pt>
              </c:strCache>
            </c:strRef>
          </c:cat>
          <c:val>
            <c:numRef>
              <c:f>Sheet1!$B$2:$B$15</c:f>
              <c:numCache>
                <c:formatCode>0%</c:formatCode>
                <c:ptCount val="14"/>
                <c:pt idx="0">
                  <c:v>0.85</c:v>
                </c:pt>
                <c:pt idx="1">
                  <c:v>0.73</c:v>
                </c:pt>
                <c:pt idx="2">
                  <c:v>0.66</c:v>
                </c:pt>
                <c:pt idx="3">
                  <c:v>0.49</c:v>
                </c:pt>
                <c:pt idx="4">
                  <c:v>0.39</c:v>
                </c:pt>
                <c:pt idx="5">
                  <c:v>0.37</c:v>
                </c:pt>
                <c:pt idx="6">
                  <c:v>0.15</c:v>
                </c:pt>
                <c:pt idx="7">
                  <c:v>0.24</c:v>
                </c:pt>
                <c:pt idx="8">
                  <c:v>0.24</c:v>
                </c:pt>
                <c:pt idx="9">
                  <c:v>0.37</c:v>
                </c:pt>
                <c:pt idx="10">
                  <c:v>0.24</c:v>
                </c:pt>
                <c:pt idx="11">
                  <c:v>0.2</c:v>
                </c:pt>
                <c:pt idx="12">
                  <c:v>0.15</c:v>
                </c:pt>
                <c:pt idx="13">
                  <c:v>0.05</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58668120"/>
        <c:axId val="458668512"/>
      </c:barChart>
      <c:catAx>
        <c:axId val="4586681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58668512"/>
        <c:crosses val="autoZero"/>
        <c:auto val="1"/>
        <c:lblAlgn val="ctr"/>
        <c:lblOffset val="100"/>
        <c:noMultiLvlLbl val="0"/>
      </c:catAx>
      <c:valAx>
        <c:axId val="458668512"/>
        <c:scaling>
          <c:orientation val="minMax"/>
          <c:max val="1"/>
        </c:scaling>
        <c:delete val="1"/>
        <c:axPos val="t"/>
        <c:numFmt formatCode="0%" sourceLinked="1"/>
        <c:majorTickMark val="out"/>
        <c:minorTickMark val="none"/>
        <c:tickLblPos val="nextTo"/>
        <c:crossAx val="4586681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5358425245"/>
          <c:y val="0.16858945625114888"/>
          <c:w val="0.49030977948592713"/>
          <c:h val="0.81464472705279412"/>
        </c:manualLayout>
      </c:layout>
      <c:barChart>
        <c:barDir val="bar"/>
        <c:grouping val="clustered"/>
        <c:varyColors val="0"/>
        <c:ser>
          <c:idx val="0"/>
          <c:order val="0"/>
          <c:tx>
            <c:strRef>
              <c:f>Sheet1!$B$1</c:f>
              <c:strCache>
                <c:ptCount val="1"/>
                <c:pt idx="0">
                  <c:v>%</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6">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Traditions &amp; language</c:v>
                </c:pt>
                <c:pt idx="1">
                  <c:v>History</c:v>
                </c:pt>
                <c:pt idx="2">
                  <c:v>Politics</c:v>
                </c:pt>
                <c:pt idx="3">
                  <c:v>Buildings, works of art &amp; artefacts</c:v>
                </c:pt>
                <c:pt idx="4">
                  <c:v>Health &amp; wellbeing</c:v>
                </c:pt>
                <c:pt idx="5">
                  <c:v>The outdoors</c:v>
                </c:pt>
                <c:pt idx="6">
                  <c:v>The environment</c:v>
                </c:pt>
                <c:pt idx="7">
                  <c:v>Animal welfare</c:v>
                </c:pt>
              </c:strCache>
            </c:strRef>
          </c:cat>
          <c:val>
            <c:numRef>
              <c:f>Sheet1!$B$2:$B$9</c:f>
              <c:numCache>
                <c:formatCode>0%</c:formatCode>
                <c:ptCount val="8"/>
                <c:pt idx="0">
                  <c:v>0.44</c:v>
                </c:pt>
                <c:pt idx="1">
                  <c:v>0.61</c:v>
                </c:pt>
                <c:pt idx="2">
                  <c:v>0.34</c:v>
                </c:pt>
                <c:pt idx="3">
                  <c:v>0.41</c:v>
                </c:pt>
                <c:pt idx="4">
                  <c:v>0.71</c:v>
                </c:pt>
                <c:pt idx="5">
                  <c:v>0.73</c:v>
                </c:pt>
                <c:pt idx="6">
                  <c:v>0.63</c:v>
                </c:pt>
                <c:pt idx="7">
                  <c:v>0.63</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58672040"/>
        <c:axId val="458673216"/>
      </c:barChart>
      <c:catAx>
        <c:axId val="45867204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6">
                    <a:lumMod val="50000"/>
                  </a:schemeClr>
                </a:solidFill>
                <a:latin typeface="+mn-lt"/>
                <a:ea typeface="+mn-ea"/>
                <a:cs typeface="+mn-cs"/>
              </a:defRPr>
            </a:pPr>
            <a:endParaRPr lang="en-US"/>
          </a:p>
        </c:txPr>
        <c:crossAx val="458673216"/>
        <c:crosses val="autoZero"/>
        <c:auto val="1"/>
        <c:lblAlgn val="ctr"/>
        <c:lblOffset val="100"/>
        <c:noMultiLvlLbl val="0"/>
      </c:catAx>
      <c:valAx>
        <c:axId val="458673216"/>
        <c:scaling>
          <c:orientation val="minMax"/>
          <c:max val="1"/>
        </c:scaling>
        <c:delete val="1"/>
        <c:axPos val="t"/>
        <c:numFmt formatCode="0%" sourceLinked="1"/>
        <c:majorTickMark val="out"/>
        <c:minorTickMark val="none"/>
        <c:tickLblPos val="nextTo"/>
        <c:crossAx val="4586720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5">
              <a:lumMod val="50000"/>
            </a:schemeClr>
          </a:solidFill>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7558704903"/>
          <c:y val="3.0454799707413625E-2"/>
          <c:w val="0.49030977948592713"/>
          <c:h val="0.95077941077037498"/>
        </c:manualLayout>
      </c:layout>
      <c:barChart>
        <c:barDir val="bar"/>
        <c:grouping val="clustered"/>
        <c:varyColors val="0"/>
        <c:ser>
          <c:idx val="0"/>
          <c:order val="0"/>
          <c:tx>
            <c:strRef>
              <c:f>Sheet1!$B$1</c:f>
              <c:strCache>
                <c:ptCount val="1"/>
                <c:pt idx="0">
                  <c:v>%</c:v>
                </c:pt>
              </c:strCache>
            </c:strRef>
          </c:tx>
          <c:spPr>
            <a:solidFill>
              <a:schemeClr val="accent6">
                <a:lumMod val="50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6">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6"/>
                <c:pt idx="0">
                  <c:v>Perth &amp; KinRoss</c:v>
                </c:pt>
                <c:pt idx="1">
                  <c:v>West Lothian</c:v>
                </c:pt>
                <c:pt idx="2">
                  <c:v>Dumfries and Galloway</c:v>
                </c:pt>
                <c:pt idx="3">
                  <c:v>Scottish Boarders</c:v>
                </c:pt>
                <c:pt idx="4">
                  <c:v>South Ayrshire</c:v>
                </c:pt>
                <c:pt idx="5">
                  <c:v>Angus</c:v>
                </c:pt>
                <c:pt idx="6">
                  <c:v>Moray</c:v>
                </c:pt>
                <c:pt idx="7">
                  <c:v>East Lothian</c:v>
                </c:pt>
                <c:pt idx="8">
                  <c:v>Argyll and Bute</c:v>
                </c:pt>
                <c:pt idx="9">
                  <c:v>East Dunbartonshire</c:v>
                </c:pt>
                <c:pt idx="10">
                  <c:v>West Dunbartonshire</c:v>
                </c:pt>
                <c:pt idx="11">
                  <c:v>Clackmannanshire</c:v>
                </c:pt>
                <c:pt idx="12">
                  <c:v>Midlothian</c:v>
                </c:pt>
                <c:pt idx="13">
                  <c:v>Shetland Islands</c:v>
                </c:pt>
                <c:pt idx="14">
                  <c:v>Inverclyde</c:v>
                </c:pt>
                <c:pt idx="15">
                  <c:v>Orkney Islands</c:v>
                </c:pt>
              </c:strCache>
            </c:strRef>
          </c:cat>
          <c:val>
            <c:numRef>
              <c:f>Sheet1!$B$2:$B$17</c:f>
              <c:numCache>
                <c:formatCode>0%</c:formatCode>
                <c:ptCount val="16"/>
                <c:pt idx="0">
                  <c:v>0.02</c:v>
                </c:pt>
                <c:pt idx="1">
                  <c:v>0</c:v>
                </c:pt>
                <c:pt idx="2">
                  <c:v>0.02</c:v>
                </c:pt>
                <c:pt idx="3">
                  <c:v>0.05</c:v>
                </c:pt>
                <c:pt idx="4">
                  <c:v>0</c:v>
                </c:pt>
                <c:pt idx="5">
                  <c:v>0</c:v>
                </c:pt>
                <c:pt idx="6">
                  <c:v>0.02</c:v>
                </c:pt>
                <c:pt idx="7">
                  <c:v>0.02</c:v>
                </c:pt>
                <c:pt idx="8">
                  <c:v>0</c:v>
                </c:pt>
                <c:pt idx="9">
                  <c:v>0.02</c:v>
                </c:pt>
                <c:pt idx="10">
                  <c:v>0.02</c:v>
                </c:pt>
                <c:pt idx="11">
                  <c:v>0.02</c:v>
                </c:pt>
                <c:pt idx="12">
                  <c:v>0</c:v>
                </c:pt>
                <c:pt idx="13">
                  <c:v>0</c:v>
                </c:pt>
                <c:pt idx="14">
                  <c:v>0.02</c:v>
                </c:pt>
                <c:pt idx="15">
                  <c:v>0</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00"/>
        <c:overlap val="-25"/>
        <c:axId val="458670472"/>
        <c:axId val="458670864"/>
      </c:barChart>
      <c:catAx>
        <c:axId val="458670472"/>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6">
                    <a:lumMod val="50000"/>
                  </a:schemeClr>
                </a:solidFill>
                <a:latin typeface="+mn-lt"/>
                <a:ea typeface="+mn-ea"/>
                <a:cs typeface="+mn-cs"/>
              </a:defRPr>
            </a:pPr>
            <a:endParaRPr lang="en-US"/>
          </a:p>
        </c:txPr>
        <c:crossAx val="458670864"/>
        <c:crosses val="autoZero"/>
        <c:auto val="1"/>
        <c:lblAlgn val="ctr"/>
        <c:lblOffset val="100"/>
        <c:noMultiLvlLbl val="0"/>
      </c:catAx>
      <c:valAx>
        <c:axId val="458670864"/>
        <c:scaling>
          <c:orientation val="minMax"/>
          <c:max val="1"/>
        </c:scaling>
        <c:delete val="1"/>
        <c:axPos val="t"/>
        <c:numFmt formatCode="0%" sourceLinked="1"/>
        <c:majorTickMark val="out"/>
        <c:minorTickMark val="none"/>
        <c:tickLblPos val="nextTo"/>
        <c:crossAx val="4586704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5">
              <a:lumMod val="50000"/>
            </a:schemeClr>
          </a:solidFill>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7558704903"/>
          <c:y val="3.0454799707413625E-2"/>
          <c:w val="0.49030977948592713"/>
          <c:h val="0.95077941077037498"/>
        </c:manualLayout>
      </c:layout>
      <c:barChart>
        <c:barDir val="bar"/>
        <c:grouping val="clustered"/>
        <c:varyColors val="0"/>
        <c:ser>
          <c:idx val="0"/>
          <c:order val="0"/>
          <c:tx>
            <c:strRef>
              <c:f>Sheet1!$B$1</c:f>
              <c:strCache>
                <c:ptCount val="1"/>
                <c:pt idx="0">
                  <c:v>%</c:v>
                </c:pt>
              </c:strCache>
            </c:strRef>
          </c:tx>
          <c:spPr>
            <a:solidFill>
              <a:schemeClr val="accent6">
                <a:lumMod val="50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6">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5"/>
                <c:pt idx="0">
                  <c:v>Glasgow City</c:v>
                </c:pt>
                <c:pt idx="1">
                  <c:v>City of Edinburgh</c:v>
                </c:pt>
                <c:pt idx="2">
                  <c:v>Fife</c:v>
                </c:pt>
                <c:pt idx="3">
                  <c:v>Aberdeen city</c:v>
                </c:pt>
                <c:pt idx="4">
                  <c:v>South Lanarkshire</c:v>
                </c:pt>
                <c:pt idx="5">
                  <c:v>North Lanarkshire</c:v>
                </c:pt>
                <c:pt idx="6">
                  <c:v>Renfrewshire</c:v>
                </c:pt>
                <c:pt idx="7">
                  <c:v>Aberdeenshire</c:v>
                </c:pt>
                <c:pt idx="8">
                  <c:v>Falkirk</c:v>
                </c:pt>
                <c:pt idx="9">
                  <c:v>Highland</c:v>
                </c:pt>
                <c:pt idx="10">
                  <c:v>Stirling</c:v>
                </c:pt>
                <c:pt idx="11">
                  <c:v>Dundee City</c:v>
                </c:pt>
                <c:pt idx="12">
                  <c:v>East Ayrshire</c:v>
                </c:pt>
                <c:pt idx="13">
                  <c:v>East Renfrewshire</c:v>
                </c:pt>
                <c:pt idx="14">
                  <c:v>North Ayrshire</c:v>
                </c:pt>
              </c:strCache>
            </c:strRef>
          </c:cat>
          <c:val>
            <c:numRef>
              <c:f>Sheet1!$B$2:$B$16</c:f>
              <c:numCache>
                <c:formatCode>0%</c:formatCode>
                <c:ptCount val="15"/>
                <c:pt idx="0">
                  <c:v>0.1</c:v>
                </c:pt>
                <c:pt idx="1">
                  <c:v>0.1</c:v>
                </c:pt>
                <c:pt idx="2">
                  <c:v>0.15</c:v>
                </c:pt>
                <c:pt idx="3">
                  <c:v>0.05</c:v>
                </c:pt>
                <c:pt idx="4">
                  <c:v>0.12</c:v>
                </c:pt>
                <c:pt idx="5">
                  <c:v>0</c:v>
                </c:pt>
                <c:pt idx="6">
                  <c:v>0.05</c:v>
                </c:pt>
                <c:pt idx="7">
                  <c:v>7.0000000000000007E-2</c:v>
                </c:pt>
                <c:pt idx="8">
                  <c:v>0.02</c:v>
                </c:pt>
                <c:pt idx="9">
                  <c:v>0.02</c:v>
                </c:pt>
                <c:pt idx="10">
                  <c:v>0</c:v>
                </c:pt>
                <c:pt idx="11">
                  <c:v>0</c:v>
                </c:pt>
                <c:pt idx="12">
                  <c:v>0.05</c:v>
                </c:pt>
                <c:pt idx="13">
                  <c:v>0.02</c:v>
                </c:pt>
                <c:pt idx="14">
                  <c:v>0</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00"/>
        <c:overlap val="-25"/>
        <c:axId val="458672824"/>
        <c:axId val="458671648"/>
      </c:barChart>
      <c:catAx>
        <c:axId val="458672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6">
                    <a:lumMod val="50000"/>
                  </a:schemeClr>
                </a:solidFill>
                <a:latin typeface="+mn-lt"/>
                <a:ea typeface="+mn-ea"/>
                <a:cs typeface="+mn-cs"/>
              </a:defRPr>
            </a:pPr>
            <a:endParaRPr lang="en-US"/>
          </a:p>
        </c:txPr>
        <c:crossAx val="458671648"/>
        <c:crosses val="autoZero"/>
        <c:auto val="1"/>
        <c:lblAlgn val="ctr"/>
        <c:lblOffset val="100"/>
        <c:noMultiLvlLbl val="0"/>
      </c:catAx>
      <c:valAx>
        <c:axId val="458671648"/>
        <c:scaling>
          <c:orientation val="minMax"/>
          <c:max val="1"/>
        </c:scaling>
        <c:delete val="1"/>
        <c:axPos val="t"/>
        <c:numFmt formatCode="0%" sourceLinked="1"/>
        <c:majorTickMark val="out"/>
        <c:minorTickMark val="none"/>
        <c:tickLblPos val="nextTo"/>
        <c:crossAx val="458672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5">
              <a:lumMod val="50000"/>
            </a:schemeClr>
          </a:solidFill>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2">
                  <a:lumMod val="60000"/>
                  <a:lumOff val="40000"/>
                </a:schemeClr>
              </a:solidFill>
              <a:ln w="19050">
                <a:solidFill>
                  <a:schemeClr val="lt1"/>
                </a:solidFill>
              </a:ln>
              <a:effectLst/>
            </c:spPr>
            <c:extLst>
              <c:ext xmlns:c16="http://schemas.microsoft.com/office/drawing/2014/chart" uri="{C3380CC4-5D6E-409C-BE32-E72D297353CC}">
                <c16:uniqueId val="{00000001-1EF7-7247-9D9A-0FAA1DAC699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EF7-7247-9D9A-0FAA1DAC6994}"/>
              </c:ext>
            </c:extLst>
          </c:dPt>
          <c:dPt>
            <c:idx val="2"/>
            <c:bubble3D val="0"/>
            <c:spPr>
              <a:solidFill>
                <a:schemeClr val="accent5">
                  <a:tint val="65000"/>
                </a:schemeClr>
              </a:solidFill>
              <a:ln w="19050">
                <a:solidFill>
                  <a:schemeClr val="lt1"/>
                </a:solidFill>
              </a:ln>
              <a:effectLst/>
            </c:spPr>
            <c:extLst>
              <c:ext xmlns:c16="http://schemas.microsoft.com/office/drawing/2014/chart" uri="{C3380CC4-5D6E-409C-BE32-E72D297353CC}">
                <c16:uniqueId val="{00000005-1EF7-7247-9D9A-0FAA1DAC6994}"/>
              </c:ext>
            </c:extLst>
          </c:dPt>
          <c:dLbls>
            <c:spPr>
              <a:noFill/>
              <a:ln>
                <a:noFill/>
              </a:ln>
              <a:effectLst/>
            </c:spPr>
            <c:txPr>
              <a:bodyPr rot="0" spcFirstLastPara="1" vertOverflow="ellipsis" vert="horz" wrap="square" anchor="ctr" anchorCtr="1"/>
              <a:lstStyle/>
              <a:p>
                <a:pPr>
                  <a:defRPr sz="1197" b="1" i="0" u="none" strike="noStrike" kern="1200" baseline="0">
                    <a:solidFill>
                      <a:schemeClr val="accent2"/>
                    </a:solidFill>
                    <a:latin typeface="+mn-lt"/>
                    <a:ea typeface="+mn-ea"/>
                    <a:cs typeface="+mn-cs"/>
                  </a:defRPr>
                </a:pPr>
                <a:endParaRPr lang="en-US"/>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Male</c:v>
                </c:pt>
                <c:pt idx="1">
                  <c:v>Female</c:v>
                </c:pt>
                <c:pt idx="2">
                  <c:v>Other/NA</c:v>
                </c:pt>
              </c:strCache>
            </c:strRef>
          </c:cat>
          <c:val>
            <c:numRef>
              <c:f>Sheet1!$B$2:$B$4</c:f>
              <c:numCache>
                <c:formatCode>0%</c:formatCode>
                <c:ptCount val="3"/>
                <c:pt idx="0">
                  <c:v>0.54</c:v>
                </c:pt>
                <c:pt idx="1">
                  <c:v>0.44</c:v>
                </c:pt>
                <c:pt idx="2">
                  <c:v>0.01</c:v>
                </c:pt>
              </c:numCache>
            </c:numRef>
          </c:val>
          <c:extLst>
            <c:ext xmlns:c16="http://schemas.microsoft.com/office/drawing/2014/chart" uri="{C3380CC4-5D6E-409C-BE32-E72D297353CC}">
              <c16:uniqueId val="{00000006-1EF7-7247-9D9A-0FAA1DAC6994}"/>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8.5298034108663434E-2"/>
          <c:y val="0.7118506777417567"/>
          <c:w val="0.85731764723121251"/>
          <c:h val="0.14786975723535117"/>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accent2"/>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chemeClr val="accent4">
              <a:lumMod val="50000"/>
            </a:schemeClr>
          </a:solidFill>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bar"/>
        <c:grouping val="clustered"/>
        <c:varyColors val="0"/>
        <c:ser>
          <c:idx val="0"/>
          <c:order val="0"/>
          <c:tx>
            <c:strRef>
              <c:f>Sheet1!$B$1</c:f>
              <c:strCache>
                <c:ptCount val="1"/>
                <c:pt idx="0">
                  <c:v>Age</c:v>
                </c:pt>
              </c:strCache>
            </c:strRef>
          </c:tx>
          <c:spPr>
            <a:solidFill>
              <a:schemeClr val="accent2"/>
            </a:solidFill>
            <a:ln>
              <a:noFill/>
            </a:ln>
            <a:effectLst/>
          </c:spPr>
          <c:invertIfNegative val="0"/>
          <c:dPt>
            <c:idx val="0"/>
            <c:invertIfNegative val="0"/>
            <c:bubble3D val="0"/>
            <c:spPr>
              <a:solidFill>
                <a:srgbClr val="5D29FF"/>
              </a:solidFill>
              <a:ln>
                <a:noFill/>
              </a:ln>
              <a:effectLst/>
            </c:spPr>
            <c:extLst>
              <c:ext xmlns:c16="http://schemas.microsoft.com/office/drawing/2014/chart" uri="{C3380CC4-5D6E-409C-BE32-E72D297353CC}">
                <c16:uniqueId val="{00000001-DD7D-A643-BA89-F2AC79FCE897}"/>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16-18</c:v>
                </c:pt>
                <c:pt idx="1">
                  <c:v>19-21</c:v>
                </c:pt>
                <c:pt idx="2">
                  <c:v>22-25</c:v>
                </c:pt>
              </c:strCache>
            </c:strRef>
          </c:cat>
          <c:val>
            <c:numRef>
              <c:f>Sheet1!$B$2:$B$4</c:f>
              <c:numCache>
                <c:formatCode>0%</c:formatCode>
                <c:ptCount val="3"/>
                <c:pt idx="0">
                  <c:v>0.36</c:v>
                </c:pt>
                <c:pt idx="1">
                  <c:v>0.27</c:v>
                </c:pt>
                <c:pt idx="2">
                  <c:v>0.36</c:v>
                </c:pt>
              </c:numCache>
            </c:numRef>
          </c:val>
          <c:extLst>
            <c:ext xmlns:c16="http://schemas.microsoft.com/office/drawing/2014/chart" uri="{C3380CC4-5D6E-409C-BE32-E72D297353CC}">
              <c16:uniqueId val="{00000000-A54C-BE45-B080-AE85AB71B09E}"/>
            </c:ext>
          </c:extLst>
        </c:ser>
        <c:dLbls>
          <c:dLblPos val="inEnd"/>
          <c:showLegendKey val="0"/>
          <c:showVal val="1"/>
          <c:showCatName val="0"/>
          <c:showSerName val="0"/>
          <c:showPercent val="0"/>
          <c:showBubbleSize val="0"/>
        </c:dLbls>
        <c:gapWidth val="62"/>
        <c:axId val="466638296"/>
        <c:axId val="466640256"/>
      </c:barChart>
      <c:catAx>
        <c:axId val="46663829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accent2"/>
                </a:solidFill>
                <a:latin typeface="+mn-lt"/>
                <a:ea typeface="+mn-ea"/>
                <a:cs typeface="+mn-cs"/>
              </a:defRPr>
            </a:pPr>
            <a:endParaRPr lang="en-US"/>
          </a:p>
        </c:txPr>
        <c:crossAx val="466640256"/>
        <c:crosses val="autoZero"/>
        <c:auto val="1"/>
        <c:lblAlgn val="ctr"/>
        <c:lblOffset val="100"/>
        <c:noMultiLvlLbl val="0"/>
      </c:catAx>
      <c:valAx>
        <c:axId val="466640256"/>
        <c:scaling>
          <c:orientation val="minMax"/>
          <c:max val="0.60000000000000009"/>
          <c:min val="0"/>
        </c:scaling>
        <c:delete val="1"/>
        <c:axPos val="t"/>
        <c:numFmt formatCode="0%" sourceLinked="1"/>
        <c:majorTickMark val="out"/>
        <c:minorTickMark val="none"/>
        <c:tickLblPos val="nextTo"/>
        <c:crossAx val="466638296"/>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accent5">
              <a:lumMod val="50000"/>
            </a:schemeClr>
          </a:solidFill>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col"/>
        <c:grouping val="clustered"/>
        <c:varyColors val="0"/>
        <c:ser>
          <c:idx val="0"/>
          <c:order val="0"/>
          <c:tx>
            <c:strRef>
              <c:f>Sheet1!$B$1</c:f>
              <c:strCache>
                <c:ptCount val="1"/>
                <c:pt idx="0">
                  <c:v>SEG</c:v>
                </c:pt>
              </c:strCache>
            </c:strRef>
          </c:tx>
          <c:spPr>
            <a:solidFill>
              <a:schemeClr val="accent2"/>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0C7D-2345-8511-6A634E38E548}"/>
              </c:ext>
            </c:extLst>
          </c:dPt>
          <c:dLbls>
            <c:spPr>
              <a:noFill/>
              <a:ln>
                <a:noFill/>
              </a:ln>
              <a:effectLst/>
            </c:spPr>
            <c:txPr>
              <a:bodyPr rot="0" spcFirstLastPara="1" vertOverflow="ellipsis" vert="horz" wrap="square" anchor="ctr" anchorCtr="1"/>
              <a:lstStyle/>
              <a:p>
                <a:pPr>
                  <a:defRPr sz="1197" b="1" i="0" u="none" strike="noStrike" kern="1200" baseline="0">
                    <a:solidFill>
                      <a:schemeClr val="bg1">
                        <a:lumMod val="9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AB</c:v>
                </c:pt>
                <c:pt idx="1">
                  <c:v>C1</c:v>
                </c:pt>
                <c:pt idx="2">
                  <c:v>C2</c:v>
                </c:pt>
                <c:pt idx="3">
                  <c:v>DE</c:v>
                </c:pt>
              </c:strCache>
            </c:strRef>
          </c:cat>
          <c:val>
            <c:numRef>
              <c:f>Sheet1!$B$2:$B$5</c:f>
              <c:numCache>
                <c:formatCode>0%</c:formatCode>
                <c:ptCount val="4"/>
                <c:pt idx="0">
                  <c:v>0.23</c:v>
                </c:pt>
                <c:pt idx="1">
                  <c:v>0.36</c:v>
                </c:pt>
                <c:pt idx="2">
                  <c:v>0.13</c:v>
                </c:pt>
                <c:pt idx="3">
                  <c:v>0.28000000000000003</c:v>
                </c:pt>
              </c:numCache>
            </c:numRef>
          </c:val>
          <c:extLst>
            <c:ext xmlns:c16="http://schemas.microsoft.com/office/drawing/2014/chart" uri="{C3380CC4-5D6E-409C-BE32-E72D297353CC}">
              <c16:uniqueId val="{00000002-0C7D-2345-8511-6A634E38E548}"/>
            </c:ext>
          </c:extLst>
        </c:ser>
        <c:dLbls>
          <c:dLblPos val="inEnd"/>
          <c:showLegendKey val="0"/>
          <c:showVal val="1"/>
          <c:showCatName val="0"/>
          <c:showSerName val="0"/>
          <c:showPercent val="0"/>
          <c:showBubbleSize val="0"/>
        </c:dLbls>
        <c:gapWidth val="60"/>
        <c:overlap val="-27"/>
        <c:axId val="466637512"/>
        <c:axId val="466637904"/>
      </c:barChart>
      <c:catAx>
        <c:axId val="466637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accent2"/>
                </a:solidFill>
                <a:latin typeface="+mn-lt"/>
                <a:ea typeface="+mn-ea"/>
                <a:cs typeface="+mn-cs"/>
              </a:defRPr>
            </a:pPr>
            <a:endParaRPr lang="en-US"/>
          </a:p>
        </c:txPr>
        <c:crossAx val="466637904"/>
        <c:crosses val="autoZero"/>
        <c:auto val="1"/>
        <c:lblAlgn val="ctr"/>
        <c:lblOffset val="100"/>
        <c:noMultiLvlLbl val="0"/>
      </c:catAx>
      <c:valAx>
        <c:axId val="466637904"/>
        <c:scaling>
          <c:orientation val="minMax"/>
        </c:scaling>
        <c:delete val="1"/>
        <c:axPos val="l"/>
        <c:numFmt formatCode="0%" sourceLinked="1"/>
        <c:majorTickMark val="none"/>
        <c:minorTickMark val="none"/>
        <c:tickLblPos val="nextTo"/>
        <c:crossAx val="466637512"/>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accent4">
              <a:lumMod val="50000"/>
            </a:schemeClr>
          </a:solidFill>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5358425245"/>
          <c:y val="0.17050202825323552"/>
          <c:w val="0.49030977948592713"/>
          <c:h val="0.81273222283513313"/>
        </c:manualLayout>
      </c:layout>
      <c:barChart>
        <c:barDir val="bar"/>
        <c:grouping val="clustered"/>
        <c:varyColors val="0"/>
        <c:ser>
          <c:idx val="0"/>
          <c:order val="0"/>
          <c:tx>
            <c:strRef>
              <c:f>Sheet1!$B$1</c:f>
              <c:strCache>
                <c:ptCount val="1"/>
                <c:pt idx="0">
                  <c:v>%</c:v>
                </c:pt>
              </c:strCache>
            </c:strRef>
          </c:tx>
          <c:spPr>
            <a:solidFill>
              <a:schemeClr val="accent2">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accent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Learn something new</c:v>
                </c:pt>
                <c:pt idx="1">
                  <c:v>Bring stories/heritage to life</c:v>
                </c:pt>
                <c:pt idx="2">
                  <c:v>A unique experience</c:v>
                </c:pt>
                <c:pt idx="3">
                  <c:v>Be entertaining</c:v>
                </c:pt>
                <c:pt idx="4">
                  <c:v>Make me feel inspired</c:v>
                </c:pt>
                <c:pt idx="5">
                  <c:v>Broaden my mind</c:v>
                </c:pt>
                <c:pt idx="6">
                  <c:v>Activities with a 'wow' factor</c:v>
                </c:pt>
                <c:pt idx="7">
                  <c:v>Learn about the stories/people</c:v>
                </c:pt>
                <c:pt idx="8">
                  <c:v>A friendly, genuine welcome</c:v>
                </c:pt>
                <c:pt idx="9">
                  <c:v>Somewhere to rest and relax</c:v>
                </c:pt>
                <c:pt idx="10">
                  <c:v>Have fun with friends</c:v>
                </c:pt>
                <c:pt idx="11">
                  <c:v>Share on social media</c:v>
                </c:pt>
                <c:pt idx="12">
                  <c:v>Allow me to challenge myself</c:v>
                </c:pt>
              </c:strCache>
            </c:strRef>
          </c:cat>
          <c:val>
            <c:numRef>
              <c:f>Sheet1!$B$2:$B$14</c:f>
              <c:numCache>
                <c:formatCode>0</c:formatCode>
                <c:ptCount val="13"/>
                <c:pt idx="0">
                  <c:v>133.51351351351352</c:v>
                </c:pt>
                <c:pt idx="1">
                  <c:v>98.378378378378372</c:v>
                </c:pt>
                <c:pt idx="2">
                  <c:v>140.54054054054055</c:v>
                </c:pt>
                <c:pt idx="3">
                  <c:v>151.08108108108107</c:v>
                </c:pt>
                <c:pt idx="4">
                  <c:v>98.378378378378372</c:v>
                </c:pt>
                <c:pt idx="5">
                  <c:v>101.8918918918919</c:v>
                </c:pt>
                <c:pt idx="6">
                  <c:v>158.10810810810813</c:v>
                </c:pt>
                <c:pt idx="7">
                  <c:v>87.837837837837839</c:v>
                </c:pt>
                <c:pt idx="8">
                  <c:v>87.837837837837839</c:v>
                </c:pt>
                <c:pt idx="9">
                  <c:v>52.702702702702695</c:v>
                </c:pt>
                <c:pt idx="10">
                  <c:v>73.783783783783775</c:v>
                </c:pt>
                <c:pt idx="11">
                  <c:v>77.297297297297291</c:v>
                </c:pt>
                <c:pt idx="12">
                  <c:v>38.648648648648646</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66635552"/>
        <c:axId val="466633592"/>
      </c:barChart>
      <c:catAx>
        <c:axId val="466635552"/>
        <c:scaling>
          <c:orientation val="maxMin"/>
        </c:scaling>
        <c:delete val="0"/>
        <c:axPos val="l"/>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66633592"/>
        <c:crossesAt val="100"/>
        <c:auto val="1"/>
        <c:lblAlgn val="ctr"/>
        <c:lblOffset val="100"/>
        <c:noMultiLvlLbl val="0"/>
      </c:catAx>
      <c:valAx>
        <c:axId val="466633592"/>
        <c:scaling>
          <c:orientation val="minMax"/>
          <c:max val="160"/>
          <c:min val="-60"/>
        </c:scaling>
        <c:delete val="1"/>
        <c:axPos val="t"/>
        <c:numFmt formatCode="0" sourceLinked="1"/>
        <c:majorTickMark val="out"/>
        <c:minorTickMark val="none"/>
        <c:tickLblPos val="nextTo"/>
        <c:crossAx val="466635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6">
              <a:lumMod val="50000"/>
            </a:schemeClr>
          </a:solidFill>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5358425245"/>
          <c:y val="0.16858945625114888"/>
          <c:w val="0.49030977948592713"/>
          <c:h val="0.81464472705279412"/>
        </c:manualLayout>
      </c:layout>
      <c:barChart>
        <c:barDir val="bar"/>
        <c:grouping val="clustered"/>
        <c:varyColors val="0"/>
        <c:ser>
          <c:idx val="0"/>
          <c:order val="0"/>
          <c:tx>
            <c:strRef>
              <c:f>Sheet1!$B$1</c:f>
              <c:strCache>
                <c:ptCount val="1"/>
                <c:pt idx="0">
                  <c:v>%</c:v>
                </c:pt>
              </c:strCache>
            </c:strRef>
          </c:tx>
          <c:spPr>
            <a:solidFill>
              <a:schemeClr val="bg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Learn something new</c:v>
                </c:pt>
                <c:pt idx="1">
                  <c:v>Bring stories/heritage to life</c:v>
                </c:pt>
                <c:pt idx="2">
                  <c:v>A unique experience</c:v>
                </c:pt>
                <c:pt idx="3">
                  <c:v>Be entertaining</c:v>
                </c:pt>
                <c:pt idx="4">
                  <c:v>Make me feel inspired</c:v>
                </c:pt>
                <c:pt idx="5">
                  <c:v>Broaden my mind</c:v>
                </c:pt>
                <c:pt idx="6">
                  <c:v>Activities with a 'wow' factor</c:v>
                </c:pt>
                <c:pt idx="7">
                  <c:v>Learn about the stories/people</c:v>
                </c:pt>
                <c:pt idx="8">
                  <c:v>A friendly, genuine welcome</c:v>
                </c:pt>
                <c:pt idx="9">
                  <c:v>Somewhere to rest and relax</c:v>
                </c:pt>
                <c:pt idx="10">
                  <c:v>Have fun with friends</c:v>
                </c:pt>
                <c:pt idx="11">
                  <c:v>Share on social media</c:v>
                </c:pt>
                <c:pt idx="12">
                  <c:v>Allow me to challenge myself</c:v>
                </c:pt>
              </c:strCache>
            </c:strRef>
          </c:cat>
          <c:val>
            <c:numRef>
              <c:f>Sheet1!$B$2:$B$14</c:f>
              <c:numCache>
                <c:formatCode>0%</c:formatCode>
                <c:ptCount val="13"/>
                <c:pt idx="0">
                  <c:v>0.26573426573426573</c:v>
                </c:pt>
                <c:pt idx="1">
                  <c:v>0.19580419580419581</c:v>
                </c:pt>
                <c:pt idx="2">
                  <c:v>0.27972027972027974</c:v>
                </c:pt>
                <c:pt idx="3">
                  <c:v>0.30069930069930068</c:v>
                </c:pt>
                <c:pt idx="4">
                  <c:v>0.19580419580419581</c:v>
                </c:pt>
                <c:pt idx="5">
                  <c:v>0.20279720279720281</c:v>
                </c:pt>
                <c:pt idx="6">
                  <c:v>0.31468531468531469</c:v>
                </c:pt>
                <c:pt idx="7">
                  <c:v>0.17482517482517484</c:v>
                </c:pt>
                <c:pt idx="8">
                  <c:v>0.17482517482517484</c:v>
                </c:pt>
                <c:pt idx="9">
                  <c:v>0.1048951048951049</c:v>
                </c:pt>
                <c:pt idx="10">
                  <c:v>0.14685314685314685</c:v>
                </c:pt>
                <c:pt idx="11">
                  <c:v>0.15384615384615385</c:v>
                </c:pt>
                <c:pt idx="12">
                  <c:v>7.6923076923076927E-2</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66635944"/>
        <c:axId val="466629280"/>
      </c:barChart>
      <c:catAx>
        <c:axId val="46663594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66629280"/>
        <c:crosses val="autoZero"/>
        <c:auto val="1"/>
        <c:lblAlgn val="ctr"/>
        <c:lblOffset val="100"/>
        <c:noMultiLvlLbl val="0"/>
      </c:catAx>
      <c:valAx>
        <c:axId val="466629280"/>
        <c:scaling>
          <c:orientation val="minMax"/>
          <c:max val="1"/>
        </c:scaling>
        <c:delete val="1"/>
        <c:axPos val="t"/>
        <c:numFmt formatCode="0%" sourceLinked="1"/>
        <c:majorTickMark val="out"/>
        <c:minorTickMark val="none"/>
        <c:tickLblPos val="nextTo"/>
        <c:crossAx val="4666359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50969026725894018"/>
          <c:y val="0.12262724132176116"/>
          <c:w val="0.34574020969880437"/>
          <c:h val="0.84333259091298574"/>
        </c:manualLayout>
      </c:layout>
      <c:barChart>
        <c:barDir val="bar"/>
        <c:grouping val="clustered"/>
        <c:varyColors val="0"/>
        <c:ser>
          <c:idx val="0"/>
          <c:order val="0"/>
          <c:tx>
            <c:strRef>
              <c:f>Sheet1!$B$1</c:f>
              <c:strCache>
                <c:ptCount val="1"/>
                <c:pt idx="0">
                  <c:v>%</c:v>
                </c:pt>
              </c:strCache>
            </c:strRef>
          </c:tx>
          <c:spPr>
            <a:solidFill>
              <a:schemeClr val="accent2">
                <a:lumMod val="75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accent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Old fashioned</c:v>
                </c:pt>
                <c:pt idx="1">
                  <c:v>For older people</c:v>
                </c:pt>
                <c:pt idx="2">
                  <c:v>Boring</c:v>
                </c:pt>
                <c:pt idx="3">
                  <c:v>Too quiet</c:v>
                </c:pt>
                <c:pt idx="4">
                  <c:v>Stuffy</c:v>
                </c:pt>
                <c:pt idx="5">
                  <c:v>For younger people</c:v>
                </c:pt>
                <c:pt idx="6">
                  <c:v>Biased</c:v>
                </c:pt>
                <c:pt idx="7">
                  <c:v>Irrelevant</c:v>
                </c:pt>
                <c:pt idx="8">
                  <c:v>Scary</c:v>
                </c:pt>
                <c:pt idx="9">
                  <c:v>Dishonest</c:v>
                </c:pt>
              </c:strCache>
            </c:strRef>
          </c:cat>
          <c:val>
            <c:numRef>
              <c:f>Sheet1!$B$2:$B$11</c:f>
              <c:numCache>
                <c:formatCode>0</c:formatCode>
                <c:ptCount val="10"/>
                <c:pt idx="0">
                  <c:v>259.25925925925924</c:v>
                </c:pt>
                <c:pt idx="1">
                  <c:v>141.97530864197529</c:v>
                </c:pt>
                <c:pt idx="2">
                  <c:v>246.91358024691363</c:v>
                </c:pt>
                <c:pt idx="3">
                  <c:v>98.76543209876543</c:v>
                </c:pt>
                <c:pt idx="4">
                  <c:v>98.76543209876543</c:v>
                </c:pt>
                <c:pt idx="5">
                  <c:v>49.382716049382715</c:v>
                </c:pt>
                <c:pt idx="6">
                  <c:v>30.864197530864203</c:v>
                </c:pt>
                <c:pt idx="7">
                  <c:v>37.037037037037038</c:v>
                </c:pt>
                <c:pt idx="8">
                  <c:v>12.345679012345679</c:v>
                </c:pt>
                <c:pt idx="9">
                  <c:v>24.691358024691358</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00"/>
        <c:overlap val="-25"/>
        <c:axId val="466629672"/>
        <c:axId val="466635160"/>
      </c:barChart>
      <c:catAx>
        <c:axId val="466629672"/>
        <c:scaling>
          <c:orientation val="maxMin"/>
        </c:scaling>
        <c:delete val="0"/>
        <c:axPos val="l"/>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2"/>
                </a:solidFill>
                <a:latin typeface="+mn-lt"/>
                <a:ea typeface="+mn-ea"/>
                <a:cs typeface="+mn-cs"/>
              </a:defRPr>
            </a:pPr>
            <a:endParaRPr lang="en-US"/>
          </a:p>
        </c:txPr>
        <c:crossAx val="466635160"/>
        <c:crossesAt val="100"/>
        <c:auto val="1"/>
        <c:lblAlgn val="ctr"/>
        <c:lblOffset val="100"/>
        <c:noMultiLvlLbl val="0"/>
      </c:catAx>
      <c:valAx>
        <c:axId val="466635160"/>
        <c:scaling>
          <c:orientation val="minMax"/>
          <c:max val="400"/>
          <c:min val="-300"/>
        </c:scaling>
        <c:delete val="1"/>
        <c:axPos val="t"/>
        <c:numFmt formatCode="0" sourceLinked="1"/>
        <c:majorTickMark val="out"/>
        <c:minorTickMark val="none"/>
        <c:tickLblPos val="nextTo"/>
        <c:crossAx val="4666296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6">
              <a:lumMod val="50000"/>
            </a:schemeClr>
          </a:solidFill>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5358425245"/>
          <c:y val="0.13990166017538289"/>
          <c:w val="0.45532590499253117"/>
          <c:h val="0.84333259091298574"/>
        </c:manualLayout>
      </c:layout>
      <c:barChart>
        <c:barDir val="bar"/>
        <c:grouping val="clustered"/>
        <c:varyColors val="0"/>
        <c:ser>
          <c:idx val="0"/>
          <c:order val="0"/>
          <c:tx>
            <c:strRef>
              <c:f>Sheet1!$B$1</c:f>
              <c:strCache>
                <c:ptCount val="1"/>
                <c:pt idx="0">
                  <c:v>%</c:v>
                </c:pt>
              </c:strCache>
            </c:strRef>
          </c:tx>
          <c:spPr>
            <a:solidFill>
              <a:schemeClr val="accent2">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accent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Educational</c:v>
                </c:pt>
                <c:pt idx="1">
                  <c:v>Important</c:v>
                </c:pt>
                <c:pt idx="2">
                  <c:v>Welcoming</c:v>
                </c:pt>
                <c:pt idx="3">
                  <c:v>Entertaining</c:v>
                </c:pt>
                <c:pt idx="4">
                  <c:v>Exciting</c:v>
                </c:pt>
                <c:pt idx="5">
                  <c:v>Fun</c:v>
                </c:pt>
                <c:pt idx="6">
                  <c:v>Honest</c:v>
                </c:pt>
                <c:pt idx="7">
                  <c:v>Trustworthy</c:v>
                </c:pt>
                <c:pt idx="8">
                  <c:v>For people like me</c:v>
                </c:pt>
                <c:pt idx="9">
                  <c:v>Modern</c:v>
                </c:pt>
              </c:strCache>
            </c:strRef>
          </c:cat>
          <c:val>
            <c:numRef>
              <c:f>Sheet1!$B$2:$B$11</c:f>
              <c:numCache>
                <c:formatCode>0</c:formatCode>
                <c:ptCount val="10"/>
                <c:pt idx="0">
                  <c:v>475.86206896551732</c:v>
                </c:pt>
                <c:pt idx="1">
                  <c:v>165.51724137931038</c:v>
                </c:pt>
                <c:pt idx="2">
                  <c:v>110.34482758620689</c:v>
                </c:pt>
                <c:pt idx="3">
                  <c:v>96.551724137931032</c:v>
                </c:pt>
                <c:pt idx="4">
                  <c:v>41.379310344827594</c:v>
                </c:pt>
                <c:pt idx="5">
                  <c:v>68.965517241379317</c:v>
                </c:pt>
                <c:pt idx="6">
                  <c:v>89.65517241379311</c:v>
                </c:pt>
                <c:pt idx="7">
                  <c:v>55.172413793103445</c:v>
                </c:pt>
                <c:pt idx="8">
                  <c:v>34.482758620689658</c:v>
                </c:pt>
                <c:pt idx="9">
                  <c:v>62.068965517241395</c:v>
                </c:pt>
              </c:numCache>
            </c:numRef>
          </c:val>
          <c:extLst>
            <c:ext xmlns:c16="http://schemas.microsoft.com/office/drawing/2014/chart" uri="{C3380CC4-5D6E-409C-BE32-E72D297353CC}">
              <c16:uniqueId val="{00000000-EEEB-4845-AC7D-00325168CE1E}"/>
            </c:ext>
          </c:extLst>
        </c:ser>
        <c:dLbls>
          <c:dLblPos val="inEnd"/>
          <c:showLegendKey val="0"/>
          <c:showVal val="1"/>
          <c:showCatName val="0"/>
          <c:showSerName val="0"/>
          <c:showPercent val="0"/>
          <c:showBubbleSize val="0"/>
        </c:dLbls>
        <c:gapWidth val="100"/>
        <c:overlap val="-25"/>
        <c:axId val="466624576"/>
        <c:axId val="466630456"/>
      </c:barChart>
      <c:catAx>
        <c:axId val="466624576"/>
        <c:scaling>
          <c:orientation val="maxMin"/>
        </c:scaling>
        <c:delete val="0"/>
        <c:axPos val="l"/>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2"/>
                </a:solidFill>
                <a:latin typeface="+mn-lt"/>
                <a:ea typeface="+mn-ea"/>
                <a:cs typeface="+mn-cs"/>
              </a:defRPr>
            </a:pPr>
            <a:endParaRPr lang="en-US"/>
          </a:p>
        </c:txPr>
        <c:crossAx val="466630456"/>
        <c:crossesAt val="100"/>
        <c:auto val="1"/>
        <c:lblAlgn val="ctr"/>
        <c:lblOffset val="100"/>
        <c:noMultiLvlLbl val="0"/>
      </c:catAx>
      <c:valAx>
        <c:axId val="466630456"/>
        <c:scaling>
          <c:orientation val="minMax"/>
          <c:max val="500"/>
          <c:min val="-300"/>
        </c:scaling>
        <c:delete val="1"/>
        <c:axPos val="t"/>
        <c:numFmt formatCode="0" sourceLinked="1"/>
        <c:majorTickMark val="out"/>
        <c:minorTickMark val="none"/>
        <c:tickLblPos val="nextTo"/>
        <c:crossAx val="4666245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6">
              <a:lumMod val="50000"/>
            </a:schemeClr>
          </a:solidFill>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5750013991538174"/>
          <c:y val="0.14235029199106142"/>
          <c:w val="0.38335194285432284"/>
          <c:h val="0.84142006790811996"/>
        </c:manualLayout>
      </c:layout>
      <c:barChart>
        <c:barDir val="bar"/>
        <c:grouping val="clustered"/>
        <c:varyColors val="0"/>
        <c:ser>
          <c:idx val="0"/>
          <c:order val="0"/>
          <c:tx>
            <c:strRef>
              <c:f>Sheet1!$B$1</c:f>
              <c:strCache>
                <c:ptCount val="1"/>
                <c:pt idx="0">
                  <c:v>%</c:v>
                </c:pt>
              </c:strCache>
            </c:strRef>
          </c:tx>
          <c:spPr>
            <a:solidFill>
              <a:schemeClr val="bg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Educational</c:v>
                </c:pt>
                <c:pt idx="1">
                  <c:v>Important</c:v>
                </c:pt>
                <c:pt idx="2">
                  <c:v>Welcoming</c:v>
                </c:pt>
                <c:pt idx="3">
                  <c:v>Entertaining</c:v>
                </c:pt>
                <c:pt idx="4">
                  <c:v>Exciting</c:v>
                </c:pt>
                <c:pt idx="5">
                  <c:v>Fun</c:v>
                </c:pt>
                <c:pt idx="6">
                  <c:v>Old fashioned</c:v>
                </c:pt>
                <c:pt idx="7">
                  <c:v>Honest</c:v>
                </c:pt>
                <c:pt idx="8">
                  <c:v>Trustworthy</c:v>
                </c:pt>
                <c:pt idx="9">
                  <c:v>For people like me</c:v>
                </c:pt>
                <c:pt idx="10">
                  <c:v>For older people</c:v>
                </c:pt>
                <c:pt idx="11">
                  <c:v>Boring</c:v>
                </c:pt>
                <c:pt idx="12">
                  <c:v>Modern</c:v>
                </c:pt>
                <c:pt idx="13">
                  <c:v>Too quiet</c:v>
                </c:pt>
                <c:pt idx="14">
                  <c:v>Stuffy</c:v>
                </c:pt>
                <c:pt idx="15">
                  <c:v>For younger people</c:v>
                </c:pt>
                <c:pt idx="16">
                  <c:v>Biased</c:v>
                </c:pt>
                <c:pt idx="17">
                  <c:v>Irrelevant</c:v>
                </c:pt>
                <c:pt idx="18">
                  <c:v>Scary</c:v>
                </c:pt>
                <c:pt idx="19">
                  <c:v>Dishonest</c:v>
                </c:pt>
              </c:strCache>
            </c:strRef>
          </c:cat>
          <c:val>
            <c:numRef>
              <c:f>Sheet1!$B$2:$B$21</c:f>
              <c:numCache>
                <c:formatCode>0%</c:formatCode>
                <c:ptCount val="20"/>
                <c:pt idx="0">
                  <c:v>0.48251748251748255</c:v>
                </c:pt>
                <c:pt idx="1">
                  <c:v>0.16783216783216784</c:v>
                </c:pt>
                <c:pt idx="2">
                  <c:v>0.11188811188811189</c:v>
                </c:pt>
                <c:pt idx="3">
                  <c:v>9.7902097902097904E-2</c:v>
                </c:pt>
                <c:pt idx="4">
                  <c:v>4.195804195804196E-2</c:v>
                </c:pt>
                <c:pt idx="5">
                  <c:v>6.9930069930069935E-2</c:v>
                </c:pt>
                <c:pt idx="6">
                  <c:v>0.2937062937062937</c:v>
                </c:pt>
                <c:pt idx="7">
                  <c:v>9.0909090909090912E-2</c:v>
                </c:pt>
                <c:pt idx="8">
                  <c:v>5.5944055944055944E-2</c:v>
                </c:pt>
                <c:pt idx="9">
                  <c:v>3.4965034965034968E-2</c:v>
                </c:pt>
                <c:pt idx="10">
                  <c:v>0.16083916083916083</c:v>
                </c:pt>
                <c:pt idx="11">
                  <c:v>0.27972027972027974</c:v>
                </c:pt>
                <c:pt idx="12">
                  <c:v>6.2937062937062943E-2</c:v>
                </c:pt>
                <c:pt idx="13">
                  <c:v>0.11188811188811189</c:v>
                </c:pt>
                <c:pt idx="14">
                  <c:v>0.11188811188811189</c:v>
                </c:pt>
                <c:pt idx="15">
                  <c:v>5.5944055944055944E-2</c:v>
                </c:pt>
                <c:pt idx="16">
                  <c:v>3.4965034965034968E-2</c:v>
                </c:pt>
                <c:pt idx="17">
                  <c:v>4.195804195804196E-2</c:v>
                </c:pt>
                <c:pt idx="18">
                  <c:v>1.3986013986013986E-2</c:v>
                </c:pt>
                <c:pt idx="19">
                  <c:v>2.7972027972027972E-2</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66632024"/>
        <c:axId val="466636728"/>
      </c:barChart>
      <c:catAx>
        <c:axId val="4666320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66636728"/>
        <c:crosses val="autoZero"/>
        <c:auto val="1"/>
        <c:lblAlgn val="ctr"/>
        <c:lblOffset val="100"/>
        <c:noMultiLvlLbl val="0"/>
      </c:catAx>
      <c:valAx>
        <c:axId val="466636728"/>
        <c:scaling>
          <c:orientation val="minMax"/>
          <c:max val="1"/>
        </c:scaling>
        <c:delete val="1"/>
        <c:axPos val="t"/>
        <c:numFmt formatCode="0%" sourceLinked="1"/>
        <c:majorTickMark val="out"/>
        <c:minorTickMark val="none"/>
        <c:tickLblPos val="nextTo"/>
        <c:crossAx val="4666320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5358425245"/>
          <c:y val="0.16858945625114888"/>
          <c:w val="0.49030977948592713"/>
          <c:h val="0.81464472705279412"/>
        </c:manualLayout>
      </c:layout>
      <c:barChart>
        <c:barDir val="bar"/>
        <c:grouping val="clustered"/>
        <c:varyColors val="0"/>
        <c:ser>
          <c:idx val="0"/>
          <c:order val="0"/>
          <c:tx>
            <c:strRef>
              <c:f>Sheet1!$B$1</c:f>
              <c:strCache>
                <c:ptCount val="1"/>
                <c:pt idx="0">
                  <c:v>%</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accent2">
                        <a:lumMod val="7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Temporary exhibitions about interesting subjects</c:v>
                </c:pt>
                <c:pt idx="1">
                  <c:v>Keeping permanent exhibitions fresh</c:v>
                </c:pt>
                <c:pt idx="2">
                  <c:v>Interactive exhibits</c:v>
                </c:pt>
                <c:pt idx="3">
                  <c:v>After hours/late night events for young people</c:v>
                </c:pt>
                <c:pt idx="4">
                  <c:v>More digital technology</c:v>
                </c:pt>
                <c:pt idx="5">
                  <c:v>Live events</c:v>
                </c:pt>
                <c:pt idx="6">
                  <c:v>Exhibits aimed at young people</c:v>
                </c:pt>
                <c:pt idx="7">
                  <c:v>App to tell you about what's on</c:v>
                </c:pt>
                <c:pt idx="8">
                  <c:v>App to use in the museum</c:v>
                </c:pt>
                <c:pt idx="9">
                  <c:v>Taking the museum outside</c:v>
                </c:pt>
                <c:pt idx="10">
                  <c:v>Exhibits curated by young people</c:v>
                </c:pt>
                <c:pt idx="11">
                  <c:v>Information about why artefacts are together</c:v>
                </c:pt>
                <c:pt idx="12">
                  <c:v>Discussion events</c:v>
                </c:pt>
              </c:strCache>
            </c:strRef>
          </c:cat>
          <c:val>
            <c:numRef>
              <c:f>Sheet1!$B$2:$B$14</c:f>
              <c:numCache>
                <c:formatCode>0</c:formatCode>
                <c:ptCount val="13"/>
                <c:pt idx="0">
                  <c:v>178</c:v>
                </c:pt>
                <c:pt idx="1">
                  <c:v>123</c:v>
                </c:pt>
                <c:pt idx="2">
                  <c:v>147</c:v>
                </c:pt>
                <c:pt idx="3">
                  <c:v>91</c:v>
                </c:pt>
                <c:pt idx="4">
                  <c:v>178</c:v>
                </c:pt>
                <c:pt idx="5">
                  <c:v>95</c:v>
                </c:pt>
                <c:pt idx="6">
                  <c:v>103</c:v>
                </c:pt>
                <c:pt idx="7">
                  <c:v>99</c:v>
                </c:pt>
                <c:pt idx="8">
                  <c:v>107</c:v>
                </c:pt>
                <c:pt idx="9">
                  <c:v>63</c:v>
                </c:pt>
                <c:pt idx="10">
                  <c:v>63</c:v>
                </c:pt>
                <c:pt idx="11">
                  <c:v>40</c:v>
                </c:pt>
                <c:pt idx="12">
                  <c:v>12</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66632416"/>
        <c:axId val="466634768"/>
      </c:barChart>
      <c:catAx>
        <c:axId val="466632416"/>
        <c:scaling>
          <c:orientation val="maxMin"/>
        </c:scaling>
        <c:delete val="0"/>
        <c:axPos val="l"/>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66634768"/>
        <c:crossesAt val="100"/>
        <c:auto val="1"/>
        <c:lblAlgn val="ctr"/>
        <c:lblOffset val="100"/>
        <c:noMultiLvlLbl val="0"/>
      </c:catAx>
      <c:valAx>
        <c:axId val="466634768"/>
        <c:scaling>
          <c:orientation val="minMax"/>
          <c:max val="250"/>
          <c:min val="-150"/>
        </c:scaling>
        <c:delete val="1"/>
        <c:axPos val="t"/>
        <c:numFmt formatCode="0" sourceLinked="1"/>
        <c:majorTickMark val="out"/>
        <c:minorTickMark val="none"/>
        <c:tickLblPos val="nextTo"/>
        <c:crossAx val="4666324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6">
              <a:lumMod val="50000"/>
            </a:schemeClr>
          </a:solidFill>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5358425245"/>
          <c:y val="0.16858945625114888"/>
          <c:w val="0.49030977948592713"/>
          <c:h val="0.81464472705279412"/>
        </c:manualLayout>
      </c:layout>
      <c:barChart>
        <c:barDir val="bar"/>
        <c:grouping val="clustered"/>
        <c:varyColors val="0"/>
        <c:ser>
          <c:idx val="0"/>
          <c:order val="0"/>
          <c:tx>
            <c:strRef>
              <c:f>Sheet1!$B$1</c:f>
              <c:strCache>
                <c:ptCount val="1"/>
                <c:pt idx="0">
                  <c:v>%</c:v>
                </c:pt>
              </c:strCache>
            </c:strRef>
          </c:tx>
          <c:spPr>
            <a:solidFill>
              <a:schemeClr val="bg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Interesting temporary exhibitions</c:v>
                </c:pt>
                <c:pt idx="1">
                  <c:v>Keeping permanent exhibitions fresh</c:v>
                </c:pt>
                <c:pt idx="2">
                  <c:v>Interactive exhibits</c:v>
                </c:pt>
                <c:pt idx="3">
                  <c:v>After hours events for young people</c:v>
                </c:pt>
                <c:pt idx="4">
                  <c:v>More digital technology</c:v>
                </c:pt>
                <c:pt idx="5">
                  <c:v>Live events</c:v>
                </c:pt>
                <c:pt idx="6">
                  <c:v>Exhibits aimed at young people</c:v>
                </c:pt>
                <c:pt idx="7">
                  <c:v>App to tell you about what's on</c:v>
                </c:pt>
                <c:pt idx="8">
                  <c:v>App to use in the museum</c:v>
                </c:pt>
                <c:pt idx="9">
                  <c:v>Taking the museum outside</c:v>
                </c:pt>
                <c:pt idx="10">
                  <c:v>Exhibits curated by young people</c:v>
                </c:pt>
                <c:pt idx="11">
                  <c:v>Info about why artefacts are together</c:v>
                </c:pt>
                <c:pt idx="12">
                  <c:v>Discussion events</c:v>
                </c:pt>
              </c:strCache>
            </c:strRef>
          </c:cat>
          <c:val>
            <c:numRef>
              <c:f>Sheet1!$B$2:$B$14</c:f>
              <c:numCache>
                <c:formatCode>0%</c:formatCode>
                <c:ptCount val="13"/>
                <c:pt idx="0">
                  <c:v>0.31</c:v>
                </c:pt>
                <c:pt idx="1">
                  <c:v>0.22</c:v>
                </c:pt>
                <c:pt idx="2">
                  <c:v>0.26</c:v>
                </c:pt>
                <c:pt idx="3">
                  <c:v>0.16</c:v>
                </c:pt>
                <c:pt idx="4">
                  <c:v>0.31</c:v>
                </c:pt>
                <c:pt idx="5">
                  <c:v>0.17</c:v>
                </c:pt>
                <c:pt idx="6">
                  <c:v>0.18</c:v>
                </c:pt>
                <c:pt idx="7">
                  <c:v>0.17</c:v>
                </c:pt>
                <c:pt idx="8">
                  <c:v>0.19</c:v>
                </c:pt>
                <c:pt idx="9">
                  <c:v>0.11</c:v>
                </c:pt>
                <c:pt idx="10">
                  <c:v>0.11</c:v>
                </c:pt>
                <c:pt idx="11">
                  <c:v>7.0000000000000007E-2</c:v>
                </c:pt>
                <c:pt idx="12">
                  <c:v>0.02</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66625360"/>
        <c:axId val="466625752"/>
      </c:barChart>
      <c:catAx>
        <c:axId val="46662536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66625752"/>
        <c:crosses val="autoZero"/>
        <c:auto val="1"/>
        <c:lblAlgn val="ctr"/>
        <c:lblOffset val="100"/>
        <c:noMultiLvlLbl val="0"/>
      </c:catAx>
      <c:valAx>
        <c:axId val="466625752"/>
        <c:scaling>
          <c:orientation val="minMax"/>
          <c:max val="1"/>
        </c:scaling>
        <c:delete val="1"/>
        <c:axPos val="t"/>
        <c:numFmt formatCode="0%" sourceLinked="1"/>
        <c:majorTickMark val="out"/>
        <c:minorTickMark val="none"/>
        <c:tickLblPos val="nextTo"/>
        <c:crossAx val="4666253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3.7229194331706151E-3"/>
          <c:y val="0.35822713531241929"/>
          <c:w val="0.98243153097549263"/>
          <c:h val="0.50535326961591764"/>
        </c:manualLayout>
      </c:layout>
      <c:barChart>
        <c:barDir val="col"/>
        <c:grouping val="percentStacked"/>
        <c:varyColors val="0"/>
        <c:ser>
          <c:idx val="0"/>
          <c:order val="0"/>
          <c:tx>
            <c:strRef>
              <c:f>Sheet1!$B$1</c:f>
              <c:strCache>
                <c:ptCount val="1"/>
                <c:pt idx="0">
                  <c:v>Disagree strongly</c:v>
                </c:pt>
              </c:strCache>
            </c:strRef>
          </c:tx>
          <c:spPr>
            <a:solidFill>
              <a:schemeClr val="accent2">
                <a:tint val="54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2">
                        <a:lumMod val="50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B4_1 - It is important that young people find out about their heritage - How much do you agree or disagree with the following statements?</c:v>
                </c:pt>
                <c:pt idx="1">
                  <c:v>B4_2 - Heritage is irreplaceable - How much do you agree or disagree with the following statements?</c:v>
                </c:pt>
                <c:pt idx="2">
                  <c:v>B4_3 - History of a place and where we have come from is important to me - How much do you agree or disagree with the following statements?</c:v>
                </c:pt>
                <c:pt idx="3">
                  <c:v>B4_4 - Celebrating heritage is important - How much do you agree or disagree with the following statements?</c:v>
                </c:pt>
                <c:pt idx="4">
                  <c:v>B4_5 - Looking after our heritage is important for creating jobs and boosting the economy - How much do you agree or disagree with the following statements?</c:v>
                </c:pt>
                <c:pt idx="5">
                  <c:v>B4_6 - It's important to protect heritage places even though I may never visit them - How much do you agree or disagree with the following statements?</c:v>
                </c:pt>
              </c:strCache>
            </c:strRef>
          </c:cat>
          <c:val>
            <c:numRef>
              <c:f>Sheet1!$B$2:$B$7</c:f>
              <c:numCache>
                <c:formatCode>0%</c:formatCode>
                <c:ptCount val="6"/>
                <c:pt idx="0">
                  <c:v>0.03</c:v>
                </c:pt>
                <c:pt idx="1">
                  <c:v>0.02</c:v>
                </c:pt>
                <c:pt idx="2">
                  <c:v>0.06</c:v>
                </c:pt>
                <c:pt idx="3">
                  <c:v>0.03</c:v>
                </c:pt>
                <c:pt idx="4">
                  <c:v>0.05</c:v>
                </c:pt>
                <c:pt idx="5">
                  <c:v>0.04</c:v>
                </c:pt>
              </c:numCache>
            </c:numRef>
          </c:val>
          <c:extLst>
            <c:ext xmlns:c16="http://schemas.microsoft.com/office/drawing/2014/chart" uri="{C3380CC4-5D6E-409C-BE32-E72D297353CC}">
              <c16:uniqueId val="{00000000-20AD-4203-B287-D2270FCA1AB5}"/>
            </c:ext>
          </c:extLst>
        </c:ser>
        <c:ser>
          <c:idx val="1"/>
          <c:order val="1"/>
          <c:tx>
            <c:strRef>
              <c:f>Sheet1!$C$1</c:f>
              <c:strCache>
                <c:ptCount val="1"/>
                <c:pt idx="0">
                  <c:v>Disagree slightly</c:v>
                </c:pt>
              </c:strCache>
            </c:strRef>
          </c:tx>
          <c:spPr>
            <a:solidFill>
              <a:schemeClr val="accent2">
                <a:tint val="77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2">
                        <a:lumMod val="50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B4_1 - It is important that young people find out about their heritage - How much do you agree or disagree with the following statements?</c:v>
                </c:pt>
                <c:pt idx="1">
                  <c:v>B4_2 - Heritage is irreplaceable - How much do you agree or disagree with the following statements?</c:v>
                </c:pt>
                <c:pt idx="2">
                  <c:v>B4_3 - History of a place and where we have come from is important to me - How much do you agree or disagree with the following statements?</c:v>
                </c:pt>
                <c:pt idx="3">
                  <c:v>B4_4 - Celebrating heritage is important - How much do you agree or disagree with the following statements?</c:v>
                </c:pt>
                <c:pt idx="4">
                  <c:v>B4_5 - Looking after our heritage is important for creating jobs and boosting the economy - How much do you agree or disagree with the following statements?</c:v>
                </c:pt>
                <c:pt idx="5">
                  <c:v>B4_6 - It's important to protect heritage places even though I may never visit them - How much do you agree or disagree with the following statements?</c:v>
                </c:pt>
              </c:strCache>
            </c:strRef>
          </c:cat>
          <c:val>
            <c:numRef>
              <c:f>Sheet1!$C$2:$C$7</c:f>
              <c:numCache>
                <c:formatCode>0%</c:formatCode>
                <c:ptCount val="6"/>
                <c:pt idx="0">
                  <c:v>0.12</c:v>
                </c:pt>
                <c:pt idx="1">
                  <c:v>0.13</c:v>
                </c:pt>
                <c:pt idx="2">
                  <c:v>0.17</c:v>
                </c:pt>
                <c:pt idx="3">
                  <c:v>0.17</c:v>
                </c:pt>
                <c:pt idx="4">
                  <c:v>0.16</c:v>
                </c:pt>
                <c:pt idx="5">
                  <c:v>0.09</c:v>
                </c:pt>
              </c:numCache>
            </c:numRef>
          </c:val>
          <c:extLst>
            <c:ext xmlns:c16="http://schemas.microsoft.com/office/drawing/2014/chart" uri="{C3380CC4-5D6E-409C-BE32-E72D297353CC}">
              <c16:uniqueId val="{00000001-20AD-4203-B287-D2270FCA1AB5}"/>
            </c:ext>
          </c:extLst>
        </c:ser>
        <c:ser>
          <c:idx val="2"/>
          <c:order val="2"/>
          <c:tx>
            <c:strRef>
              <c:f>Sheet1!$D$1</c:f>
              <c:strCache>
                <c:ptCount val="1"/>
                <c:pt idx="0">
                  <c:v>Neither/Don't Know</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B4_1 - It is important that young people find out about their heritage - How much do you agree or disagree with the following statements?</c:v>
                </c:pt>
                <c:pt idx="1">
                  <c:v>B4_2 - Heritage is irreplaceable - How much do you agree or disagree with the following statements?</c:v>
                </c:pt>
                <c:pt idx="2">
                  <c:v>B4_3 - History of a place and where we have come from is important to me - How much do you agree or disagree with the following statements?</c:v>
                </c:pt>
                <c:pt idx="3">
                  <c:v>B4_4 - Celebrating heritage is important - How much do you agree or disagree with the following statements?</c:v>
                </c:pt>
                <c:pt idx="4">
                  <c:v>B4_5 - Looking after our heritage is important for creating jobs and boosting the economy - How much do you agree or disagree with the following statements?</c:v>
                </c:pt>
                <c:pt idx="5">
                  <c:v>B4_6 - It's important to protect heritage places even though I may never visit them - How much do you agree or disagree with the following statements?</c:v>
                </c:pt>
              </c:strCache>
            </c:strRef>
          </c:cat>
          <c:val>
            <c:numRef>
              <c:f>Sheet1!$D$2:$D$7</c:f>
              <c:numCache>
                <c:formatCode>0%</c:formatCode>
                <c:ptCount val="6"/>
                <c:pt idx="0">
                  <c:v>0.41</c:v>
                </c:pt>
                <c:pt idx="1">
                  <c:v>0.44</c:v>
                </c:pt>
                <c:pt idx="2">
                  <c:v>0.38</c:v>
                </c:pt>
                <c:pt idx="3">
                  <c:v>0.41</c:v>
                </c:pt>
                <c:pt idx="4">
                  <c:v>0.47</c:v>
                </c:pt>
                <c:pt idx="5">
                  <c:v>0.4</c:v>
                </c:pt>
              </c:numCache>
            </c:numRef>
          </c:val>
          <c:extLst>
            <c:ext xmlns:c16="http://schemas.microsoft.com/office/drawing/2014/chart" uri="{C3380CC4-5D6E-409C-BE32-E72D297353CC}">
              <c16:uniqueId val="{00000002-20AD-4203-B287-D2270FCA1AB5}"/>
            </c:ext>
          </c:extLst>
        </c:ser>
        <c:ser>
          <c:idx val="3"/>
          <c:order val="3"/>
          <c:tx>
            <c:strRef>
              <c:f>Sheet1!$E$1</c:f>
              <c:strCache>
                <c:ptCount val="1"/>
                <c:pt idx="0">
                  <c:v>Agree slightly</c:v>
                </c:pt>
              </c:strCache>
            </c:strRef>
          </c:tx>
          <c:spPr>
            <a:solidFill>
              <a:schemeClr val="accent2">
                <a:shade val="76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B4_1 - It is important that young people find out about their heritage - How much do you agree or disagree with the following statements?</c:v>
                </c:pt>
                <c:pt idx="1">
                  <c:v>B4_2 - Heritage is irreplaceable - How much do you agree or disagree with the following statements?</c:v>
                </c:pt>
                <c:pt idx="2">
                  <c:v>B4_3 - History of a place and where we have come from is important to me - How much do you agree or disagree with the following statements?</c:v>
                </c:pt>
                <c:pt idx="3">
                  <c:v>B4_4 - Celebrating heritage is important - How much do you agree or disagree with the following statements?</c:v>
                </c:pt>
                <c:pt idx="4">
                  <c:v>B4_5 - Looking after our heritage is important for creating jobs and boosting the economy - How much do you agree or disagree with the following statements?</c:v>
                </c:pt>
                <c:pt idx="5">
                  <c:v>B4_6 - It's important to protect heritage places even though I may never visit them - How much do you agree or disagree with the following statements?</c:v>
                </c:pt>
              </c:strCache>
            </c:strRef>
          </c:cat>
          <c:val>
            <c:numRef>
              <c:f>Sheet1!$E$2:$E$7</c:f>
              <c:numCache>
                <c:formatCode>0%</c:formatCode>
                <c:ptCount val="6"/>
                <c:pt idx="0">
                  <c:v>0.34</c:v>
                </c:pt>
                <c:pt idx="1">
                  <c:v>0.26</c:v>
                </c:pt>
                <c:pt idx="2">
                  <c:v>0.32</c:v>
                </c:pt>
                <c:pt idx="3">
                  <c:v>0.3</c:v>
                </c:pt>
                <c:pt idx="4">
                  <c:v>0.27</c:v>
                </c:pt>
                <c:pt idx="5">
                  <c:v>0.28999999999999998</c:v>
                </c:pt>
              </c:numCache>
            </c:numRef>
          </c:val>
          <c:extLst>
            <c:ext xmlns:c16="http://schemas.microsoft.com/office/drawing/2014/chart" uri="{C3380CC4-5D6E-409C-BE32-E72D297353CC}">
              <c16:uniqueId val="{00000003-20AD-4203-B287-D2270FCA1AB5}"/>
            </c:ext>
          </c:extLst>
        </c:ser>
        <c:ser>
          <c:idx val="4"/>
          <c:order val="4"/>
          <c:tx>
            <c:strRef>
              <c:f>Sheet1!$F$1</c:f>
              <c:strCache>
                <c:ptCount val="1"/>
                <c:pt idx="0">
                  <c:v>Agree strongly</c:v>
                </c:pt>
              </c:strCache>
            </c:strRef>
          </c:tx>
          <c:spPr>
            <a:solidFill>
              <a:schemeClr val="accent2">
                <a:shade val="53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B4_1 - It is important that young people find out about their heritage - How much do you agree or disagree with the following statements?</c:v>
                </c:pt>
                <c:pt idx="1">
                  <c:v>B4_2 - Heritage is irreplaceable - How much do you agree or disagree with the following statements?</c:v>
                </c:pt>
                <c:pt idx="2">
                  <c:v>B4_3 - History of a place and where we have come from is important to me - How much do you agree or disagree with the following statements?</c:v>
                </c:pt>
                <c:pt idx="3">
                  <c:v>B4_4 - Celebrating heritage is important - How much do you agree or disagree with the following statements?</c:v>
                </c:pt>
                <c:pt idx="4">
                  <c:v>B4_5 - Looking after our heritage is important for creating jobs and boosting the economy - How much do you agree or disagree with the following statements?</c:v>
                </c:pt>
                <c:pt idx="5">
                  <c:v>B4_6 - It's important to protect heritage places even though I may never visit them - How much do you agree or disagree with the following statements?</c:v>
                </c:pt>
              </c:strCache>
            </c:strRef>
          </c:cat>
          <c:val>
            <c:numRef>
              <c:f>Sheet1!$F$2:$F$7</c:f>
              <c:numCache>
                <c:formatCode>0%</c:formatCode>
                <c:ptCount val="6"/>
                <c:pt idx="0">
                  <c:v>0.1</c:v>
                </c:pt>
                <c:pt idx="1">
                  <c:v>0.15</c:v>
                </c:pt>
                <c:pt idx="2">
                  <c:v>0.06</c:v>
                </c:pt>
                <c:pt idx="3">
                  <c:v>0.08</c:v>
                </c:pt>
                <c:pt idx="4">
                  <c:v>0.06</c:v>
                </c:pt>
                <c:pt idx="5">
                  <c:v>0.17</c:v>
                </c:pt>
              </c:numCache>
            </c:numRef>
          </c:val>
          <c:extLst>
            <c:ext xmlns:c16="http://schemas.microsoft.com/office/drawing/2014/chart" uri="{C3380CC4-5D6E-409C-BE32-E72D297353CC}">
              <c16:uniqueId val="{00000004-20AD-4203-B287-D2270FCA1AB5}"/>
            </c:ext>
          </c:extLst>
        </c:ser>
        <c:dLbls>
          <c:dLblPos val="ctr"/>
          <c:showLegendKey val="0"/>
          <c:showVal val="1"/>
          <c:showCatName val="0"/>
          <c:showSerName val="0"/>
          <c:showPercent val="0"/>
          <c:showBubbleSize val="0"/>
        </c:dLbls>
        <c:gapWidth val="110"/>
        <c:overlap val="100"/>
        <c:axId val="466633200"/>
        <c:axId val="466631240"/>
      </c:barChart>
      <c:catAx>
        <c:axId val="466633200"/>
        <c:scaling>
          <c:orientation val="minMax"/>
        </c:scaling>
        <c:delete val="1"/>
        <c:axPos val="b"/>
        <c:numFmt formatCode="General" sourceLinked="1"/>
        <c:majorTickMark val="none"/>
        <c:minorTickMark val="none"/>
        <c:tickLblPos val="nextTo"/>
        <c:crossAx val="466631240"/>
        <c:crosses val="autoZero"/>
        <c:auto val="1"/>
        <c:lblAlgn val="ctr"/>
        <c:lblOffset val="100"/>
        <c:noMultiLvlLbl val="0"/>
      </c:catAx>
      <c:valAx>
        <c:axId val="466631240"/>
        <c:scaling>
          <c:orientation val="minMax"/>
        </c:scaling>
        <c:delete val="1"/>
        <c:axPos val="l"/>
        <c:numFmt formatCode="0%" sourceLinked="1"/>
        <c:majorTickMark val="none"/>
        <c:minorTickMark val="none"/>
        <c:tickLblPos val="nextTo"/>
        <c:crossAx val="466633200"/>
        <c:crosses val="autoZero"/>
        <c:crossBetween val="between"/>
      </c:valAx>
      <c:spPr>
        <a:noFill/>
        <a:ln>
          <a:noFill/>
        </a:ln>
        <a:effectLst/>
      </c:spPr>
    </c:plotArea>
    <c:legend>
      <c:legendPos val="b"/>
      <c:layout>
        <c:manualLayout>
          <c:xMode val="edge"/>
          <c:yMode val="edge"/>
          <c:x val="9.9834732400489554E-2"/>
          <c:y val="0.93849570299128493"/>
          <c:w val="0.80249156326983961"/>
          <c:h val="5.8888565297931843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accent2"/>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3.7229194331706151E-3"/>
          <c:y val="0.35822713531241929"/>
          <c:w val="0.98243153097549263"/>
          <c:h val="0.50535326961591764"/>
        </c:manualLayout>
      </c:layout>
      <c:barChart>
        <c:barDir val="col"/>
        <c:grouping val="percentStacked"/>
        <c:varyColors val="0"/>
        <c:ser>
          <c:idx val="0"/>
          <c:order val="0"/>
          <c:tx>
            <c:strRef>
              <c:f>Sheet1!$B$1</c:f>
              <c:strCache>
                <c:ptCount val="1"/>
                <c:pt idx="0">
                  <c:v>Disagree strongly</c:v>
                </c:pt>
              </c:strCache>
            </c:strRef>
          </c:tx>
          <c:spPr>
            <a:solidFill>
              <a:schemeClr val="accent2">
                <a:tint val="54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2">
                        <a:lumMod val="50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B4_7 - There is never any information on heritage topics that interest me - How much do you agree or disagree with the following statements?</c:v>
                </c:pt>
                <c:pt idx="1">
                  <c:v>B4_8 - I don't know what heritage places there are to visit in my area - How much do you agree or disagree with the following statements?</c:v>
                </c:pt>
                <c:pt idx="2">
                  <c:v>B4_9 - Heritage is just about facts and dates and is not interesting - How much do you agree or disagree with the following statements?</c:v>
                </c:pt>
                <c:pt idx="3">
                  <c:v>B4_10 - There is too much focus on protecting heritage and the past when we should be looking forwards - How much do you agree or disagree with the following statements?</c:v>
                </c:pt>
              </c:strCache>
            </c:strRef>
          </c:cat>
          <c:val>
            <c:numRef>
              <c:f>Sheet1!$B$2:$B$5</c:f>
              <c:numCache>
                <c:formatCode>0%</c:formatCode>
                <c:ptCount val="4"/>
                <c:pt idx="0">
                  <c:v>0.01</c:v>
                </c:pt>
                <c:pt idx="1">
                  <c:v>0.05</c:v>
                </c:pt>
                <c:pt idx="2">
                  <c:v>0.06</c:v>
                </c:pt>
                <c:pt idx="3">
                  <c:v>0.03</c:v>
                </c:pt>
              </c:numCache>
            </c:numRef>
          </c:val>
          <c:extLst>
            <c:ext xmlns:c16="http://schemas.microsoft.com/office/drawing/2014/chart" uri="{C3380CC4-5D6E-409C-BE32-E72D297353CC}">
              <c16:uniqueId val="{00000000-20AD-4203-B287-D2270FCA1AB5}"/>
            </c:ext>
          </c:extLst>
        </c:ser>
        <c:ser>
          <c:idx val="1"/>
          <c:order val="1"/>
          <c:tx>
            <c:strRef>
              <c:f>Sheet1!$C$1</c:f>
              <c:strCache>
                <c:ptCount val="1"/>
                <c:pt idx="0">
                  <c:v>Disagree slightly</c:v>
                </c:pt>
              </c:strCache>
            </c:strRef>
          </c:tx>
          <c:spPr>
            <a:solidFill>
              <a:schemeClr val="accent2">
                <a:tint val="77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2">
                        <a:lumMod val="50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B4_7 - There is never any information on heritage topics that interest me - How much do you agree or disagree with the following statements?</c:v>
                </c:pt>
                <c:pt idx="1">
                  <c:v>B4_8 - I don't know what heritage places there are to visit in my area - How much do you agree or disagree with the following statements?</c:v>
                </c:pt>
                <c:pt idx="2">
                  <c:v>B4_9 - Heritage is just about facts and dates and is not interesting - How much do you agree or disagree with the following statements?</c:v>
                </c:pt>
                <c:pt idx="3">
                  <c:v>B4_10 - There is too much focus on protecting heritage and the past when we should be looking forwards - How much do you agree or disagree with the following statements?</c:v>
                </c:pt>
              </c:strCache>
            </c:strRef>
          </c:cat>
          <c:val>
            <c:numRef>
              <c:f>Sheet1!$C$2:$C$5</c:f>
              <c:numCache>
                <c:formatCode>0%</c:formatCode>
                <c:ptCount val="4"/>
                <c:pt idx="0">
                  <c:v>0.17</c:v>
                </c:pt>
                <c:pt idx="1">
                  <c:v>0.18</c:v>
                </c:pt>
                <c:pt idx="2">
                  <c:v>0.21</c:v>
                </c:pt>
                <c:pt idx="3">
                  <c:v>0.2</c:v>
                </c:pt>
              </c:numCache>
            </c:numRef>
          </c:val>
          <c:extLst>
            <c:ext xmlns:c16="http://schemas.microsoft.com/office/drawing/2014/chart" uri="{C3380CC4-5D6E-409C-BE32-E72D297353CC}">
              <c16:uniqueId val="{00000001-20AD-4203-B287-D2270FCA1AB5}"/>
            </c:ext>
          </c:extLst>
        </c:ser>
        <c:ser>
          <c:idx val="2"/>
          <c:order val="2"/>
          <c:tx>
            <c:strRef>
              <c:f>Sheet1!$D$1</c:f>
              <c:strCache>
                <c:ptCount val="1"/>
                <c:pt idx="0">
                  <c:v>Neither/Don't Know</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B4_7 - There is never any information on heritage topics that interest me - How much do you agree or disagree with the following statements?</c:v>
                </c:pt>
                <c:pt idx="1">
                  <c:v>B4_8 - I don't know what heritage places there are to visit in my area - How much do you agree or disagree with the following statements?</c:v>
                </c:pt>
                <c:pt idx="2">
                  <c:v>B4_9 - Heritage is just about facts and dates and is not interesting - How much do you agree or disagree with the following statements?</c:v>
                </c:pt>
                <c:pt idx="3">
                  <c:v>B4_10 - There is too much focus on protecting heritage and the past when we should be looking forwards - How much do you agree or disagree with the following statements?</c:v>
                </c:pt>
              </c:strCache>
            </c:strRef>
          </c:cat>
          <c:val>
            <c:numRef>
              <c:f>Sheet1!$D$2:$D$5</c:f>
              <c:numCache>
                <c:formatCode>0%</c:formatCode>
                <c:ptCount val="4"/>
                <c:pt idx="0">
                  <c:v>0.43</c:v>
                </c:pt>
                <c:pt idx="1">
                  <c:v>0.38</c:v>
                </c:pt>
                <c:pt idx="2">
                  <c:v>0.44</c:v>
                </c:pt>
                <c:pt idx="3">
                  <c:v>0.43</c:v>
                </c:pt>
              </c:numCache>
            </c:numRef>
          </c:val>
          <c:extLst>
            <c:ext xmlns:c16="http://schemas.microsoft.com/office/drawing/2014/chart" uri="{C3380CC4-5D6E-409C-BE32-E72D297353CC}">
              <c16:uniqueId val="{00000002-20AD-4203-B287-D2270FCA1AB5}"/>
            </c:ext>
          </c:extLst>
        </c:ser>
        <c:ser>
          <c:idx val="3"/>
          <c:order val="3"/>
          <c:tx>
            <c:strRef>
              <c:f>Sheet1!$E$1</c:f>
              <c:strCache>
                <c:ptCount val="1"/>
                <c:pt idx="0">
                  <c:v>Agree slightly</c:v>
                </c:pt>
              </c:strCache>
            </c:strRef>
          </c:tx>
          <c:spPr>
            <a:solidFill>
              <a:schemeClr val="accent2">
                <a:shade val="76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B4_7 - There is never any information on heritage topics that interest me - How much do you agree or disagree with the following statements?</c:v>
                </c:pt>
                <c:pt idx="1">
                  <c:v>B4_8 - I don't know what heritage places there are to visit in my area - How much do you agree or disagree with the following statements?</c:v>
                </c:pt>
                <c:pt idx="2">
                  <c:v>B4_9 - Heritage is just about facts and dates and is not interesting - How much do you agree or disagree with the following statements?</c:v>
                </c:pt>
                <c:pt idx="3">
                  <c:v>B4_10 - There is too much focus on protecting heritage and the past when we should be looking forwards - How much do you agree or disagree with the following statements?</c:v>
                </c:pt>
              </c:strCache>
            </c:strRef>
          </c:cat>
          <c:val>
            <c:numRef>
              <c:f>Sheet1!$E$2:$E$5</c:f>
              <c:numCache>
                <c:formatCode>0%</c:formatCode>
                <c:ptCount val="4"/>
                <c:pt idx="0">
                  <c:v>0.28999999999999998</c:v>
                </c:pt>
                <c:pt idx="1">
                  <c:v>0.25</c:v>
                </c:pt>
                <c:pt idx="2">
                  <c:v>0.22</c:v>
                </c:pt>
                <c:pt idx="3">
                  <c:v>0.27</c:v>
                </c:pt>
              </c:numCache>
            </c:numRef>
          </c:val>
          <c:extLst>
            <c:ext xmlns:c16="http://schemas.microsoft.com/office/drawing/2014/chart" uri="{C3380CC4-5D6E-409C-BE32-E72D297353CC}">
              <c16:uniqueId val="{00000003-20AD-4203-B287-D2270FCA1AB5}"/>
            </c:ext>
          </c:extLst>
        </c:ser>
        <c:ser>
          <c:idx val="4"/>
          <c:order val="4"/>
          <c:tx>
            <c:strRef>
              <c:f>Sheet1!$F$1</c:f>
              <c:strCache>
                <c:ptCount val="1"/>
                <c:pt idx="0">
                  <c:v>Agree strongly</c:v>
                </c:pt>
              </c:strCache>
            </c:strRef>
          </c:tx>
          <c:spPr>
            <a:solidFill>
              <a:schemeClr val="accent2">
                <a:shade val="53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B4_7 - There is never any information on heritage topics that interest me - How much do you agree or disagree with the following statements?</c:v>
                </c:pt>
                <c:pt idx="1">
                  <c:v>B4_8 - I don't know what heritage places there are to visit in my area - How much do you agree or disagree with the following statements?</c:v>
                </c:pt>
                <c:pt idx="2">
                  <c:v>B4_9 - Heritage is just about facts and dates and is not interesting - How much do you agree or disagree with the following statements?</c:v>
                </c:pt>
                <c:pt idx="3">
                  <c:v>B4_10 - There is too much focus on protecting heritage and the past when we should be looking forwards - How much do you agree or disagree with the following statements?</c:v>
                </c:pt>
              </c:strCache>
            </c:strRef>
          </c:cat>
          <c:val>
            <c:numRef>
              <c:f>Sheet1!$F$2:$F$5</c:f>
              <c:numCache>
                <c:formatCode>0%</c:formatCode>
                <c:ptCount val="4"/>
                <c:pt idx="0">
                  <c:v>0.09</c:v>
                </c:pt>
                <c:pt idx="1">
                  <c:v>0.13</c:v>
                </c:pt>
                <c:pt idx="2">
                  <c:v>0.06</c:v>
                </c:pt>
                <c:pt idx="3">
                  <c:v>0.06</c:v>
                </c:pt>
              </c:numCache>
            </c:numRef>
          </c:val>
          <c:extLst>
            <c:ext xmlns:c16="http://schemas.microsoft.com/office/drawing/2014/chart" uri="{C3380CC4-5D6E-409C-BE32-E72D297353CC}">
              <c16:uniqueId val="{00000004-20AD-4203-B287-D2270FCA1AB5}"/>
            </c:ext>
          </c:extLst>
        </c:ser>
        <c:dLbls>
          <c:dLblPos val="ctr"/>
          <c:showLegendKey val="0"/>
          <c:showVal val="1"/>
          <c:showCatName val="0"/>
          <c:showSerName val="0"/>
          <c:showPercent val="0"/>
          <c:showBubbleSize val="0"/>
        </c:dLbls>
        <c:gapWidth val="110"/>
        <c:overlap val="100"/>
        <c:axId val="466632808"/>
        <c:axId val="466626536"/>
      </c:barChart>
      <c:catAx>
        <c:axId val="466632808"/>
        <c:scaling>
          <c:orientation val="minMax"/>
        </c:scaling>
        <c:delete val="1"/>
        <c:axPos val="b"/>
        <c:numFmt formatCode="General" sourceLinked="1"/>
        <c:majorTickMark val="none"/>
        <c:minorTickMark val="none"/>
        <c:tickLblPos val="nextTo"/>
        <c:crossAx val="466626536"/>
        <c:crosses val="autoZero"/>
        <c:auto val="1"/>
        <c:lblAlgn val="ctr"/>
        <c:lblOffset val="100"/>
        <c:noMultiLvlLbl val="0"/>
      </c:catAx>
      <c:valAx>
        <c:axId val="466626536"/>
        <c:scaling>
          <c:orientation val="minMax"/>
        </c:scaling>
        <c:delete val="1"/>
        <c:axPos val="l"/>
        <c:numFmt formatCode="0%" sourceLinked="1"/>
        <c:majorTickMark val="none"/>
        <c:minorTickMark val="none"/>
        <c:tickLblPos val="nextTo"/>
        <c:crossAx val="466632808"/>
        <c:crosses val="autoZero"/>
        <c:crossBetween val="between"/>
      </c:valAx>
      <c:spPr>
        <a:noFill/>
        <a:ln>
          <a:noFill/>
        </a:ln>
        <a:effectLst/>
      </c:spPr>
    </c:plotArea>
    <c:legend>
      <c:legendPos val="b"/>
      <c:layout>
        <c:manualLayout>
          <c:xMode val="edge"/>
          <c:yMode val="edge"/>
          <c:x val="5.0000050366832846E-2"/>
          <c:y val="0.93849570299128493"/>
          <c:w val="0.89999989926633428"/>
          <c:h val="5.8888565297931843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accent2"/>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8.7996453279557958E-4"/>
          <c:y val="0.28237091569970413"/>
          <c:w val="0.98243153097549263"/>
          <c:h val="0.50535326961591764"/>
        </c:manualLayout>
      </c:layout>
      <c:barChart>
        <c:barDir val="col"/>
        <c:grouping val="percentStacked"/>
        <c:varyColors val="0"/>
        <c:ser>
          <c:idx val="0"/>
          <c:order val="0"/>
          <c:tx>
            <c:strRef>
              <c:f>Sheet1!$B$1</c:f>
              <c:strCache>
                <c:ptCount val="1"/>
                <c:pt idx="0">
                  <c:v>Disagree strongly</c:v>
                </c:pt>
              </c:strCache>
            </c:strRef>
          </c:tx>
          <c:spPr>
            <a:solidFill>
              <a:schemeClr val="accent2">
                <a:tint val="54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2">
                        <a:lumMod val="50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Museums have an important role in protecting our heritage</c:v>
                </c:pt>
                <c:pt idx="1">
                  <c:v>You don't just have to go to a museum to get involved with heritage</c:v>
                </c:pt>
                <c:pt idx="2">
                  <c:v>I feel intimidated by museums</c:v>
                </c:pt>
                <c:pt idx="3">
                  <c:v>Museums are too intellectual and not cool</c:v>
                </c:pt>
              </c:strCache>
            </c:strRef>
          </c:cat>
          <c:val>
            <c:numRef>
              <c:f>Sheet1!$B$2:$B$5</c:f>
              <c:numCache>
                <c:formatCode>0%</c:formatCode>
                <c:ptCount val="4"/>
                <c:pt idx="0">
                  <c:v>0.01</c:v>
                </c:pt>
                <c:pt idx="1">
                  <c:v>0.02</c:v>
                </c:pt>
                <c:pt idx="2">
                  <c:v>0.17</c:v>
                </c:pt>
                <c:pt idx="3">
                  <c:v>0.09</c:v>
                </c:pt>
              </c:numCache>
            </c:numRef>
          </c:val>
          <c:extLst>
            <c:ext xmlns:c16="http://schemas.microsoft.com/office/drawing/2014/chart" uri="{C3380CC4-5D6E-409C-BE32-E72D297353CC}">
              <c16:uniqueId val="{00000000-20AD-4203-B287-D2270FCA1AB5}"/>
            </c:ext>
          </c:extLst>
        </c:ser>
        <c:ser>
          <c:idx val="1"/>
          <c:order val="1"/>
          <c:tx>
            <c:strRef>
              <c:f>Sheet1!$C$1</c:f>
              <c:strCache>
                <c:ptCount val="1"/>
                <c:pt idx="0">
                  <c:v>Disagree slightly</c:v>
                </c:pt>
              </c:strCache>
            </c:strRef>
          </c:tx>
          <c:spPr>
            <a:solidFill>
              <a:schemeClr val="accent2">
                <a:tint val="77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2">
                        <a:lumMod val="50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Museums have an important role in protecting our heritage</c:v>
                </c:pt>
                <c:pt idx="1">
                  <c:v>You don't just have to go to a museum to get involved with heritage</c:v>
                </c:pt>
                <c:pt idx="2">
                  <c:v>I feel intimidated by museums</c:v>
                </c:pt>
                <c:pt idx="3">
                  <c:v>Museums are too intellectual and not cool</c:v>
                </c:pt>
              </c:strCache>
            </c:strRef>
          </c:cat>
          <c:val>
            <c:numRef>
              <c:f>Sheet1!$C$2:$C$5</c:f>
              <c:numCache>
                <c:formatCode>0%</c:formatCode>
                <c:ptCount val="4"/>
                <c:pt idx="0">
                  <c:v>0.1</c:v>
                </c:pt>
                <c:pt idx="1">
                  <c:v>0.03</c:v>
                </c:pt>
                <c:pt idx="2">
                  <c:v>0.27</c:v>
                </c:pt>
                <c:pt idx="3">
                  <c:v>0.27</c:v>
                </c:pt>
              </c:numCache>
            </c:numRef>
          </c:val>
          <c:extLst>
            <c:ext xmlns:c16="http://schemas.microsoft.com/office/drawing/2014/chart" uri="{C3380CC4-5D6E-409C-BE32-E72D297353CC}">
              <c16:uniqueId val="{00000001-20AD-4203-B287-D2270FCA1AB5}"/>
            </c:ext>
          </c:extLst>
        </c:ser>
        <c:ser>
          <c:idx val="2"/>
          <c:order val="2"/>
          <c:tx>
            <c:strRef>
              <c:f>Sheet1!$D$1</c:f>
              <c:strCache>
                <c:ptCount val="1"/>
                <c:pt idx="0">
                  <c:v>Neither/Don't Know</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Museums have an important role in protecting our heritage</c:v>
                </c:pt>
                <c:pt idx="1">
                  <c:v>You don't just have to go to a museum to get involved with heritage</c:v>
                </c:pt>
                <c:pt idx="2">
                  <c:v>I feel intimidated by museums</c:v>
                </c:pt>
                <c:pt idx="3">
                  <c:v>Museums are too intellectual and not cool</c:v>
                </c:pt>
              </c:strCache>
            </c:strRef>
          </c:cat>
          <c:val>
            <c:numRef>
              <c:f>Sheet1!$D$2:$D$5</c:f>
              <c:numCache>
                <c:formatCode>0%</c:formatCode>
                <c:ptCount val="4"/>
                <c:pt idx="0">
                  <c:v>0.38</c:v>
                </c:pt>
                <c:pt idx="1">
                  <c:v>0.41</c:v>
                </c:pt>
                <c:pt idx="2">
                  <c:v>0.34</c:v>
                </c:pt>
                <c:pt idx="3">
                  <c:v>0.4</c:v>
                </c:pt>
              </c:numCache>
            </c:numRef>
          </c:val>
          <c:extLst>
            <c:ext xmlns:c16="http://schemas.microsoft.com/office/drawing/2014/chart" uri="{C3380CC4-5D6E-409C-BE32-E72D297353CC}">
              <c16:uniqueId val="{00000002-20AD-4203-B287-D2270FCA1AB5}"/>
            </c:ext>
          </c:extLst>
        </c:ser>
        <c:ser>
          <c:idx val="3"/>
          <c:order val="3"/>
          <c:tx>
            <c:strRef>
              <c:f>Sheet1!$E$1</c:f>
              <c:strCache>
                <c:ptCount val="1"/>
                <c:pt idx="0">
                  <c:v>Agree slightly</c:v>
                </c:pt>
              </c:strCache>
            </c:strRef>
          </c:tx>
          <c:spPr>
            <a:solidFill>
              <a:schemeClr val="accent2">
                <a:shade val="76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Museums have an important role in protecting our heritage</c:v>
                </c:pt>
                <c:pt idx="1">
                  <c:v>You don't just have to go to a museum to get involved with heritage</c:v>
                </c:pt>
                <c:pt idx="2">
                  <c:v>I feel intimidated by museums</c:v>
                </c:pt>
                <c:pt idx="3">
                  <c:v>Museums are too intellectual and not cool</c:v>
                </c:pt>
              </c:strCache>
            </c:strRef>
          </c:cat>
          <c:val>
            <c:numRef>
              <c:f>Sheet1!$E$2:$E$5</c:f>
              <c:numCache>
                <c:formatCode>0%</c:formatCode>
                <c:ptCount val="4"/>
                <c:pt idx="0">
                  <c:v>0.37</c:v>
                </c:pt>
                <c:pt idx="1">
                  <c:v>0.38</c:v>
                </c:pt>
                <c:pt idx="2">
                  <c:v>0.17</c:v>
                </c:pt>
                <c:pt idx="3">
                  <c:v>0.19</c:v>
                </c:pt>
              </c:numCache>
            </c:numRef>
          </c:val>
          <c:extLst>
            <c:ext xmlns:c16="http://schemas.microsoft.com/office/drawing/2014/chart" uri="{C3380CC4-5D6E-409C-BE32-E72D297353CC}">
              <c16:uniqueId val="{00000003-20AD-4203-B287-D2270FCA1AB5}"/>
            </c:ext>
          </c:extLst>
        </c:ser>
        <c:ser>
          <c:idx val="4"/>
          <c:order val="4"/>
          <c:tx>
            <c:strRef>
              <c:f>Sheet1!$F$1</c:f>
              <c:strCache>
                <c:ptCount val="1"/>
                <c:pt idx="0">
                  <c:v>Agree strongly</c:v>
                </c:pt>
              </c:strCache>
            </c:strRef>
          </c:tx>
          <c:spPr>
            <a:solidFill>
              <a:schemeClr val="accent2">
                <a:shade val="53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Museums have an important role in protecting our heritage</c:v>
                </c:pt>
                <c:pt idx="1">
                  <c:v>You don't just have to go to a museum to get involved with heritage</c:v>
                </c:pt>
                <c:pt idx="2">
                  <c:v>I feel intimidated by museums</c:v>
                </c:pt>
                <c:pt idx="3">
                  <c:v>Museums are too intellectual and not cool</c:v>
                </c:pt>
              </c:strCache>
            </c:strRef>
          </c:cat>
          <c:val>
            <c:numRef>
              <c:f>Sheet1!$F$2:$F$5</c:f>
              <c:numCache>
                <c:formatCode>0%</c:formatCode>
                <c:ptCount val="4"/>
                <c:pt idx="0">
                  <c:v>0.13</c:v>
                </c:pt>
                <c:pt idx="1">
                  <c:v>0.16</c:v>
                </c:pt>
                <c:pt idx="2">
                  <c:v>0.05</c:v>
                </c:pt>
                <c:pt idx="3">
                  <c:v>0.05</c:v>
                </c:pt>
              </c:numCache>
            </c:numRef>
          </c:val>
          <c:extLst>
            <c:ext xmlns:c16="http://schemas.microsoft.com/office/drawing/2014/chart" uri="{C3380CC4-5D6E-409C-BE32-E72D297353CC}">
              <c16:uniqueId val="{00000004-20AD-4203-B287-D2270FCA1AB5}"/>
            </c:ext>
          </c:extLst>
        </c:ser>
        <c:dLbls>
          <c:dLblPos val="ctr"/>
          <c:showLegendKey val="0"/>
          <c:showVal val="1"/>
          <c:showCatName val="0"/>
          <c:showSerName val="0"/>
          <c:showPercent val="0"/>
          <c:showBubbleSize val="0"/>
        </c:dLbls>
        <c:gapWidth val="110"/>
        <c:overlap val="100"/>
        <c:axId val="466627320"/>
        <c:axId val="466628104"/>
      </c:barChart>
      <c:catAx>
        <c:axId val="466627320"/>
        <c:scaling>
          <c:orientation val="minMax"/>
        </c:scaling>
        <c:delete val="1"/>
        <c:axPos val="b"/>
        <c:numFmt formatCode="General" sourceLinked="1"/>
        <c:majorTickMark val="none"/>
        <c:minorTickMark val="none"/>
        <c:tickLblPos val="nextTo"/>
        <c:crossAx val="466628104"/>
        <c:crosses val="autoZero"/>
        <c:auto val="1"/>
        <c:lblAlgn val="ctr"/>
        <c:lblOffset val="100"/>
        <c:noMultiLvlLbl val="0"/>
      </c:catAx>
      <c:valAx>
        <c:axId val="466628104"/>
        <c:scaling>
          <c:orientation val="minMax"/>
        </c:scaling>
        <c:delete val="1"/>
        <c:axPos val="l"/>
        <c:numFmt formatCode="0%" sourceLinked="1"/>
        <c:majorTickMark val="none"/>
        <c:minorTickMark val="none"/>
        <c:tickLblPos val="nextTo"/>
        <c:crossAx val="466627320"/>
        <c:crosses val="autoZero"/>
        <c:crossBetween val="between"/>
      </c:valAx>
      <c:spPr>
        <a:noFill/>
        <a:ln>
          <a:noFill/>
        </a:ln>
        <a:effectLst/>
      </c:spPr>
    </c:plotArea>
    <c:legend>
      <c:legendPos val="b"/>
      <c:layout>
        <c:manualLayout>
          <c:xMode val="edge"/>
          <c:yMode val="edge"/>
          <c:x val="5.5685906162561083E-2"/>
          <c:y val="0.90187545904031896"/>
          <c:w val="0.89999989926633428"/>
          <c:h val="5.8888565297931843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accent2"/>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col"/>
        <c:grouping val="clustered"/>
        <c:varyColors val="0"/>
        <c:ser>
          <c:idx val="0"/>
          <c:order val="0"/>
          <c:tx>
            <c:strRef>
              <c:f>Sheet1!$B$1</c:f>
              <c:strCache>
                <c:ptCount val="1"/>
                <c:pt idx="0">
                  <c:v>In last week</c:v>
                </c:pt>
              </c:strCache>
            </c:strRef>
          </c:tx>
          <c:spPr>
            <a:solidFill>
              <a:schemeClr val="accent2">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Museum</c:v>
                </c:pt>
                <c:pt idx="1">
                  <c:v>Art gallery</c:v>
                </c:pt>
                <c:pt idx="2">
                  <c:v>Historical building</c:v>
                </c:pt>
                <c:pt idx="3">
                  <c:v>Historic park</c:v>
                </c:pt>
                <c:pt idx="4">
                  <c:v>Historic monument</c:v>
                </c:pt>
              </c:strCache>
            </c:strRef>
          </c:cat>
          <c:val>
            <c:numRef>
              <c:f>Sheet1!$B$2:$B$6</c:f>
              <c:numCache>
                <c:formatCode>0%</c:formatCode>
                <c:ptCount val="5"/>
                <c:pt idx="0">
                  <c:v>0.01</c:v>
                </c:pt>
                <c:pt idx="1">
                  <c:v>0.03</c:v>
                </c:pt>
                <c:pt idx="2">
                  <c:v>0.05</c:v>
                </c:pt>
                <c:pt idx="3">
                  <c:v>0.06</c:v>
                </c:pt>
                <c:pt idx="4">
                  <c:v>0.03</c:v>
                </c:pt>
              </c:numCache>
            </c:numRef>
          </c:val>
          <c:extLst>
            <c:ext xmlns:c16="http://schemas.microsoft.com/office/drawing/2014/chart" uri="{C3380CC4-5D6E-409C-BE32-E72D297353CC}">
              <c16:uniqueId val="{00000000-0B7E-9D4B-AB73-2FEB120C4C6A}"/>
            </c:ext>
          </c:extLst>
        </c:ser>
        <c:ser>
          <c:idx val="1"/>
          <c:order val="1"/>
          <c:tx>
            <c:strRef>
              <c:f>Sheet1!$C$1</c:f>
              <c:strCache>
                <c:ptCount val="1"/>
                <c:pt idx="0">
                  <c:v>Within last year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Museum</c:v>
                </c:pt>
                <c:pt idx="1">
                  <c:v>Art gallery</c:v>
                </c:pt>
                <c:pt idx="2">
                  <c:v>Historical building</c:v>
                </c:pt>
                <c:pt idx="3">
                  <c:v>Historic park</c:v>
                </c:pt>
                <c:pt idx="4">
                  <c:v>Historic monument</c:v>
                </c:pt>
              </c:strCache>
            </c:strRef>
          </c:cat>
          <c:val>
            <c:numRef>
              <c:f>Sheet1!$C$2:$C$6</c:f>
              <c:numCache>
                <c:formatCode>0%</c:formatCode>
                <c:ptCount val="5"/>
                <c:pt idx="0">
                  <c:v>0.43</c:v>
                </c:pt>
                <c:pt idx="1">
                  <c:v>0.36</c:v>
                </c:pt>
                <c:pt idx="2">
                  <c:v>0.48</c:v>
                </c:pt>
                <c:pt idx="3">
                  <c:v>0.52</c:v>
                </c:pt>
                <c:pt idx="4">
                  <c:v>0.47</c:v>
                </c:pt>
              </c:numCache>
            </c:numRef>
          </c:val>
          <c:extLst>
            <c:ext xmlns:c16="http://schemas.microsoft.com/office/drawing/2014/chart" uri="{C3380CC4-5D6E-409C-BE32-E72D297353CC}">
              <c16:uniqueId val="{00000001-0B7E-9D4B-AB73-2FEB120C4C6A}"/>
            </c:ext>
          </c:extLst>
        </c:ser>
        <c:ser>
          <c:idx val="2"/>
          <c:order val="2"/>
          <c:tx>
            <c:strRef>
              <c:f>Sheet1!$D$1</c:f>
              <c:strCache>
                <c:ptCount val="1"/>
                <c:pt idx="0">
                  <c:v>Never visited</c:v>
                </c:pt>
              </c:strCache>
            </c:strRef>
          </c:tx>
          <c:spPr>
            <a:solidFill>
              <a:schemeClr val="accent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Museum</c:v>
                </c:pt>
                <c:pt idx="1">
                  <c:v>Art gallery</c:v>
                </c:pt>
                <c:pt idx="2">
                  <c:v>Historical building</c:v>
                </c:pt>
                <c:pt idx="3">
                  <c:v>Historic park</c:v>
                </c:pt>
                <c:pt idx="4">
                  <c:v>Historic monument</c:v>
                </c:pt>
              </c:strCache>
            </c:strRef>
          </c:cat>
          <c:val>
            <c:numRef>
              <c:f>Sheet1!$D$2:$D$6</c:f>
              <c:numCache>
                <c:formatCode>0%</c:formatCode>
                <c:ptCount val="5"/>
                <c:pt idx="0">
                  <c:v>0.06</c:v>
                </c:pt>
                <c:pt idx="1">
                  <c:v>0.18</c:v>
                </c:pt>
                <c:pt idx="2">
                  <c:v>0.05</c:v>
                </c:pt>
                <c:pt idx="3">
                  <c:v>0.06</c:v>
                </c:pt>
                <c:pt idx="4">
                  <c:v>0.05</c:v>
                </c:pt>
              </c:numCache>
            </c:numRef>
          </c:val>
          <c:extLst>
            <c:ext xmlns:c16="http://schemas.microsoft.com/office/drawing/2014/chart" uri="{C3380CC4-5D6E-409C-BE32-E72D297353CC}">
              <c16:uniqueId val="{00000002-0B7E-9D4B-AB73-2FEB120C4C6A}"/>
            </c:ext>
          </c:extLst>
        </c:ser>
        <c:dLbls>
          <c:dLblPos val="outEnd"/>
          <c:showLegendKey val="0"/>
          <c:showVal val="1"/>
          <c:showCatName val="0"/>
          <c:showSerName val="0"/>
          <c:showPercent val="0"/>
          <c:showBubbleSize val="0"/>
        </c:dLbls>
        <c:gapWidth val="219"/>
        <c:overlap val="-27"/>
        <c:axId val="468293944"/>
        <c:axId val="468293552"/>
      </c:barChart>
      <c:catAx>
        <c:axId val="468293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accent2"/>
                </a:solidFill>
                <a:latin typeface="+mn-lt"/>
                <a:ea typeface="+mn-ea"/>
                <a:cs typeface="+mn-cs"/>
              </a:defRPr>
            </a:pPr>
            <a:endParaRPr lang="en-US"/>
          </a:p>
        </c:txPr>
        <c:crossAx val="468293552"/>
        <c:crosses val="autoZero"/>
        <c:auto val="1"/>
        <c:lblAlgn val="ctr"/>
        <c:lblOffset val="100"/>
        <c:noMultiLvlLbl val="0"/>
      </c:catAx>
      <c:valAx>
        <c:axId val="468293552"/>
        <c:scaling>
          <c:orientation val="minMax"/>
          <c:max val="1"/>
        </c:scaling>
        <c:delete val="1"/>
        <c:axPos val="l"/>
        <c:numFmt formatCode="0%" sourceLinked="1"/>
        <c:majorTickMark val="out"/>
        <c:minorTickMark val="none"/>
        <c:tickLblPos val="nextTo"/>
        <c:crossAx val="468293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accent2"/>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chemeClr val="accent5">
              <a:lumMod val="50000"/>
            </a:schemeClr>
          </a:solidFill>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0.4337963144168378"/>
          <c:y val="0.11532607899470168"/>
          <c:w val="0.46196253411848009"/>
          <c:h val="0.84644824976194166"/>
        </c:manualLayout>
      </c:layout>
      <c:barChart>
        <c:barDir val="col"/>
        <c:grouping val="percentStacked"/>
        <c:varyColors val="0"/>
        <c:ser>
          <c:idx val="0"/>
          <c:order val="0"/>
          <c:tx>
            <c:strRef>
              <c:f>Sheet1!$B$1</c:f>
              <c:strCache>
                <c:ptCount val="1"/>
                <c:pt idx="0">
                  <c:v>Not at all likely</c:v>
                </c:pt>
              </c:strCache>
            </c:strRef>
          </c:tx>
          <c:spPr>
            <a:solidFill>
              <a:schemeClr val="accent2">
                <a:tint val="54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Likely visiting</c:v>
                </c:pt>
              </c:strCache>
            </c:strRef>
          </c:cat>
          <c:val>
            <c:numRef>
              <c:f>Sheet1!$B$2</c:f>
              <c:numCache>
                <c:formatCode>0%</c:formatCode>
                <c:ptCount val="1"/>
                <c:pt idx="0">
                  <c:v>0.12</c:v>
                </c:pt>
              </c:numCache>
            </c:numRef>
          </c:val>
          <c:extLst>
            <c:ext xmlns:c16="http://schemas.microsoft.com/office/drawing/2014/chart" uri="{C3380CC4-5D6E-409C-BE32-E72D297353CC}">
              <c16:uniqueId val="{00000000-20AD-4203-B287-D2270FCA1AB5}"/>
            </c:ext>
          </c:extLst>
        </c:ser>
        <c:ser>
          <c:idx val="1"/>
          <c:order val="1"/>
          <c:tx>
            <c:strRef>
              <c:f>Sheet1!$C$1</c:f>
              <c:strCache>
                <c:ptCount val="1"/>
                <c:pt idx="0">
                  <c:v>Not very likely</c:v>
                </c:pt>
              </c:strCache>
            </c:strRef>
          </c:tx>
          <c:spPr>
            <a:solidFill>
              <a:schemeClr val="accent2">
                <a:tint val="77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Likely visiting</c:v>
                </c:pt>
              </c:strCache>
            </c:strRef>
          </c:cat>
          <c:val>
            <c:numRef>
              <c:f>Sheet1!$C$2</c:f>
              <c:numCache>
                <c:formatCode>0%</c:formatCode>
                <c:ptCount val="1"/>
                <c:pt idx="0">
                  <c:v>0.18</c:v>
                </c:pt>
              </c:numCache>
            </c:numRef>
          </c:val>
          <c:extLst>
            <c:ext xmlns:c16="http://schemas.microsoft.com/office/drawing/2014/chart" uri="{C3380CC4-5D6E-409C-BE32-E72D297353CC}">
              <c16:uniqueId val="{00000001-20AD-4203-B287-D2270FCA1AB5}"/>
            </c:ext>
          </c:extLst>
        </c:ser>
        <c:ser>
          <c:idx val="2"/>
          <c:order val="2"/>
          <c:tx>
            <c:strRef>
              <c:f>Sheet1!$D$1</c:f>
              <c:strCache>
                <c:ptCount val="1"/>
                <c:pt idx="0">
                  <c:v>Neither/Don't Know</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Likely visiting</c:v>
                </c:pt>
              </c:strCache>
            </c:strRef>
          </c:cat>
          <c:val>
            <c:numRef>
              <c:f>Sheet1!$D$2</c:f>
              <c:numCache>
                <c:formatCode>0%</c:formatCode>
                <c:ptCount val="1"/>
                <c:pt idx="0">
                  <c:v>0.32</c:v>
                </c:pt>
              </c:numCache>
            </c:numRef>
          </c:val>
          <c:extLst>
            <c:ext xmlns:c16="http://schemas.microsoft.com/office/drawing/2014/chart" uri="{C3380CC4-5D6E-409C-BE32-E72D297353CC}">
              <c16:uniqueId val="{00000002-20AD-4203-B287-D2270FCA1AB5}"/>
            </c:ext>
          </c:extLst>
        </c:ser>
        <c:ser>
          <c:idx val="3"/>
          <c:order val="3"/>
          <c:tx>
            <c:strRef>
              <c:f>Sheet1!$E$1</c:f>
              <c:strCache>
                <c:ptCount val="1"/>
                <c:pt idx="0">
                  <c:v>Quite likely</c:v>
                </c:pt>
              </c:strCache>
            </c:strRef>
          </c:tx>
          <c:spPr>
            <a:solidFill>
              <a:schemeClr val="accent2">
                <a:shade val="76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Likely visiting</c:v>
                </c:pt>
              </c:strCache>
            </c:strRef>
          </c:cat>
          <c:val>
            <c:numRef>
              <c:f>Sheet1!$E$2</c:f>
              <c:numCache>
                <c:formatCode>0%</c:formatCode>
                <c:ptCount val="1"/>
                <c:pt idx="0">
                  <c:v>0.31</c:v>
                </c:pt>
              </c:numCache>
            </c:numRef>
          </c:val>
          <c:extLst>
            <c:ext xmlns:c16="http://schemas.microsoft.com/office/drawing/2014/chart" uri="{C3380CC4-5D6E-409C-BE32-E72D297353CC}">
              <c16:uniqueId val="{00000003-20AD-4203-B287-D2270FCA1AB5}"/>
            </c:ext>
          </c:extLst>
        </c:ser>
        <c:ser>
          <c:idx val="4"/>
          <c:order val="4"/>
          <c:tx>
            <c:strRef>
              <c:f>Sheet1!$F$1</c:f>
              <c:strCache>
                <c:ptCount val="1"/>
                <c:pt idx="0">
                  <c:v>Very likely</c:v>
                </c:pt>
              </c:strCache>
            </c:strRef>
          </c:tx>
          <c:spPr>
            <a:solidFill>
              <a:schemeClr val="accent2">
                <a:shade val="53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Likely visiting</c:v>
                </c:pt>
              </c:strCache>
            </c:strRef>
          </c:cat>
          <c:val>
            <c:numRef>
              <c:f>Sheet1!$F$2</c:f>
              <c:numCache>
                <c:formatCode>0%</c:formatCode>
                <c:ptCount val="1"/>
                <c:pt idx="0">
                  <c:v>7.0000000000000007E-2</c:v>
                </c:pt>
              </c:numCache>
            </c:numRef>
          </c:val>
          <c:extLst>
            <c:ext xmlns:c16="http://schemas.microsoft.com/office/drawing/2014/chart" uri="{C3380CC4-5D6E-409C-BE32-E72D297353CC}">
              <c16:uniqueId val="{00000004-20AD-4203-B287-D2270FCA1AB5}"/>
            </c:ext>
          </c:extLst>
        </c:ser>
        <c:dLbls>
          <c:dLblPos val="ctr"/>
          <c:showLegendKey val="0"/>
          <c:showVal val="1"/>
          <c:showCatName val="0"/>
          <c:showSerName val="0"/>
          <c:showPercent val="0"/>
          <c:showBubbleSize val="0"/>
        </c:dLbls>
        <c:gapWidth val="251"/>
        <c:overlap val="100"/>
        <c:axId val="468292376"/>
        <c:axId val="468291984"/>
      </c:barChart>
      <c:catAx>
        <c:axId val="468292376"/>
        <c:scaling>
          <c:orientation val="minMax"/>
        </c:scaling>
        <c:delete val="1"/>
        <c:axPos val="b"/>
        <c:numFmt formatCode="General" sourceLinked="1"/>
        <c:majorTickMark val="none"/>
        <c:minorTickMark val="none"/>
        <c:tickLblPos val="nextTo"/>
        <c:crossAx val="468291984"/>
        <c:crosses val="autoZero"/>
        <c:auto val="1"/>
        <c:lblAlgn val="ctr"/>
        <c:lblOffset val="100"/>
        <c:noMultiLvlLbl val="0"/>
      </c:catAx>
      <c:valAx>
        <c:axId val="468291984"/>
        <c:scaling>
          <c:orientation val="minMax"/>
        </c:scaling>
        <c:delete val="1"/>
        <c:axPos val="l"/>
        <c:numFmt formatCode="0%" sourceLinked="1"/>
        <c:majorTickMark val="none"/>
        <c:minorTickMark val="none"/>
        <c:tickLblPos val="nextTo"/>
        <c:crossAx val="468292376"/>
        <c:crosses val="autoZero"/>
        <c:crossBetween val="between"/>
      </c:valAx>
      <c:spPr>
        <a:noFill/>
        <a:ln>
          <a:noFill/>
        </a:ln>
        <a:effectLst/>
      </c:spPr>
    </c:plotArea>
    <c:legend>
      <c:legendPos val="l"/>
      <c:layout>
        <c:manualLayout>
          <c:xMode val="edge"/>
          <c:yMode val="edge"/>
          <c:x val="2.1940990167535566E-2"/>
          <c:y val="0.10311668692290665"/>
          <c:w val="0.56696444839747184"/>
          <c:h val="0.76440762112493799"/>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accent2"/>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5200854565720926"/>
          <c:y val="0.14902223986551855"/>
          <c:w val="0.39540265777054001"/>
          <c:h val="0.81464472705279412"/>
        </c:manualLayout>
      </c:layout>
      <c:barChart>
        <c:barDir val="bar"/>
        <c:grouping val="clustered"/>
        <c:varyColors val="0"/>
        <c:ser>
          <c:idx val="0"/>
          <c:order val="0"/>
          <c:tx>
            <c:strRef>
              <c:f>Sheet1!$B$1</c:f>
              <c:strCache>
                <c:ptCount val="1"/>
                <c:pt idx="0">
                  <c:v>%</c:v>
                </c:pt>
              </c:strCache>
            </c:strRef>
          </c:tx>
          <c:spPr>
            <a:solidFill>
              <a:schemeClr val="accent2">
                <a:lumMod val="75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accent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Sheet1!$A$2:$A$20</c:f>
              <c:strCache>
                <c:ptCount val="19"/>
                <c:pt idx="0">
                  <c:v>Have fun</c:v>
                </c:pt>
                <c:pt idx="1">
                  <c:v>Spend time with family</c:v>
                </c:pt>
                <c:pt idx="2">
                  <c:v>Find out things in general</c:v>
                </c:pt>
                <c:pt idx="3">
                  <c:v>Spend time with friends</c:v>
                </c:pt>
                <c:pt idx="4">
                  <c:v>Interested in specific exhibition</c:v>
                </c:pt>
                <c:pt idx="5">
                  <c:v>Relax or lose myself</c:v>
                </c:pt>
                <c:pt idx="6">
                  <c:v>I like to visit museums regularly</c:v>
                </c:pt>
                <c:pt idx="7">
                  <c:v>I was just passing</c:v>
                </c:pt>
                <c:pt idx="8">
                  <c:v>Look at the building</c:v>
                </c:pt>
                <c:pt idx="9">
                  <c:v>Organised trip</c:v>
                </c:pt>
                <c:pt idx="10">
                  <c:v>I've been before</c:v>
                </c:pt>
                <c:pt idx="11">
                  <c:v>On my list of things to do</c:v>
                </c:pt>
                <c:pt idx="12">
                  <c:v>Find out about my heritage/culture</c:v>
                </c:pt>
                <c:pt idx="13">
                  <c:v>Get inspiration for a project</c:v>
                </c:pt>
                <c:pt idx="14">
                  <c:v>Research for a particular topic</c:v>
                </c:pt>
                <c:pt idx="15">
                  <c:v>Take part in activity/programme</c:v>
                </c:pt>
                <c:pt idx="16">
                  <c:v>Use the cafe</c:v>
                </c:pt>
                <c:pt idx="17">
                  <c:v>Attended a talk/workshop</c:v>
                </c:pt>
                <c:pt idx="18">
                  <c:v>Use the shop</c:v>
                </c:pt>
              </c:strCache>
            </c:strRef>
          </c:cat>
          <c:val>
            <c:numRef>
              <c:f>Sheet1!$B$2:$B$20</c:f>
              <c:numCache>
                <c:formatCode>0</c:formatCode>
                <c:ptCount val="19"/>
                <c:pt idx="0">
                  <c:v>252</c:v>
                </c:pt>
                <c:pt idx="1">
                  <c:v>371</c:v>
                </c:pt>
                <c:pt idx="2">
                  <c:v>252</c:v>
                </c:pt>
                <c:pt idx="3">
                  <c:v>186</c:v>
                </c:pt>
                <c:pt idx="4">
                  <c:v>53</c:v>
                </c:pt>
                <c:pt idx="5">
                  <c:v>106</c:v>
                </c:pt>
                <c:pt idx="6">
                  <c:v>13</c:v>
                </c:pt>
                <c:pt idx="7">
                  <c:v>225</c:v>
                </c:pt>
                <c:pt idx="8">
                  <c:v>106</c:v>
                </c:pt>
                <c:pt idx="9">
                  <c:v>305</c:v>
                </c:pt>
                <c:pt idx="10">
                  <c:v>27</c:v>
                </c:pt>
                <c:pt idx="11">
                  <c:v>106</c:v>
                </c:pt>
                <c:pt idx="12">
                  <c:v>13</c:v>
                </c:pt>
                <c:pt idx="13">
                  <c:v>119</c:v>
                </c:pt>
                <c:pt idx="14">
                  <c:v>80</c:v>
                </c:pt>
                <c:pt idx="15">
                  <c:v>80</c:v>
                </c:pt>
                <c:pt idx="16">
                  <c:v>53</c:v>
                </c:pt>
                <c:pt idx="17">
                  <c:v>66</c:v>
                </c:pt>
                <c:pt idx="18">
                  <c:v>40</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68294728"/>
        <c:axId val="468292768"/>
      </c:barChart>
      <c:catAx>
        <c:axId val="468294728"/>
        <c:scaling>
          <c:orientation val="maxMin"/>
        </c:scaling>
        <c:delete val="0"/>
        <c:axPos val="l"/>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68292768"/>
        <c:crossesAt val="100"/>
        <c:auto val="1"/>
        <c:lblAlgn val="ctr"/>
        <c:lblOffset val="100"/>
        <c:noMultiLvlLbl val="0"/>
      </c:catAx>
      <c:valAx>
        <c:axId val="468292768"/>
        <c:scaling>
          <c:orientation val="minMax"/>
          <c:max val="400"/>
          <c:min val="-300"/>
        </c:scaling>
        <c:delete val="1"/>
        <c:axPos val="t"/>
        <c:numFmt formatCode="0" sourceLinked="1"/>
        <c:majorTickMark val="out"/>
        <c:minorTickMark val="none"/>
        <c:tickLblPos val="nextTo"/>
        <c:crossAx val="46829472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6">
              <a:lumMod val="50000"/>
            </a:schemeClr>
          </a:solidFill>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5358425245"/>
          <c:y val="0.16858945625114888"/>
          <c:w val="0.49030977948592713"/>
          <c:h val="0.81464472705279412"/>
        </c:manualLayout>
      </c:layout>
      <c:barChart>
        <c:barDir val="bar"/>
        <c:grouping val="clustered"/>
        <c:varyColors val="0"/>
        <c:ser>
          <c:idx val="0"/>
          <c:order val="0"/>
          <c:tx>
            <c:strRef>
              <c:f>Sheet1!$B$1</c:f>
              <c:strCache>
                <c:ptCount val="1"/>
                <c:pt idx="0">
                  <c:v>%</c:v>
                </c:pt>
              </c:strCache>
            </c:strRef>
          </c:tx>
          <c:spPr>
            <a:solidFill>
              <a:schemeClr val="bg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Sheet1!$A$2:$A$20</c:f>
              <c:strCache>
                <c:ptCount val="19"/>
                <c:pt idx="0">
                  <c:v>Have fun</c:v>
                </c:pt>
                <c:pt idx="1">
                  <c:v>Spend time with family</c:v>
                </c:pt>
                <c:pt idx="2">
                  <c:v>Find out things in general</c:v>
                </c:pt>
                <c:pt idx="3">
                  <c:v>Spend time with friends</c:v>
                </c:pt>
                <c:pt idx="4">
                  <c:v>Interested in specific exhibition</c:v>
                </c:pt>
                <c:pt idx="5">
                  <c:v>Relax or lose myself</c:v>
                </c:pt>
                <c:pt idx="6">
                  <c:v>I like to visit museums regularly</c:v>
                </c:pt>
                <c:pt idx="7">
                  <c:v>I was just passing</c:v>
                </c:pt>
                <c:pt idx="8">
                  <c:v>Look at the building</c:v>
                </c:pt>
                <c:pt idx="9">
                  <c:v>Organised trip</c:v>
                </c:pt>
                <c:pt idx="10">
                  <c:v>I've been before</c:v>
                </c:pt>
                <c:pt idx="11">
                  <c:v>On my list of things to do</c:v>
                </c:pt>
                <c:pt idx="12">
                  <c:v>Find out about my heritage/culture</c:v>
                </c:pt>
                <c:pt idx="13">
                  <c:v>Get inspiration for a project</c:v>
                </c:pt>
                <c:pt idx="14">
                  <c:v>Research for a particular topic</c:v>
                </c:pt>
                <c:pt idx="15">
                  <c:v>Take part in activity/programme</c:v>
                </c:pt>
                <c:pt idx="16">
                  <c:v>Use the cafe</c:v>
                </c:pt>
                <c:pt idx="17">
                  <c:v>Attended a talk/workshop</c:v>
                </c:pt>
                <c:pt idx="18">
                  <c:v>Use the shop</c:v>
                </c:pt>
              </c:strCache>
            </c:strRef>
          </c:cat>
          <c:val>
            <c:numRef>
              <c:f>Sheet1!$B$2:$B$20</c:f>
              <c:numCache>
                <c:formatCode>0%</c:formatCode>
                <c:ptCount val="19"/>
                <c:pt idx="0">
                  <c:v>0.14000000000000001</c:v>
                </c:pt>
                <c:pt idx="1">
                  <c:v>0.21</c:v>
                </c:pt>
                <c:pt idx="2">
                  <c:v>0.14000000000000001</c:v>
                </c:pt>
                <c:pt idx="3">
                  <c:v>0.1</c:v>
                </c:pt>
                <c:pt idx="4">
                  <c:v>0.03</c:v>
                </c:pt>
                <c:pt idx="5">
                  <c:v>0.06</c:v>
                </c:pt>
                <c:pt idx="6">
                  <c:v>0.01</c:v>
                </c:pt>
                <c:pt idx="7">
                  <c:v>0.13</c:v>
                </c:pt>
                <c:pt idx="8">
                  <c:v>0.06</c:v>
                </c:pt>
                <c:pt idx="9">
                  <c:v>0.17</c:v>
                </c:pt>
                <c:pt idx="10">
                  <c:v>0.01</c:v>
                </c:pt>
                <c:pt idx="11">
                  <c:v>0.06</c:v>
                </c:pt>
                <c:pt idx="12">
                  <c:v>0.01</c:v>
                </c:pt>
                <c:pt idx="13">
                  <c:v>7.0000000000000007E-2</c:v>
                </c:pt>
                <c:pt idx="14">
                  <c:v>0.04</c:v>
                </c:pt>
                <c:pt idx="15">
                  <c:v>0.04</c:v>
                </c:pt>
                <c:pt idx="16">
                  <c:v>0.03</c:v>
                </c:pt>
                <c:pt idx="17">
                  <c:v>0.04</c:v>
                </c:pt>
                <c:pt idx="18">
                  <c:v>0.02</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68281400"/>
        <c:axId val="468283360"/>
      </c:barChart>
      <c:catAx>
        <c:axId val="46828140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68283360"/>
        <c:crosses val="autoZero"/>
        <c:auto val="1"/>
        <c:lblAlgn val="ctr"/>
        <c:lblOffset val="100"/>
        <c:noMultiLvlLbl val="0"/>
      </c:catAx>
      <c:valAx>
        <c:axId val="468283360"/>
        <c:scaling>
          <c:orientation val="minMax"/>
          <c:max val="1"/>
        </c:scaling>
        <c:delete val="1"/>
        <c:axPos val="t"/>
        <c:numFmt formatCode="0%" sourceLinked="1"/>
        <c:majorTickMark val="out"/>
        <c:minorTickMark val="none"/>
        <c:tickLblPos val="nextTo"/>
        <c:crossAx val="46828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5358425245"/>
          <c:y val="0.16858945625114888"/>
          <c:w val="0.49030977948592713"/>
          <c:h val="0.81464472705279412"/>
        </c:manualLayout>
      </c:layout>
      <c:barChart>
        <c:barDir val="bar"/>
        <c:grouping val="clustered"/>
        <c:varyColors val="0"/>
        <c:ser>
          <c:idx val="0"/>
          <c:order val="0"/>
          <c:tx>
            <c:strRef>
              <c:f>Sheet1!$B$1</c:f>
              <c:strCache>
                <c:ptCount val="1"/>
                <c:pt idx="0">
                  <c:v>%</c:v>
                </c:pt>
              </c:strCache>
            </c:strRef>
          </c:tx>
          <c:spPr>
            <a:solidFill>
              <a:schemeClr val="bg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Listen to music</c:v>
                </c:pt>
                <c:pt idx="1">
                  <c:v>Cinema</c:v>
                </c:pt>
                <c:pt idx="2">
                  <c:v>Read a book</c:v>
                </c:pt>
                <c:pt idx="3">
                  <c:v>Music gig/festival</c:v>
                </c:pt>
                <c:pt idx="4">
                  <c:v>Go to watch sport</c:v>
                </c:pt>
                <c:pt idx="5">
                  <c:v>Visit museum/exhibition</c:v>
                </c:pt>
                <c:pt idx="6">
                  <c:v>Visit a library</c:v>
                </c:pt>
                <c:pt idx="7">
                  <c:v>Visit historic/special interest site</c:v>
                </c:pt>
                <c:pt idx="8">
                  <c:v>Voluntary/charity work</c:v>
                </c:pt>
                <c:pt idx="9">
                  <c:v>See a play/dance show/musical</c:v>
                </c:pt>
                <c:pt idx="10">
                  <c:v>Play club sport</c:v>
                </c:pt>
                <c:pt idx="11">
                  <c:v>Visit art gallery</c:v>
                </c:pt>
                <c:pt idx="12">
                  <c:v>Dance, drama or music group</c:v>
                </c:pt>
                <c:pt idx="13">
                  <c:v>Political/protest event</c:v>
                </c:pt>
              </c:strCache>
            </c:strRef>
          </c:cat>
          <c:val>
            <c:numRef>
              <c:f>Sheet1!$B$2:$B$15</c:f>
              <c:numCache>
                <c:formatCode>0%</c:formatCode>
                <c:ptCount val="14"/>
                <c:pt idx="0">
                  <c:v>0.81</c:v>
                </c:pt>
                <c:pt idx="1">
                  <c:v>0.63</c:v>
                </c:pt>
                <c:pt idx="2">
                  <c:v>0.48</c:v>
                </c:pt>
                <c:pt idx="3">
                  <c:v>0.36</c:v>
                </c:pt>
                <c:pt idx="4">
                  <c:v>0.36</c:v>
                </c:pt>
                <c:pt idx="5">
                  <c:v>0.18</c:v>
                </c:pt>
                <c:pt idx="6">
                  <c:v>0.27</c:v>
                </c:pt>
                <c:pt idx="7">
                  <c:v>0.22</c:v>
                </c:pt>
                <c:pt idx="8">
                  <c:v>0.2</c:v>
                </c:pt>
                <c:pt idx="9">
                  <c:v>0.17</c:v>
                </c:pt>
                <c:pt idx="10">
                  <c:v>0.28999999999999998</c:v>
                </c:pt>
                <c:pt idx="11">
                  <c:v>0.09</c:v>
                </c:pt>
                <c:pt idx="12">
                  <c:v>0.11</c:v>
                </c:pt>
                <c:pt idx="13">
                  <c:v>0.03</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68287280"/>
        <c:axId val="468284536"/>
      </c:barChart>
      <c:catAx>
        <c:axId val="46828728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68284536"/>
        <c:crosses val="autoZero"/>
        <c:auto val="1"/>
        <c:lblAlgn val="ctr"/>
        <c:lblOffset val="100"/>
        <c:noMultiLvlLbl val="0"/>
      </c:catAx>
      <c:valAx>
        <c:axId val="468284536"/>
        <c:scaling>
          <c:orientation val="minMax"/>
          <c:max val="1"/>
        </c:scaling>
        <c:delete val="1"/>
        <c:axPos val="t"/>
        <c:numFmt formatCode="0%" sourceLinked="1"/>
        <c:majorTickMark val="out"/>
        <c:minorTickMark val="none"/>
        <c:tickLblPos val="nextTo"/>
        <c:crossAx val="468287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5358425245"/>
          <c:y val="0.16858945625114888"/>
          <c:w val="0.49030977948592713"/>
          <c:h val="0.81464472705279412"/>
        </c:manualLayout>
      </c:layout>
      <c:barChart>
        <c:barDir val="bar"/>
        <c:grouping val="clustered"/>
        <c:varyColors val="0"/>
        <c:ser>
          <c:idx val="0"/>
          <c:order val="0"/>
          <c:tx>
            <c:strRef>
              <c:f>Sheet1!$B$1</c:f>
              <c:strCache>
                <c:ptCount val="1"/>
                <c:pt idx="0">
                  <c:v>%</c:v>
                </c:pt>
              </c:strCache>
            </c:strRef>
          </c:tx>
          <c:spPr>
            <a:solidFill>
              <a:schemeClr val="accent2">
                <a:lumMod val="75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Traditions &amp; language</c:v>
                </c:pt>
                <c:pt idx="1">
                  <c:v>History</c:v>
                </c:pt>
                <c:pt idx="2">
                  <c:v>Politics</c:v>
                </c:pt>
                <c:pt idx="3">
                  <c:v>Buildings, works of art &amp; artefacts</c:v>
                </c:pt>
                <c:pt idx="4">
                  <c:v>Health &amp; wellbeing</c:v>
                </c:pt>
                <c:pt idx="5">
                  <c:v>The outdoors</c:v>
                </c:pt>
                <c:pt idx="6">
                  <c:v>The environment</c:v>
                </c:pt>
                <c:pt idx="7">
                  <c:v>Animal welfare</c:v>
                </c:pt>
              </c:strCache>
            </c:strRef>
          </c:cat>
          <c:val>
            <c:numRef>
              <c:f>Sheet1!$B$2:$B$9</c:f>
              <c:numCache>
                <c:formatCode>0%</c:formatCode>
                <c:ptCount val="8"/>
                <c:pt idx="0">
                  <c:v>0.31</c:v>
                </c:pt>
                <c:pt idx="1">
                  <c:v>0.38</c:v>
                </c:pt>
                <c:pt idx="2">
                  <c:v>0.24</c:v>
                </c:pt>
                <c:pt idx="3">
                  <c:v>0.23</c:v>
                </c:pt>
                <c:pt idx="4">
                  <c:v>0.49</c:v>
                </c:pt>
                <c:pt idx="5">
                  <c:v>0.63</c:v>
                </c:pt>
                <c:pt idx="6">
                  <c:v>0.53</c:v>
                </c:pt>
                <c:pt idx="7">
                  <c:v>0.62</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50"/>
        <c:overlap val="-25"/>
        <c:axId val="468290024"/>
        <c:axId val="468279440"/>
      </c:barChart>
      <c:catAx>
        <c:axId val="4682900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2"/>
                </a:solidFill>
                <a:latin typeface="+mn-lt"/>
                <a:ea typeface="+mn-ea"/>
                <a:cs typeface="+mn-cs"/>
              </a:defRPr>
            </a:pPr>
            <a:endParaRPr lang="en-US"/>
          </a:p>
        </c:txPr>
        <c:crossAx val="468279440"/>
        <c:crosses val="autoZero"/>
        <c:auto val="1"/>
        <c:lblAlgn val="ctr"/>
        <c:lblOffset val="100"/>
        <c:noMultiLvlLbl val="0"/>
      </c:catAx>
      <c:valAx>
        <c:axId val="468279440"/>
        <c:scaling>
          <c:orientation val="minMax"/>
          <c:max val="1"/>
        </c:scaling>
        <c:delete val="1"/>
        <c:axPos val="t"/>
        <c:numFmt formatCode="0%" sourceLinked="1"/>
        <c:majorTickMark val="out"/>
        <c:minorTickMark val="none"/>
        <c:tickLblPos val="nextTo"/>
        <c:crossAx val="4682900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5">
              <a:lumMod val="50000"/>
            </a:schemeClr>
          </a:solidFill>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7558704903"/>
          <c:y val="3.0454799707413625E-2"/>
          <c:w val="0.49030977948592713"/>
          <c:h val="0.95077941077037498"/>
        </c:manualLayout>
      </c:layout>
      <c:barChart>
        <c:barDir val="bar"/>
        <c:grouping val="clustered"/>
        <c:varyColors val="0"/>
        <c:ser>
          <c:idx val="0"/>
          <c:order val="0"/>
          <c:tx>
            <c:strRef>
              <c:f>Sheet1!$B$1</c:f>
              <c:strCache>
                <c:ptCount val="1"/>
                <c:pt idx="0">
                  <c:v>%</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6"/>
                <c:pt idx="0">
                  <c:v>Perth &amp; KinRoss</c:v>
                </c:pt>
                <c:pt idx="1">
                  <c:v>West Lothian</c:v>
                </c:pt>
                <c:pt idx="2">
                  <c:v>Dumfries and Galloway</c:v>
                </c:pt>
                <c:pt idx="3">
                  <c:v>Scottish Boarders</c:v>
                </c:pt>
                <c:pt idx="4">
                  <c:v>South Ayrshire</c:v>
                </c:pt>
                <c:pt idx="5">
                  <c:v>Angus</c:v>
                </c:pt>
                <c:pt idx="6">
                  <c:v>Moray</c:v>
                </c:pt>
                <c:pt idx="7">
                  <c:v>East Lothian</c:v>
                </c:pt>
                <c:pt idx="8">
                  <c:v>Argyll and Bute</c:v>
                </c:pt>
                <c:pt idx="9">
                  <c:v>East Dunbartonshire</c:v>
                </c:pt>
                <c:pt idx="10">
                  <c:v>West Dunbartonshire</c:v>
                </c:pt>
                <c:pt idx="11">
                  <c:v>Clackmannanshire</c:v>
                </c:pt>
                <c:pt idx="12">
                  <c:v>Midlothian</c:v>
                </c:pt>
                <c:pt idx="13">
                  <c:v>Shetland Islands</c:v>
                </c:pt>
                <c:pt idx="14">
                  <c:v>Inverclyde</c:v>
                </c:pt>
                <c:pt idx="15">
                  <c:v>Orkney Islands</c:v>
                </c:pt>
              </c:strCache>
            </c:strRef>
          </c:cat>
          <c:val>
            <c:numRef>
              <c:f>Sheet1!$B$2:$B$17</c:f>
              <c:numCache>
                <c:formatCode>0%</c:formatCode>
                <c:ptCount val="16"/>
                <c:pt idx="0">
                  <c:v>0</c:v>
                </c:pt>
                <c:pt idx="1">
                  <c:v>0.01</c:v>
                </c:pt>
                <c:pt idx="2">
                  <c:v>0.01</c:v>
                </c:pt>
                <c:pt idx="3">
                  <c:v>0.01</c:v>
                </c:pt>
                <c:pt idx="4">
                  <c:v>0.02</c:v>
                </c:pt>
                <c:pt idx="5">
                  <c:v>0.03</c:v>
                </c:pt>
                <c:pt idx="6">
                  <c:v>0.02</c:v>
                </c:pt>
                <c:pt idx="7">
                  <c:v>0.03</c:v>
                </c:pt>
                <c:pt idx="8">
                  <c:v>0.01</c:v>
                </c:pt>
                <c:pt idx="9">
                  <c:v>0.01</c:v>
                </c:pt>
                <c:pt idx="10">
                  <c:v>0</c:v>
                </c:pt>
                <c:pt idx="11">
                  <c:v>0.01</c:v>
                </c:pt>
                <c:pt idx="12">
                  <c:v>0.01</c:v>
                </c:pt>
                <c:pt idx="13">
                  <c:v>0.01</c:v>
                </c:pt>
                <c:pt idx="14">
                  <c:v>0.01</c:v>
                </c:pt>
                <c:pt idx="15">
                  <c:v>0.01</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00"/>
        <c:overlap val="-25"/>
        <c:axId val="468291592"/>
        <c:axId val="468290808"/>
      </c:barChart>
      <c:catAx>
        <c:axId val="468291592"/>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2"/>
                </a:solidFill>
                <a:latin typeface="+mn-lt"/>
                <a:ea typeface="+mn-ea"/>
                <a:cs typeface="+mn-cs"/>
              </a:defRPr>
            </a:pPr>
            <a:endParaRPr lang="en-US"/>
          </a:p>
        </c:txPr>
        <c:crossAx val="468290808"/>
        <c:crosses val="autoZero"/>
        <c:auto val="1"/>
        <c:lblAlgn val="ctr"/>
        <c:lblOffset val="100"/>
        <c:noMultiLvlLbl val="0"/>
      </c:catAx>
      <c:valAx>
        <c:axId val="468290808"/>
        <c:scaling>
          <c:orientation val="minMax"/>
          <c:max val="1"/>
        </c:scaling>
        <c:delete val="1"/>
        <c:axPos val="t"/>
        <c:numFmt formatCode="0%" sourceLinked="1"/>
        <c:majorTickMark val="out"/>
        <c:minorTickMark val="none"/>
        <c:tickLblPos val="nextTo"/>
        <c:crossAx val="4682915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5">
              <a:lumMod val="50000"/>
            </a:schemeClr>
          </a:solidFill>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6362747558704903"/>
          <c:y val="3.0454799707413625E-2"/>
          <c:w val="0.49030977948592713"/>
          <c:h val="0.95077941077037498"/>
        </c:manualLayout>
      </c:layout>
      <c:barChart>
        <c:barDir val="bar"/>
        <c:grouping val="clustered"/>
        <c:varyColors val="0"/>
        <c:ser>
          <c:idx val="0"/>
          <c:order val="0"/>
          <c:tx>
            <c:strRef>
              <c:f>Sheet1!$B$1</c:f>
              <c:strCache>
                <c:ptCount val="1"/>
                <c:pt idx="0">
                  <c:v>%</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5"/>
                <c:pt idx="0">
                  <c:v>Glasgow City</c:v>
                </c:pt>
                <c:pt idx="1">
                  <c:v>City of Edinburgh</c:v>
                </c:pt>
                <c:pt idx="2">
                  <c:v>Fife</c:v>
                </c:pt>
                <c:pt idx="3">
                  <c:v>Aberdeen city</c:v>
                </c:pt>
                <c:pt idx="4">
                  <c:v>South Lanarkshire</c:v>
                </c:pt>
                <c:pt idx="5">
                  <c:v>North Lanarkshire</c:v>
                </c:pt>
                <c:pt idx="6">
                  <c:v>Renfrewshire</c:v>
                </c:pt>
                <c:pt idx="7">
                  <c:v>Aberdeenshire</c:v>
                </c:pt>
                <c:pt idx="8">
                  <c:v>Falkirk</c:v>
                </c:pt>
                <c:pt idx="9">
                  <c:v>Highland</c:v>
                </c:pt>
                <c:pt idx="10">
                  <c:v>Stirling</c:v>
                </c:pt>
                <c:pt idx="11">
                  <c:v>Dundee City</c:v>
                </c:pt>
                <c:pt idx="12">
                  <c:v>East Ayrshire</c:v>
                </c:pt>
                <c:pt idx="13">
                  <c:v>East Renfrewshire</c:v>
                </c:pt>
                <c:pt idx="14">
                  <c:v>North Ayrshire</c:v>
                </c:pt>
              </c:strCache>
            </c:strRef>
          </c:cat>
          <c:val>
            <c:numRef>
              <c:f>Sheet1!$B$2:$B$16</c:f>
              <c:numCache>
                <c:formatCode>0%</c:formatCode>
                <c:ptCount val="15"/>
                <c:pt idx="0">
                  <c:v>0.17</c:v>
                </c:pt>
                <c:pt idx="1">
                  <c:v>0.15</c:v>
                </c:pt>
                <c:pt idx="2">
                  <c:v>0.08</c:v>
                </c:pt>
                <c:pt idx="3">
                  <c:v>0.06</c:v>
                </c:pt>
                <c:pt idx="4">
                  <c:v>0.06</c:v>
                </c:pt>
                <c:pt idx="5">
                  <c:v>0.06</c:v>
                </c:pt>
                <c:pt idx="6">
                  <c:v>0.03</c:v>
                </c:pt>
                <c:pt idx="7">
                  <c:v>0.04</c:v>
                </c:pt>
                <c:pt idx="8">
                  <c:v>0.02</c:v>
                </c:pt>
                <c:pt idx="9">
                  <c:v>0.02</c:v>
                </c:pt>
                <c:pt idx="10">
                  <c:v>0.01</c:v>
                </c:pt>
                <c:pt idx="11">
                  <c:v>0.03</c:v>
                </c:pt>
                <c:pt idx="12">
                  <c:v>0.02</c:v>
                </c:pt>
                <c:pt idx="13">
                  <c:v>0.03</c:v>
                </c:pt>
                <c:pt idx="14">
                  <c:v>0.03</c:v>
                </c:pt>
              </c:numCache>
            </c:numRef>
          </c:val>
          <c:extLst>
            <c:ext xmlns:c16="http://schemas.microsoft.com/office/drawing/2014/chart" uri="{C3380CC4-5D6E-409C-BE32-E72D297353CC}">
              <c16:uniqueId val="{00000000-EEEB-4845-AC7D-00325168CE1E}"/>
            </c:ext>
          </c:extLst>
        </c:ser>
        <c:dLbls>
          <c:dLblPos val="outEnd"/>
          <c:showLegendKey val="0"/>
          <c:showVal val="1"/>
          <c:showCatName val="0"/>
          <c:showSerName val="0"/>
          <c:showPercent val="0"/>
          <c:showBubbleSize val="0"/>
        </c:dLbls>
        <c:gapWidth val="100"/>
        <c:overlap val="-25"/>
        <c:axId val="468282576"/>
        <c:axId val="468286888"/>
      </c:barChart>
      <c:catAx>
        <c:axId val="46828257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2"/>
                </a:solidFill>
                <a:latin typeface="+mn-lt"/>
                <a:ea typeface="+mn-ea"/>
                <a:cs typeface="+mn-cs"/>
              </a:defRPr>
            </a:pPr>
            <a:endParaRPr lang="en-US"/>
          </a:p>
        </c:txPr>
        <c:crossAx val="468286888"/>
        <c:crosses val="autoZero"/>
        <c:auto val="1"/>
        <c:lblAlgn val="ctr"/>
        <c:lblOffset val="100"/>
        <c:noMultiLvlLbl val="0"/>
      </c:catAx>
      <c:valAx>
        <c:axId val="468286888"/>
        <c:scaling>
          <c:orientation val="minMax"/>
          <c:max val="1"/>
        </c:scaling>
        <c:delete val="1"/>
        <c:axPos val="t"/>
        <c:numFmt formatCode="0%" sourceLinked="1"/>
        <c:majorTickMark val="out"/>
        <c:minorTickMark val="none"/>
        <c:tickLblPos val="nextTo"/>
        <c:crossAx val="4682825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accent5">
              <a:lumMod val="50000"/>
            </a:schemeClr>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8">
  <a:schemeClr val="accent5"/>
</cs:colorStyle>
</file>

<file path=ppt/charts/colors4.xml><?xml version="1.0" encoding="utf-8"?>
<cs:colorStyle xmlns:cs="http://schemas.microsoft.com/office/drawing/2012/chartStyle" xmlns:a="http://schemas.openxmlformats.org/drawingml/2006/main" meth="withinLinear" id="18">
  <a:schemeClr val="accent5"/>
</cs:colorStyle>
</file>

<file path=ppt/charts/colors5.xml><?xml version="1.0" encoding="utf-8"?>
<cs:colorStyle xmlns:cs="http://schemas.microsoft.com/office/drawing/2012/chartStyle" xmlns:a="http://schemas.openxmlformats.org/drawingml/2006/main" meth="withinLinear" id="18">
  <a:schemeClr val="accent5"/>
</cs:colorStyle>
</file>

<file path=ppt/charts/colors6.xml><?xml version="1.0" encoding="utf-8"?>
<cs:colorStyle xmlns:cs="http://schemas.microsoft.com/office/drawing/2012/chartStyle" xmlns:a="http://schemas.openxmlformats.org/drawingml/2006/main" meth="withinLinear" id="18">
  <a:schemeClr val="accent5"/>
</cs:colorStyle>
</file>

<file path=ppt/charts/colors7.xml><?xml version="1.0" encoding="utf-8"?>
<cs:colorStyle xmlns:cs="http://schemas.microsoft.com/office/drawing/2012/chartStyle" xmlns:a="http://schemas.openxmlformats.org/drawingml/2006/main" meth="withinLinear" id="18">
  <a:schemeClr val="accent5"/>
</cs:colorStyle>
</file>

<file path=ppt/charts/colors8.xml><?xml version="1.0" encoding="utf-8"?>
<cs:colorStyle xmlns:cs="http://schemas.microsoft.com/office/drawing/2012/chartStyle" xmlns:a="http://schemas.openxmlformats.org/drawingml/2006/main" meth="withinLinear" id="18">
  <a:schemeClr val="accent5"/>
</cs:colorStyle>
</file>

<file path=ppt/charts/colors9.xml><?xml version="1.0" encoding="utf-8"?>
<cs:colorStyle xmlns:cs="http://schemas.microsoft.com/office/drawing/2012/chartStyle" xmlns:a="http://schemas.openxmlformats.org/drawingml/2006/main" meth="withinLinear" id="18">
  <a:schemeClr val="accent5"/>
</cs:colorStyle>
</file>

<file path=ppt/charts/colors10.xml><?xml version="1.0" encoding="utf-8"?>
<cs:colorStyle xmlns:cs="http://schemas.microsoft.com/office/drawing/2012/chartStyle" xmlns:a="http://schemas.openxmlformats.org/drawingml/2006/main" meth="withinLinear" id="18">
  <a:schemeClr val="accent5"/>
</cs:colorStyle>
</file>

<file path=ppt/charts/colors11.xml><?xml version="1.0" encoding="utf-8"?>
<cs:colorStyle xmlns:cs="http://schemas.microsoft.com/office/drawing/2012/chartStyle" xmlns:a="http://schemas.openxmlformats.org/drawingml/2006/main" meth="withinLinear" id="18">
  <a:schemeClr val="accent5"/>
</cs:colorStyle>
</file>

<file path=ppt/charts/colors12.xml><?xml version="1.0" encoding="utf-8"?>
<cs:colorStyle xmlns:cs="http://schemas.microsoft.com/office/drawing/2012/chartStyle" xmlns:a="http://schemas.openxmlformats.org/drawingml/2006/main" meth="withinLinear" id="18">
  <a:schemeClr val="accent5"/>
</cs:colorStyle>
</file>

<file path=ppt/charts/colors13.xml><?xml version="1.0" encoding="utf-8"?>
<cs:colorStyle xmlns:cs="http://schemas.microsoft.com/office/drawing/2012/chartStyle" xmlns:a="http://schemas.openxmlformats.org/drawingml/2006/main" meth="withinLinearReversed" id="25">
  <a:schemeClr val="accent5"/>
</cs:colorStyle>
</file>

<file path=ppt/charts/colors14.xml><?xml version="1.0" encoding="utf-8"?>
<cs:colorStyle xmlns:cs="http://schemas.microsoft.com/office/drawing/2012/chartStyle" xmlns:a="http://schemas.openxmlformats.org/drawingml/2006/main" meth="withinLinearReversed" id="25">
  <a:schemeClr val="accent5"/>
</cs:colorStyle>
</file>

<file path=ppt/charts/colors15.xml><?xml version="1.0" encoding="utf-8"?>
<cs:colorStyle xmlns:cs="http://schemas.microsoft.com/office/drawing/2012/chartStyle" xmlns:a="http://schemas.openxmlformats.org/drawingml/2006/main" meth="withinLinearReversed" id="25">
  <a:schemeClr val="accent5"/>
</cs:colorStyle>
</file>

<file path=ppt/charts/colors16.xml><?xml version="1.0" encoding="utf-8"?>
<cs:colorStyle xmlns:cs="http://schemas.microsoft.com/office/drawing/2012/chartStyle" xmlns:a="http://schemas.openxmlformats.org/drawingml/2006/main" meth="withinLinear" id="18">
  <a:schemeClr val="accent5"/>
</cs:colorStyle>
</file>

<file path=ppt/charts/colors17.xml><?xml version="1.0" encoding="utf-8"?>
<cs:colorStyle xmlns:cs="http://schemas.microsoft.com/office/drawing/2012/chartStyle" xmlns:a="http://schemas.openxmlformats.org/drawingml/2006/main" meth="withinLinearReversed" id="25">
  <a:schemeClr val="accent5"/>
</cs:colorStyle>
</file>

<file path=ppt/charts/colors18.xml><?xml version="1.0" encoding="utf-8"?>
<cs:colorStyle xmlns:cs="http://schemas.microsoft.com/office/drawing/2012/chartStyle" xmlns:a="http://schemas.openxmlformats.org/drawingml/2006/main" meth="withinLinear" id="18">
  <a:schemeClr val="accent5"/>
</cs:colorStyle>
</file>

<file path=ppt/charts/colors19.xml><?xml version="1.0" encoding="utf-8"?>
<cs:colorStyle xmlns:cs="http://schemas.microsoft.com/office/drawing/2012/chartStyle" xmlns:a="http://schemas.openxmlformats.org/drawingml/2006/main" meth="withinLinear" id="18">
  <a:schemeClr val="accent5"/>
</cs:colorStyle>
</file>

<file path=ppt/charts/colors20.xml><?xml version="1.0" encoding="utf-8"?>
<cs:colorStyle xmlns:cs="http://schemas.microsoft.com/office/drawing/2012/chartStyle" xmlns:a="http://schemas.openxmlformats.org/drawingml/2006/main" meth="withinLinear" id="18">
  <a:schemeClr val="accent5"/>
</cs:colorStyle>
</file>

<file path=ppt/charts/colors21.xml><?xml version="1.0" encoding="utf-8"?>
<cs:colorStyle xmlns:cs="http://schemas.microsoft.com/office/drawing/2012/chartStyle" xmlns:a="http://schemas.openxmlformats.org/drawingml/2006/main" meth="withinLinear" id="18">
  <a:schemeClr val="accent5"/>
</cs:colorStyle>
</file>

<file path=ppt/charts/colors22.xml><?xml version="1.0" encoding="utf-8"?>
<cs:colorStyle xmlns:cs="http://schemas.microsoft.com/office/drawing/2012/chartStyle" xmlns:a="http://schemas.openxmlformats.org/drawingml/2006/main" meth="withinLinear" id="18">
  <a:schemeClr val="accent5"/>
</cs:colorStyle>
</file>

<file path=ppt/charts/colors23.xml><?xml version="1.0" encoding="utf-8"?>
<cs:colorStyle xmlns:cs="http://schemas.microsoft.com/office/drawing/2012/chartStyle" xmlns:a="http://schemas.openxmlformats.org/drawingml/2006/main" meth="withinLinear" id="18">
  <a:schemeClr val="accent5"/>
</cs:colorStyle>
</file>

<file path=ppt/charts/colors24.xml><?xml version="1.0" encoding="utf-8"?>
<cs:colorStyle xmlns:cs="http://schemas.microsoft.com/office/drawing/2012/chartStyle" xmlns:a="http://schemas.openxmlformats.org/drawingml/2006/main" meth="withinLinear" id="18">
  <a:schemeClr val="accent5"/>
</cs:colorStyle>
</file>

<file path=ppt/charts/colors25.xml><?xml version="1.0" encoding="utf-8"?>
<cs:colorStyle xmlns:cs="http://schemas.microsoft.com/office/drawing/2012/chartStyle" xmlns:a="http://schemas.openxmlformats.org/drawingml/2006/main" meth="withinLinear" id="18">
  <a:schemeClr val="accent5"/>
</cs:colorStyle>
</file>

<file path=ppt/charts/colors26.xml><?xml version="1.0" encoding="utf-8"?>
<cs:colorStyle xmlns:cs="http://schemas.microsoft.com/office/drawing/2012/chartStyle" xmlns:a="http://schemas.openxmlformats.org/drawingml/2006/main" meth="withinLinear" id="18">
  <a:schemeClr val="accent5"/>
</cs:colorStyle>
</file>

<file path=ppt/charts/colors27.xml><?xml version="1.0" encoding="utf-8"?>
<cs:colorStyle xmlns:cs="http://schemas.microsoft.com/office/drawing/2012/chartStyle" xmlns:a="http://schemas.openxmlformats.org/drawingml/2006/main" meth="withinLinear" id="18">
  <a:schemeClr val="accent5"/>
</cs:colorStyle>
</file>

<file path=ppt/charts/colors28.xml><?xml version="1.0" encoding="utf-8"?>
<cs:colorStyle xmlns:cs="http://schemas.microsoft.com/office/drawing/2012/chartStyle" xmlns:a="http://schemas.openxmlformats.org/drawingml/2006/main" meth="withinLinear" id="18">
  <a:schemeClr val="accent5"/>
</cs:colorStyle>
</file>

<file path=ppt/charts/colors29.xml><?xml version="1.0" encoding="utf-8"?>
<cs:colorStyle xmlns:cs="http://schemas.microsoft.com/office/drawing/2012/chartStyle" xmlns:a="http://schemas.openxmlformats.org/drawingml/2006/main" meth="withinLinear" id="18">
  <a:schemeClr val="accent5"/>
</cs:colorStyle>
</file>

<file path=ppt/charts/colors30.xml><?xml version="1.0" encoding="utf-8"?>
<cs:colorStyle xmlns:cs="http://schemas.microsoft.com/office/drawing/2012/chartStyle" xmlns:a="http://schemas.openxmlformats.org/drawingml/2006/main" meth="withinLinear" id="18">
  <a:schemeClr val="accent5"/>
</cs:colorStyle>
</file>

<file path=ppt/charts/colors31.xml><?xml version="1.0" encoding="utf-8"?>
<cs:colorStyle xmlns:cs="http://schemas.microsoft.com/office/drawing/2012/chartStyle" xmlns:a="http://schemas.openxmlformats.org/drawingml/2006/main" meth="withinLinear" id="18">
  <a:schemeClr val="accent5"/>
</cs:colorStyle>
</file>

<file path=ppt/charts/colors32.xml><?xml version="1.0" encoding="utf-8"?>
<cs:colorStyle xmlns:cs="http://schemas.microsoft.com/office/drawing/2012/chartStyle" xmlns:a="http://schemas.openxmlformats.org/drawingml/2006/main" meth="withinLinear" id="18">
  <a:schemeClr val="accent5"/>
</cs:colorStyle>
</file>

<file path=ppt/charts/colors33.xml><?xml version="1.0" encoding="utf-8"?>
<cs:colorStyle xmlns:cs="http://schemas.microsoft.com/office/drawing/2012/chartStyle" xmlns:a="http://schemas.openxmlformats.org/drawingml/2006/main" meth="withinLinear" id="18">
  <a:schemeClr val="accent5"/>
</cs:colorStyle>
</file>

<file path=ppt/charts/colors34.xml><?xml version="1.0" encoding="utf-8"?>
<cs:colorStyle xmlns:cs="http://schemas.microsoft.com/office/drawing/2012/chartStyle" xmlns:a="http://schemas.openxmlformats.org/drawingml/2006/main" meth="withinLinearReversed" id="24">
  <a:schemeClr val="accent4"/>
</cs:colorStyle>
</file>

<file path=ppt/charts/colors35.xml><?xml version="1.0" encoding="utf-8"?>
<cs:colorStyle xmlns:cs="http://schemas.microsoft.com/office/drawing/2012/chartStyle" xmlns:a="http://schemas.openxmlformats.org/drawingml/2006/main" meth="withinLinearReversed" id="24">
  <a:schemeClr val="accent4"/>
</cs:colorStyle>
</file>

<file path=ppt/charts/colors36.xml><?xml version="1.0" encoding="utf-8"?>
<cs:colorStyle xmlns:cs="http://schemas.microsoft.com/office/drawing/2012/chartStyle" xmlns:a="http://schemas.openxmlformats.org/drawingml/2006/main" meth="withinLinearReversed" id="24">
  <a:schemeClr val="accent4"/>
</cs:colorStyle>
</file>

<file path=ppt/charts/colors37.xml><?xml version="1.0" encoding="utf-8"?>
<cs:colorStyle xmlns:cs="http://schemas.microsoft.com/office/drawing/2012/chartStyle" xmlns:a="http://schemas.openxmlformats.org/drawingml/2006/main" meth="withinLinear" id="18">
  <a:schemeClr val="accent5"/>
</cs:colorStyle>
</file>

<file path=ppt/charts/colors38.xml><?xml version="1.0" encoding="utf-8"?>
<cs:colorStyle xmlns:cs="http://schemas.microsoft.com/office/drawing/2012/chartStyle" xmlns:a="http://schemas.openxmlformats.org/drawingml/2006/main" meth="withinLinearReversed" id="24">
  <a:schemeClr val="accent4"/>
</cs:colorStyle>
</file>

<file path=ppt/charts/colors39.xml><?xml version="1.0" encoding="utf-8"?>
<cs:colorStyle xmlns:cs="http://schemas.microsoft.com/office/drawing/2012/chartStyle" xmlns:a="http://schemas.openxmlformats.org/drawingml/2006/main" meth="withinLinear" id="18">
  <a:schemeClr val="accent5"/>
</cs:colorStyle>
</file>

<file path=ppt/charts/colors40.xml><?xml version="1.0" encoding="utf-8"?>
<cs:colorStyle xmlns:cs="http://schemas.microsoft.com/office/drawing/2012/chartStyle" xmlns:a="http://schemas.openxmlformats.org/drawingml/2006/main" meth="withinLinear" id="18">
  <a:schemeClr val="accent5"/>
</cs:colorStyle>
</file>

<file path=ppt/charts/colors41.xml><?xml version="1.0" encoding="utf-8"?>
<cs:colorStyle xmlns:cs="http://schemas.microsoft.com/office/drawing/2012/chartStyle" xmlns:a="http://schemas.openxmlformats.org/drawingml/2006/main" meth="withinLinear" id="18">
  <a:schemeClr val="accent5"/>
</cs:colorStyle>
</file>

<file path=ppt/charts/colors42.xml><?xml version="1.0" encoding="utf-8"?>
<cs:colorStyle xmlns:cs="http://schemas.microsoft.com/office/drawing/2012/chartStyle" xmlns:a="http://schemas.openxmlformats.org/drawingml/2006/main" meth="withinLinear" id="18">
  <a:schemeClr val="accent5"/>
</cs:colorStyle>
</file>

<file path=ppt/charts/colors43.xml><?xml version="1.0" encoding="utf-8"?>
<cs:colorStyle xmlns:cs="http://schemas.microsoft.com/office/drawing/2012/chartStyle" xmlns:a="http://schemas.openxmlformats.org/drawingml/2006/main" meth="withinLinear" id="18">
  <a:schemeClr val="accent5"/>
</cs:colorStyle>
</file>

<file path=ppt/charts/colors44.xml><?xml version="1.0" encoding="utf-8"?>
<cs:colorStyle xmlns:cs="http://schemas.microsoft.com/office/drawing/2012/chartStyle" xmlns:a="http://schemas.openxmlformats.org/drawingml/2006/main" meth="withinLinear" id="18">
  <a:schemeClr val="accent5"/>
</cs:colorStyle>
</file>

<file path=ppt/charts/colors45.xml><?xml version="1.0" encoding="utf-8"?>
<cs:colorStyle xmlns:cs="http://schemas.microsoft.com/office/drawing/2012/chartStyle" xmlns:a="http://schemas.openxmlformats.org/drawingml/2006/main" meth="withinLinear" id="18">
  <a:schemeClr val="accent5"/>
</cs:colorStyle>
</file>

<file path=ppt/charts/colors46.xml><?xml version="1.0" encoding="utf-8"?>
<cs:colorStyle xmlns:cs="http://schemas.microsoft.com/office/drawing/2012/chartStyle" xmlns:a="http://schemas.openxmlformats.org/drawingml/2006/main" meth="withinLinear" id="18">
  <a:schemeClr val="accent5"/>
</cs:colorStyle>
</file>

<file path=ppt/charts/colors47.xml><?xml version="1.0" encoding="utf-8"?>
<cs:colorStyle xmlns:cs="http://schemas.microsoft.com/office/drawing/2012/chartStyle" xmlns:a="http://schemas.openxmlformats.org/drawingml/2006/main" meth="withinLinear" id="18">
  <a:schemeClr val="accent5"/>
</cs:colorStyle>
</file>

<file path=ppt/charts/colors48.xml><?xml version="1.0" encoding="utf-8"?>
<cs:colorStyle xmlns:cs="http://schemas.microsoft.com/office/drawing/2012/chartStyle" xmlns:a="http://schemas.openxmlformats.org/drawingml/2006/main" meth="withinLinear" id="18">
  <a:schemeClr val="accent5"/>
</cs:colorStyle>
</file>

<file path=ppt/charts/colors49.xml><?xml version="1.0" encoding="utf-8"?>
<cs:colorStyle xmlns:cs="http://schemas.microsoft.com/office/drawing/2012/chartStyle" xmlns:a="http://schemas.openxmlformats.org/drawingml/2006/main" meth="withinLinear" id="18">
  <a:schemeClr val="accent5"/>
</cs:colorStyle>
</file>

<file path=ppt/charts/colors50.xml><?xml version="1.0" encoding="utf-8"?>
<cs:colorStyle xmlns:cs="http://schemas.microsoft.com/office/drawing/2012/chartStyle" xmlns:a="http://schemas.openxmlformats.org/drawingml/2006/main" meth="withinLinear" id="18">
  <a:schemeClr val="accent5"/>
</cs:colorStyle>
</file>

<file path=ppt/charts/colors51.xml><?xml version="1.0" encoding="utf-8"?>
<cs:colorStyle xmlns:cs="http://schemas.microsoft.com/office/drawing/2012/chartStyle" xmlns:a="http://schemas.openxmlformats.org/drawingml/2006/main" meth="withinLinear" id="18">
  <a:schemeClr val="accent5"/>
</cs:colorStyle>
</file>

<file path=ppt/charts/colors52.xml><?xml version="1.0" encoding="utf-8"?>
<cs:colorStyle xmlns:cs="http://schemas.microsoft.com/office/drawing/2012/chartStyle" xmlns:a="http://schemas.openxmlformats.org/drawingml/2006/main" meth="withinLinear" id="18">
  <a:schemeClr val="accent5"/>
</cs:colorStyle>
</file>

<file path=ppt/charts/colors53.xml><?xml version="1.0" encoding="utf-8"?>
<cs:colorStyle xmlns:cs="http://schemas.microsoft.com/office/drawing/2012/chartStyle" xmlns:a="http://schemas.openxmlformats.org/drawingml/2006/main" meth="withinLinear" id="18">
  <a:schemeClr val="accent5"/>
</cs:colorStyle>
</file>

<file path=ppt/charts/colors54.xml><?xml version="1.0" encoding="utf-8"?>
<cs:colorStyle xmlns:cs="http://schemas.microsoft.com/office/drawing/2012/chartStyle" xmlns:a="http://schemas.openxmlformats.org/drawingml/2006/main" meth="withinLinear" id="18">
  <a:schemeClr val="accent5"/>
</cs:colorStyle>
</file>

<file path=ppt/charts/colors55.xml><?xml version="1.0" encoding="utf-8"?>
<cs:colorStyle xmlns:cs="http://schemas.microsoft.com/office/drawing/2012/chartStyle" xmlns:a="http://schemas.openxmlformats.org/drawingml/2006/main" meth="withinLinearReversed" id="26">
  <a:schemeClr val="accent6"/>
</cs:colorStyle>
</file>

<file path=ppt/charts/colors56.xml><?xml version="1.0" encoding="utf-8"?>
<cs:colorStyle xmlns:cs="http://schemas.microsoft.com/office/drawing/2012/chartStyle" xmlns:a="http://schemas.openxmlformats.org/drawingml/2006/main" meth="withinLinearReversed" id="24">
  <a:schemeClr val="accent4"/>
</cs:colorStyle>
</file>

<file path=ppt/charts/colors57.xml><?xml version="1.0" encoding="utf-8"?>
<cs:colorStyle xmlns:cs="http://schemas.microsoft.com/office/drawing/2012/chartStyle" xmlns:a="http://schemas.openxmlformats.org/drawingml/2006/main" meth="withinLinearReversed" id="24">
  <a:schemeClr val="accent4"/>
</cs:colorStyle>
</file>

<file path=ppt/charts/colors58.xml><?xml version="1.0" encoding="utf-8"?>
<cs:colorStyle xmlns:cs="http://schemas.microsoft.com/office/drawing/2012/chartStyle" xmlns:a="http://schemas.openxmlformats.org/drawingml/2006/main" meth="withinLinear" id="18">
  <a:schemeClr val="accent5"/>
</cs:colorStyle>
</file>

<file path=ppt/charts/colors59.xml><?xml version="1.0" encoding="utf-8"?>
<cs:colorStyle xmlns:cs="http://schemas.microsoft.com/office/drawing/2012/chartStyle" xmlns:a="http://schemas.openxmlformats.org/drawingml/2006/main" meth="withinLinearReversed" id="24">
  <a:schemeClr val="accent4"/>
</cs:colorStyle>
</file>

<file path=ppt/charts/colors60.xml><?xml version="1.0" encoding="utf-8"?>
<cs:colorStyle xmlns:cs="http://schemas.microsoft.com/office/drawing/2012/chartStyle" xmlns:a="http://schemas.openxmlformats.org/drawingml/2006/main" meth="withinLinear" id="18">
  <a:schemeClr val="accent5"/>
</cs:colorStyle>
</file>

<file path=ppt/charts/colors61.xml><?xml version="1.0" encoding="utf-8"?>
<cs:colorStyle xmlns:cs="http://schemas.microsoft.com/office/drawing/2012/chartStyle" xmlns:a="http://schemas.openxmlformats.org/drawingml/2006/main" meth="withinLinear" id="18">
  <a:schemeClr val="accent5"/>
</cs:colorStyle>
</file>

<file path=ppt/charts/colors62.xml><?xml version="1.0" encoding="utf-8"?>
<cs:colorStyle xmlns:cs="http://schemas.microsoft.com/office/drawing/2012/chartStyle" xmlns:a="http://schemas.openxmlformats.org/drawingml/2006/main" meth="withinLinear" id="18">
  <a:schemeClr val="accent5"/>
</cs:colorStyle>
</file>

<file path=ppt/charts/colors63.xml><?xml version="1.0" encoding="utf-8"?>
<cs:colorStyle xmlns:cs="http://schemas.microsoft.com/office/drawing/2012/chartStyle" xmlns:a="http://schemas.openxmlformats.org/drawingml/2006/main" meth="withinLinear" id="18">
  <a:schemeClr val="accent5"/>
</cs:colorStyle>
</file>

<file path=ppt/charts/colors64.xml><?xml version="1.0" encoding="utf-8"?>
<cs:colorStyle xmlns:cs="http://schemas.microsoft.com/office/drawing/2012/chartStyle" xmlns:a="http://schemas.openxmlformats.org/drawingml/2006/main" meth="withinLinear" id="18">
  <a:schemeClr val="accent5"/>
</cs:colorStyle>
</file>

<file path=ppt/charts/colors65.xml><?xml version="1.0" encoding="utf-8"?>
<cs:colorStyle xmlns:cs="http://schemas.microsoft.com/office/drawing/2012/chartStyle" xmlns:a="http://schemas.openxmlformats.org/drawingml/2006/main" meth="withinLinear" id="18">
  <a:schemeClr val="accent5"/>
</cs:colorStyle>
</file>

<file path=ppt/charts/colors66.xml><?xml version="1.0" encoding="utf-8"?>
<cs:colorStyle xmlns:cs="http://schemas.microsoft.com/office/drawing/2012/chartStyle" xmlns:a="http://schemas.openxmlformats.org/drawingml/2006/main" meth="withinLinear" id="18">
  <a:schemeClr val="accent5"/>
</cs:colorStyle>
</file>

<file path=ppt/charts/colors67.xml><?xml version="1.0" encoding="utf-8"?>
<cs:colorStyle xmlns:cs="http://schemas.microsoft.com/office/drawing/2012/chartStyle" xmlns:a="http://schemas.openxmlformats.org/drawingml/2006/main" meth="withinLinear" id="18">
  <a:schemeClr val="accent5"/>
</cs:colorStyle>
</file>

<file path=ppt/charts/colors68.xml><?xml version="1.0" encoding="utf-8"?>
<cs:colorStyle xmlns:cs="http://schemas.microsoft.com/office/drawing/2012/chartStyle" xmlns:a="http://schemas.openxmlformats.org/drawingml/2006/main" meth="withinLinear" id="18">
  <a:schemeClr val="accent5"/>
</cs:colorStyle>
</file>

<file path=ppt/charts/colors69.xml><?xml version="1.0" encoding="utf-8"?>
<cs:colorStyle xmlns:cs="http://schemas.microsoft.com/office/drawing/2012/chartStyle" xmlns:a="http://schemas.openxmlformats.org/drawingml/2006/main" meth="withinLinear" id="18">
  <a:schemeClr val="accent5"/>
</cs:colorStyle>
</file>

<file path=ppt/charts/colors70.xml><?xml version="1.0" encoding="utf-8"?>
<cs:colorStyle xmlns:cs="http://schemas.microsoft.com/office/drawing/2012/chartStyle" xmlns:a="http://schemas.openxmlformats.org/drawingml/2006/main" meth="withinLinear" id="18">
  <a:schemeClr val="accent5"/>
</cs:colorStyle>
</file>

<file path=ppt/charts/colors71.xml><?xml version="1.0" encoding="utf-8"?>
<cs:colorStyle xmlns:cs="http://schemas.microsoft.com/office/drawing/2012/chartStyle" xmlns:a="http://schemas.openxmlformats.org/drawingml/2006/main" meth="withinLinear" id="18">
  <a:schemeClr val="accent5"/>
</cs:colorStyle>
</file>

<file path=ppt/charts/colors72.xml><?xml version="1.0" encoding="utf-8"?>
<cs:colorStyle xmlns:cs="http://schemas.microsoft.com/office/drawing/2012/chartStyle" xmlns:a="http://schemas.openxmlformats.org/drawingml/2006/main" meth="withinLinear" id="18">
  <a:schemeClr val="accent5"/>
</cs:colorStyle>
</file>

<file path=ppt/charts/colors73.xml><?xml version="1.0" encoding="utf-8"?>
<cs:colorStyle xmlns:cs="http://schemas.microsoft.com/office/drawing/2012/chartStyle" xmlns:a="http://schemas.openxmlformats.org/drawingml/2006/main" meth="withinLinear" id="18">
  <a:schemeClr val="accent5"/>
</cs:colorStyle>
</file>

<file path=ppt/charts/colors74.xml><?xml version="1.0" encoding="utf-8"?>
<cs:colorStyle xmlns:cs="http://schemas.microsoft.com/office/drawing/2012/chartStyle" xmlns:a="http://schemas.openxmlformats.org/drawingml/2006/main" meth="withinLinear" id="18">
  <a:schemeClr val="accent5"/>
</cs:colorStyle>
</file>

<file path=ppt/charts/colors75.xml><?xml version="1.0" encoding="utf-8"?>
<cs:colorStyle xmlns:cs="http://schemas.microsoft.com/office/drawing/2012/chartStyle" xmlns:a="http://schemas.openxmlformats.org/drawingml/2006/main" meth="withinLinear" id="18">
  <a:schemeClr val="accent5"/>
</cs:colorStyle>
</file>

<file path=ppt/charts/colors76.xml><?xml version="1.0" encoding="utf-8"?>
<cs:colorStyle xmlns:cs="http://schemas.microsoft.com/office/drawing/2012/chartStyle" xmlns:a="http://schemas.openxmlformats.org/drawingml/2006/main" meth="withinLinearReversed" id="22">
  <a:schemeClr val="accent2"/>
</cs:colorStyle>
</file>

<file path=ppt/charts/colors77.xml><?xml version="1.0" encoding="utf-8"?>
<cs:colorStyle xmlns:cs="http://schemas.microsoft.com/office/drawing/2012/chartStyle" xmlns:a="http://schemas.openxmlformats.org/drawingml/2006/main" meth="withinLinearReversed" id="22">
  <a:schemeClr val="accent2"/>
</cs:colorStyle>
</file>

<file path=ppt/charts/colors78.xml><?xml version="1.0" encoding="utf-8"?>
<cs:colorStyle xmlns:cs="http://schemas.microsoft.com/office/drawing/2012/chartStyle" xmlns:a="http://schemas.openxmlformats.org/drawingml/2006/main" meth="withinLinearReversed" id="22">
  <a:schemeClr val="accent2"/>
</cs:colorStyle>
</file>

<file path=ppt/charts/colors79.xml><?xml version="1.0" encoding="utf-8"?>
<cs:colorStyle xmlns:cs="http://schemas.microsoft.com/office/drawing/2012/chartStyle" xmlns:a="http://schemas.openxmlformats.org/drawingml/2006/main" meth="withinLinear" id="18">
  <a:schemeClr val="accent5"/>
</cs:colorStyle>
</file>

<file path=ppt/charts/colors80.xml><?xml version="1.0" encoding="utf-8"?>
<cs:colorStyle xmlns:cs="http://schemas.microsoft.com/office/drawing/2012/chartStyle" xmlns:a="http://schemas.openxmlformats.org/drawingml/2006/main" meth="withinLinearReversed" id="22">
  <a:schemeClr val="accent2"/>
</cs:colorStyle>
</file>

<file path=ppt/charts/colors81.xml><?xml version="1.0" encoding="utf-8"?>
<cs:colorStyle xmlns:cs="http://schemas.microsoft.com/office/drawing/2012/chartStyle" xmlns:a="http://schemas.openxmlformats.org/drawingml/2006/main" meth="withinLinear" id="18">
  <a:schemeClr val="accent5"/>
</cs:colorStyle>
</file>

<file path=ppt/charts/colors82.xml><?xml version="1.0" encoding="utf-8"?>
<cs:colorStyle xmlns:cs="http://schemas.microsoft.com/office/drawing/2012/chartStyle" xmlns:a="http://schemas.openxmlformats.org/drawingml/2006/main" meth="withinLinear" id="18">
  <a:schemeClr val="accent5"/>
</cs:colorStyle>
</file>

<file path=ppt/charts/colors83.xml><?xml version="1.0" encoding="utf-8"?>
<cs:colorStyle xmlns:cs="http://schemas.microsoft.com/office/drawing/2012/chartStyle" xmlns:a="http://schemas.openxmlformats.org/drawingml/2006/main" meth="withinLinear" id="18">
  <a:schemeClr val="accent5"/>
</cs:colorStyle>
</file>

<file path=ppt/charts/colors84.xml><?xml version="1.0" encoding="utf-8"?>
<cs:colorStyle xmlns:cs="http://schemas.microsoft.com/office/drawing/2012/chartStyle" xmlns:a="http://schemas.openxmlformats.org/drawingml/2006/main" meth="withinLinear" id="18">
  <a:schemeClr val="accent5"/>
</cs:colorStyle>
</file>

<file path=ppt/charts/colors85.xml><?xml version="1.0" encoding="utf-8"?>
<cs:colorStyle xmlns:cs="http://schemas.microsoft.com/office/drawing/2012/chartStyle" xmlns:a="http://schemas.openxmlformats.org/drawingml/2006/main" meth="withinLinear" id="18">
  <a:schemeClr val="accent5"/>
</cs:colorStyle>
</file>

<file path=ppt/charts/colors86.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E810419-CD40-4BAB-877C-1E72670EFA0A}" type="datetimeFigureOut">
              <a:rPr lang="en-GB" smtClean="0"/>
              <a:t>08/09/2021</a:t>
            </a:fld>
            <a:endParaRPr lang="en-GB" dirty="0"/>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297C8F50-5114-44CE-8D90-77F8F6FE4848}" type="slidenum">
              <a:rPr lang="en-GB" smtClean="0"/>
              <a:t>‹#›</a:t>
            </a:fld>
            <a:endParaRPr lang="en-GB" dirty="0"/>
          </a:p>
        </p:txBody>
      </p:sp>
    </p:spTree>
    <p:extLst>
      <p:ext uri="{BB962C8B-B14F-4D97-AF65-F5344CB8AC3E}">
        <p14:creationId xmlns:p14="http://schemas.microsoft.com/office/powerpoint/2010/main" val="3605821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858BD2F-C0EF-4C42-AEDE-56D70290AF90}" type="datetimeFigureOut">
              <a:rPr lang="en-GB" smtClean="0"/>
              <a:t>08/09/2021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874C8B65-B6AA-4F86-A265-47330CCE7268}" type="slidenum">
              <a:rPr lang="en-GB" smtClean="0"/>
              <a:t>‹#›</a:t>
            </a:fld>
            <a:endParaRPr lang="en-GB" dirty="0"/>
          </a:p>
        </p:txBody>
      </p:sp>
    </p:spTree>
    <p:extLst>
      <p:ext uri="{BB962C8B-B14F-4D97-AF65-F5344CB8AC3E}">
        <p14:creationId xmlns:p14="http://schemas.microsoft.com/office/powerpoint/2010/main" val="23202503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74C8B65-B6AA-4F86-A265-47330CCE7268}" type="slidenum">
              <a:rPr lang="en-GB" smtClean="0"/>
              <a:t>2</a:t>
            </a:fld>
            <a:endParaRPr lang="en-GB" dirty="0"/>
          </a:p>
        </p:txBody>
      </p:sp>
    </p:spTree>
    <p:extLst>
      <p:ext uri="{BB962C8B-B14F-4D97-AF65-F5344CB8AC3E}">
        <p14:creationId xmlns:p14="http://schemas.microsoft.com/office/powerpoint/2010/main" val="2769535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key motivations which </a:t>
            </a:r>
            <a:r>
              <a:rPr lang="en-GB" b="1" dirty="0"/>
              <a:t>differentiate</a:t>
            </a:r>
            <a:r>
              <a:rPr lang="en-GB" b="1" baseline="0" dirty="0"/>
              <a:t> the groups from each other </a:t>
            </a:r>
            <a:r>
              <a:rPr lang="en-GB" baseline="0" dirty="0"/>
              <a:t>are;</a:t>
            </a:r>
          </a:p>
          <a:p>
            <a:endParaRPr lang="en-GB" baseline="0" dirty="0"/>
          </a:p>
          <a:p>
            <a:r>
              <a:rPr lang="en-GB" baseline="0" dirty="0"/>
              <a:t>Interested in heritage and a museum person: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ym typeface="Wingdings" panose="05000000000000000000" pitchFamily="2" charset="2"/>
              </a:rPr>
              <a:t> </a:t>
            </a:r>
            <a:r>
              <a:rPr lang="en-GB" dirty="0"/>
              <a:t>Bring stories/heritage to life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ym typeface="Wingdings" panose="05000000000000000000" pitchFamily="2" charset="2"/>
              </a:rPr>
              <a:t> </a:t>
            </a:r>
            <a:r>
              <a:rPr lang="en-GB" dirty="0"/>
              <a:t>Learn about the stories of the people &amp; place I am visiting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ym typeface="Wingdings" panose="05000000000000000000" pitchFamily="2" charset="2"/>
              </a:rPr>
              <a:t> </a:t>
            </a:r>
            <a:r>
              <a:rPr lang="en-GB" dirty="0"/>
              <a:t>A unique experience I can't get anywhere else</a:t>
            </a:r>
          </a:p>
          <a:p>
            <a:pPr marL="171450" indent="-171450">
              <a:buFont typeface="Arial" panose="020B0604020202020204" pitchFamily="34" charset="0"/>
              <a:buChar char="•"/>
            </a:pPr>
            <a:r>
              <a:rPr lang="en-GB" dirty="0">
                <a:sym typeface="Wingdings" panose="05000000000000000000" pitchFamily="2" charset="2"/>
              </a:rPr>
              <a:t> </a:t>
            </a:r>
            <a:r>
              <a:rPr lang="en-GB" dirty="0"/>
              <a:t>A friendly, genuine welcome</a:t>
            </a:r>
          </a:p>
          <a:p>
            <a:pPr marL="0" indent="0">
              <a:buFont typeface="Arial" panose="020B0604020202020204" pitchFamily="34" charset="0"/>
              <a:buNone/>
            </a:pPr>
            <a:endParaRPr lang="en-GB" dirty="0"/>
          </a:p>
          <a:p>
            <a:r>
              <a:rPr lang="en-GB" baseline="0" dirty="0"/>
              <a:t>Interested in heritage but NOT museum person:</a:t>
            </a:r>
          </a:p>
          <a:p>
            <a:pPr marL="171450" indent="-171450">
              <a:buFont typeface="Arial" panose="020B0604020202020204" pitchFamily="34" charset="0"/>
              <a:buChar char="•"/>
            </a:pPr>
            <a:r>
              <a:rPr lang="en-GB" dirty="0">
                <a:sym typeface="Wingdings" panose="05000000000000000000" pitchFamily="2" charset="2"/>
              </a:rPr>
              <a:t> </a:t>
            </a:r>
            <a:r>
              <a:rPr lang="en-GB" sz="1200" b="0" i="0" u="none" strike="noStrike" kern="1200" dirty="0">
                <a:solidFill>
                  <a:schemeClr val="tx1"/>
                </a:solidFill>
                <a:effectLst/>
                <a:latin typeface="+mn-lt"/>
                <a:ea typeface="+mn-ea"/>
                <a:cs typeface="+mn-cs"/>
              </a:rPr>
              <a:t>Be entertaining</a:t>
            </a:r>
            <a:r>
              <a:rPr lang="en-GB" dirty="0"/>
              <a:t> </a:t>
            </a:r>
          </a:p>
          <a:p>
            <a:pPr marL="171450" indent="-171450">
              <a:buFont typeface="Arial" panose="020B0604020202020204" pitchFamily="34" charset="0"/>
              <a:buChar char="•"/>
            </a:pPr>
            <a:r>
              <a:rPr lang="en-GB" dirty="0">
                <a:sym typeface="Wingdings" panose="05000000000000000000" pitchFamily="2" charset="2"/>
              </a:rPr>
              <a:t> </a:t>
            </a:r>
            <a:r>
              <a:rPr lang="en-GB" dirty="0"/>
              <a:t>Bring stories/heritage to life</a:t>
            </a:r>
          </a:p>
          <a:p>
            <a:pPr marL="171450" indent="-171450">
              <a:buFont typeface="Arial" panose="020B0604020202020204" pitchFamily="34" charset="0"/>
              <a:buChar char="•"/>
            </a:pPr>
            <a:r>
              <a:rPr lang="en-GB" dirty="0"/>
              <a:t>NOT Somewhere to rest and relax</a:t>
            </a:r>
          </a:p>
          <a:p>
            <a:pPr marL="171450" indent="-171450">
              <a:buFont typeface="Arial" panose="020B0604020202020204" pitchFamily="34" charset="0"/>
              <a:buChar char="•"/>
            </a:pPr>
            <a:endParaRPr lang="en-GB" dirty="0"/>
          </a:p>
          <a:p>
            <a:r>
              <a:rPr lang="en-GB" baseline="0" dirty="0"/>
              <a:t>NOT interested in heritage but is a museum person: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ym typeface="Wingdings" panose="05000000000000000000" pitchFamily="2" charset="2"/>
              </a:rPr>
              <a:t> </a:t>
            </a:r>
            <a:r>
              <a:rPr lang="en-GB" sz="1200" b="0" i="0" u="none" strike="noStrike" kern="1200" dirty="0">
                <a:solidFill>
                  <a:schemeClr val="tx1"/>
                </a:solidFill>
                <a:effectLst/>
                <a:latin typeface="+mn-lt"/>
                <a:ea typeface="+mn-ea"/>
                <a:cs typeface="+mn-cs"/>
              </a:rPr>
              <a:t>Activities with a 'wow' factor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ym typeface="Wingdings" panose="05000000000000000000" pitchFamily="2" charset="2"/>
              </a:rPr>
              <a:t> </a:t>
            </a:r>
            <a:r>
              <a:rPr lang="en-GB" sz="1200" b="0" i="0" u="none" strike="noStrike" kern="1200" dirty="0">
                <a:solidFill>
                  <a:schemeClr val="tx1"/>
                </a:solidFill>
                <a:effectLst/>
                <a:latin typeface="+mn-lt"/>
                <a:ea typeface="+mn-ea"/>
                <a:cs typeface="+mn-cs"/>
              </a:rPr>
              <a:t>Make me feel inspired</a:t>
            </a:r>
            <a:r>
              <a:rPr lang="en-GB" dirty="0"/>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a:p>
            <a:r>
              <a:rPr lang="en-GB" baseline="0" dirty="0"/>
              <a:t>NOT interested in heritage and NOT a museum person: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ym typeface="Wingdings" panose="05000000000000000000" pitchFamily="2" charset="2"/>
              </a:rPr>
              <a:t> </a:t>
            </a:r>
            <a:r>
              <a:rPr lang="en-GB" sz="1200" b="0" i="0" u="none" strike="noStrike" kern="1200" dirty="0">
                <a:solidFill>
                  <a:schemeClr val="tx1"/>
                </a:solidFill>
                <a:effectLst/>
                <a:latin typeface="+mn-lt"/>
                <a:ea typeface="+mn-ea"/>
                <a:cs typeface="+mn-cs"/>
              </a:rPr>
              <a:t>Activities with a 'wow' factor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ym typeface="Wingdings" panose="05000000000000000000" pitchFamily="2" charset="2"/>
              </a:rPr>
              <a:t> </a:t>
            </a:r>
            <a:r>
              <a:rPr lang="en-GB" sz="1200" b="0" i="0" u="none" strike="noStrike" kern="1200" dirty="0">
                <a:solidFill>
                  <a:schemeClr val="tx1"/>
                </a:solidFill>
                <a:effectLst/>
                <a:latin typeface="+mn-lt"/>
                <a:ea typeface="+mn-ea"/>
                <a:cs typeface="+mn-cs"/>
              </a:rPr>
              <a:t>Be entertaining</a:t>
            </a:r>
            <a:r>
              <a:rPr lang="en-GB" dirty="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ym typeface="Wingdings" panose="05000000000000000000" pitchFamily="2" charset="2"/>
              </a:rPr>
              <a:t> </a:t>
            </a:r>
            <a:r>
              <a:rPr lang="en-GB" dirty="0"/>
              <a:t>A unique experience I can't get anywhere else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NOT Somewhere to rest and relax</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p:txBody>
      </p:sp>
      <p:sp>
        <p:nvSpPr>
          <p:cNvPr id="4" name="Slide Number Placeholder 3"/>
          <p:cNvSpPr>
            <a:spLocks noGrp="1"/>
          </p:cNvSpPr>
          <p:nvPr>
            <p:ph type="sldNum" sz="quarter" idx="10"/>
          </p:nvPr>
        </p:nvSpPr>
        <p:spPr/>
        <p:txBody>
          <a:bodyPr/>
          <a:lstStyle/>
          <a:p>
            <a:fld id="{874C8B65-B6AA-4F86-A265-47330CCE7268}" type="slidenum">
              <a:rPr lang="en-GB" smtClean="0"/>
              <a:t>3</a:t>
            </a:fld>
            <a:endParaRPr lang="en-GB" dirty="0"/>
          </a:p>
        </p:txBody>
      </p:sp>
    </p:spTree>
    <p:extLst>
      <p:ext uri="{BB962C8B-B14F-4D97-AF65-F5344CB8AC3E}">
        <p14:creationId xmlns:p14="http://schemas.microsoft.com/office/powerpoint/2010/main" val="1787962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group is the most engaged with museums and are most likely to</a:t>
            </a:r>
            <a:r>
              <a:rPr lang="en-GB" baseline="0" dirty="0"/>
              <a:t> visit in the future. Heritage is important to them and they appreciate the role that museums play in protecting heritage – for this group it is about further strengthening engagement and giving them a reason to visit more frequently, keeping things fresh and letting them know what’s on and where to visit, plus really bringing stories and heritage to life</a:t>
            </a:r>
            <a:endParaRPr lang="en-GB" dirty="0"/>
          </a:p>
          <a:p>
            <a:endParaRPr lang="en-GB" baseline="0" dirty="0"/>
          </a:p>
          <a:p>
            <a:pPr marL="171450" indent="-171450">
              <a:buFont typeface="Arial" panose="020B0604020202020204" pitchFamily="34" charset="0"/>
              <a:buChar char="•"/>
            </a:pPr>
            <a:r>
              <a:rPr lang="en-GB" baseline="0" dirty="0"/>
              <a:t>More likely to be females, older, higher social grade and have qualifications L3 or above</a:t>
            </a:r>
          </a:p>
          <a:p>
            <a:pPr marL="171450" indent="-171450">
              <a:buFont typeface="Arial" panose="020B0604020202020204" pitchFamily="34" charset="0"/>
              <a:buChar char="•"/>
            </a:pPr>
            <a:r>
              <a:rPr lang="en-GB" baseline="0" dirty="0"/>
              <a:t>Key motivations for engaging with museums are to bring heritage to life and learn the stories of the people and places where they live, unique experiences and friendly atmosphere</a:t>
            </a:r>
          </a:p>
          <a:p>
            <a:pPr marL="171450" indent="-171450">
              <a:buFont typeface="Arial" panose="020B0604020202020204" pitchFamily="34" charset="0"/>
              <a:buChar char="•"/>
            </a:pPr>
            <a:r>
              <a:rPr lang="en-GB" baseline="0" dirty="0"/>
              <a:t>More likely to think museums are important, welcoming, fun, entertaining, exciting and not boring</a:t>
            </a:r>
          </a:p>
          <a:p>
            <a:pPr marL="171450" indent="-171450">
              <a:buFont typeface="Arial" panose="020B0604020202020204" pitchFamily="34" charset="0"/>
              <a:buChar char="•"/>
            </a:pPr>
            <a:r>
              <a:rPr lang="en-GB" baseline="0" dirty="0"/>
              <a:t>But, they can be old fashioned, for older people and too quiet</a:t>
            </a:r>
          </a:p>
          <a:p>
            <a:pPr marL="171450" indent="-171450">
              <a:buFont typeface="Arial" panose="020B0604020202020204" pitchFamily="34" charset="0"/>
              <a:buChar char="•"/>
            </a:pPr>
            <a:r>
              <a:rPr lang="en-GB" baseline="0" dirty="0"/>
              <a:t>They want to see museums offering temporary collections about things they are interested in, </a:t>
            </a:r>
          </a:p>
          <a:p>
            <a:endParaRPr lang="en-GB" dirty="0"/>
          </a:p>
        </p:txBody>
      </p:sp>
      <p:sp>
        <p:nvSpPr>
          <p:cNvPr id="4" name="Slide Number Placeholder 3"/>
          <p:cNvSpPr>
            <a:spLocks noGrp="1"/>
          </p:cNvSpPr>
          <p:nvPr>
            <p:ph type="sldNum" sz="quarter" idx="10"/>
          </p:nvPr>
        </p:nvSpPr>
        <p:spPr/>
        <p:txBody>
          <a:bodyPr/>
          <a:lstStyle/>
          <a:p>
            <a:fld id="{874C8B65-B6AA-4F86-A265-47330CCE7268}" type="slidenum">
              <a:rPr lang="en-GB" smtClean="0"/>
              <a:t>4</a:t>
            </a:fld>
            <a:endParaRPr lang="en-GB" dirty="0"/>
          </a:p>
        </p:txBody>
      </p:sp>
    </p:spTree>
    <p:extLst>
      <p:ext uri="{BB962C8B-B14F-4D97-AF65-F5344CB8AC3E}">
        <p14:creationId xmlns:p14="http://schemas.microsoft.com/office/powerpoint/2010/main" val="3496776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4C8B65-B6AA-4F86-A265-47330CCE7268}" type="slidenum">
              <a:rPr lang="en-GB" smtClean="0"/>
              <a:t>5</a:t>
            </a:fld>
            <a:endParaRPr lang="en-GB" dirty="0"/>
          </a:p>
        </p:txBody>
      </p:sp>
    </p:spTree>
    <p:extLst>
      <p:ext uri="{BB962C8B-B14F-4D97-AF65-F5344CB8AC3E}">
        <p14:creationId xmlns:p14="http://schemas.microsoft.com/office/powerpoint/2010/main" val="22231224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Past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“We’ve always done culture, with my mum especially. In a way mum pushed it down my throat – photography, museums, Tate, theatre, Southbank. Even though we always had to do it I love it”. (Male,22) </a:t>
            </a:r>
          </a:p>
          <a:p>
            <a:r>
              <a:rPr lang="en-GB" sz="1200" kern="1200" dirty="0">
                <a:solidFill>
                  <a:schemeClr val="tx1"/>
                </a:solidFill>
                <a:effectLst/>
                <a:latin typeface="+mn-lt"/>
                <a:ea typeface="+mn-ea"/>
                <a:cs typeface="+mn-cs"/>
              </a:rPr>
              <a:t>“I link museums to childhood.  I like National Museum – seeing Scottish things like words found in highlands. And I like seeing inventions, rockets, computers” (Male 19)</a:t>
            </a:r>
          </a:p>
          <a:p>
            <a:r>
              <a:rPr lang="en-GB" sz="1200" kern="1200" dirty="0">
                <a:solidFill>
                  <a:schemeClr val="tx1"/>
                </a:solidFill>
                <a:effectLst/>
                <a:latin typeface="+mn-lt"/>
                <a:ea typeface="+mn-ea"/>
                <a:cs typeface="+mn-cs"/>
              </a:rPr>
              <a:t>“I’ve been going to museums since age 5, and we still go as a family” (Female 16) </a:t>
            </a:r>
          </a:p>
          <a:p>
            <a:r>
              <a:rPr lang="en-GB" sz="1200" kern="1200" dirty="0">
                <a:solidFill>
                  <a:schemeClr val="tx1"/>
                </a:solidFill>
                <a:effectLst/>
                <a:latin typeface="+mn-lt"/>
                <a:ea typeface="+mn-ea"/>
                <a:cs typeface="+mn-cs"/>
              </a:rPr>
              <a:t>“My dad took me to museums until I was a teen. Now I take visitors to the city. It can be interesting. Depends” (Male 22)</a:t>
            </a:r>
          </a:p>
          <a:p>
            <a:r>
              <a:rPr lang="en-GB" sz="1200" kern="1200" dirty="0">
                <a:solidFill>
                  <a:schemeClr val="tx1"/>
                </a:solidFill>
                <a:effectLst/>
                <a:latin typeface="+mn-lt"/>
                <a:ea typeface="+mn-ea"/>
                <a:cs typeface="+mn-cs"/>
              </a:rPr>
              <a:t>“I’ve been loads around NMS and now every place I visit I go to museum. We went in al the school holidays as a kid, I’ve got really good memories” (Male 22)</a:t>
            </a: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Present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“Me and girlfriend go to Museums now, but I don’t do it with mates” (Male, 22)</a:t>
            </a:r>
          </a:p>
          <a:p>
            <a:r>
              <a:rPr lang="en-GB" sz="1200" kern="1200" dirty="0">
                <a:solidFill>
                  <a:schemeClr val="tx1"/>
                </a:solidFill>
                <a:effectLst/>
                <a:latin typeface="+mn-lt"/>
                <a:ea typeface="+mn-ea"/>
                <a:cs typeface="+mn-cs"/>
              </a:rPr>
              <a:t>“Now when I go away, I go to museum and galleries – I really appreciate it, it helps you understand the culture of where you are” (Male, 22)</a:t>
            </a:r>
          </a:p>
          <a:p>
            <a:r>
              <a:rPr lang="en-GB" sz="1200" kern="1200" dirty="0">
                <a:solidFill>
                  <a:schemeClr val="tx1"/>
                </a:solidFill>
                <a:effectLst/>
                <a:latin typeface="+mn-lt"/>
                <a:ea typeface="+mn-ea"/>
                <a:cs typeface="+mn-cs"/>
              </a:rPr>
              <a:t>“Going there appeals to my inner child- the silver plates, coins and armour – but I still love battles. I’m into inventions as well and Lucy is always happy to come with” (Male, 19)</a:t>
            </a:r>
          </a:p>
          <a:p>
            <a:r>
              <a:rPr lang="en-GB" sz="1200" kern="1200" dirty="0">
                <a:solidFill>
                  <a:schemeClr val="tx1"/>
                </a:solidFill>
                <a:effectLst/>
                <a:latin typeface="+mn-lt"/>
                <a:ea typeface="+mn-ea"/>
                <a:cs typeface="+mn-cs"/>
              </a:rPr>
              <a:t>“Going as a child is interesting but you miss stuff.  And it does change – but you only know this if you go a lot. I went to the exhibition on video games – because I heard about it when I was in the museum.” (Male, 19)</a:t>
            </a:r>
          </a:p>
          <a:p>
            <a:r>
              <a:rPr lang="en-GB" sz="1200" kern="1200" dirty="0">
                <a:solidFill>
                  <a:schemeClr val="tx1"/>
                </a:solidFill>
                <a:effectLst/>
                <a:latin typeface="+mn-lt"/>
                <a:ea typeface="+mn-ea"/>
                <a:cs typeface="+mn-cs"/>
              </a:rPr>
              <a:t>“Museums are escapism. We forget about what’s going on, just not thinking about anything else” (Female, 19)</a:t>
            </a:r>
          </a:p>
          <a:p>
            <a:r>
              <a:rPr lang="en-GB" sz="1200" kern="1200" dirty="0">
                <a:solidFill>
                  <a:schemeClr val="tx1"/>
                </a:solidFill>
                <a:effectLst/>
                <a:latin typeface="+mn-lt"/>
                <a:ea typeface="+mn-ea"/>
                <a:cs typeface="+mn-cs"/>
              </a:rPr>
              <a:t>“I know way around, it is still the same, went with a friend the other week, popped in for an hour but they could change it up a bit” (Female, 16)</a:t>
            </a:r>
          </a:p>
          <a:p>
            <a:r>
              <a:rPr lang="en-GB" sz="1200" kern="1200" dirty="0">
                <a:solidFill>
                  <a:schemeClr val="tx1"/>
                </a:solidFill>
                <a:effectLst/>
                <a:latin typeface="+mn-lt"/>
                <a:ea typeface="+mn-ea"/>
                <a:cs typeface="+mn-cs"/>
              </a:rPr>
              <a:t>“When I went interrailing as an adult I visited the museums in those countries.” (Male, 22)</a:t>
            </a:r>
          </a:p>
          <a:p>
            <a:r>
              <a:rPr lang="en-GB" sz="1200" kern="1200" dirty="0">
                <a:solidFill>
                  <a:schemeClr val="tx1"/>
                </a:solidFill>
                <a:effectLst/>
                <a:latin typeface="+mn-lt"/>
                <a:ea typeface="+mn-ea"/>
                <a:cs typeface="+mn-cs"/>
              </a:rPr>
              <a:t>“I like it when museums are interactive and there’s a fun element important. Playful, makes it more interesting and you’re more likely to take something away. Don’t want to read everything, especially when you’ve been reading loads at uni” (Male, 22)</a:t>
            </a: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Future</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 like the museum experience – I don’t want a takeover – just want it to be comfortable, so that we feel like we belong in the space – not just kids or old people” (Male, 22)</a:t>
            </a:r>
          </a:p>
          <a:p>
            <a:r>
              <a:rPr lang="en-GB" sz="1200" kern="1200" dirty="0">
                <a:solidFill>
                  <a:schemeClr val="tx1"/>
                </a:solidFill>
                <a:effectLst/>
                <a:latin typeface="+mn-lt"/>
                <a:ea typeface="+mn-ea"/>
                <a:cs typeface="+mn-cs"/>
              </a:rPr>
              <a:t>“I like to think of myself as cultured. I go when people come and visit for first time, but you need to promote awareness about what’s going on, especially if there are new exhibitions as we don’t expect it to change”</a:t>
            </a:r>
          </a:p>
          <a:p>
            <a:r>
              <a:rPr lang="en-GB" sz="1200" kern="1200" dirty="0">
                <a:solidFill>
                  <a:schemeClr val="tx1"/>
                </a:solidFill>
                <a:effectLst/>
                <a:latin typeface="+mn-lt"/>
                <a:ea typeface="+mn-ea"/>
                <a:cs typeface="+mn-cs"/>
              </a:rPr>
              <a:t>“I like them, but Museums feel aimless sometimes. Maybe suggest a route - different routes to see different things” (Male, 22)</a:t>
            </a:r>
          </a:p>
          <a:p>
            <a:r>
              <a:rPr lang="en-GB" sz="1200" kern="1200" dirty="0">
                <a:solidFill>
                  <a:schemeClr val="tx1"/>
                </a:solidFill>
                <a:effectLst/>
                <a:latin typeface="+mn-lt"/>
                <a:ea typeface="+mn-ea"/>
                <a:cs typeface="+mn-cs"/>
              </a:rPr>
              <a:t>“I would love to go late and night – like Night at Museum. Make it feel like it’s for adults not just young kids. I associate it with taking my cousin and old people, even though we go together a lot” (Female, 19)</a:t>
            </a:r>
          </a:p>
          <a:p>
            <a:r>
              <a:rPr lang="en-GB" sz="1200" kern="1200" dirty="0">
                <a:solidFill>
                  <a:schemeClr val="tx1"/>
                </a:solidFill>
                <a:effectLst/>
                <a:latin typeface="+mn-lt"/>
                <a:ea typeface="+mn-ea"/>
                <a:cs typeface="+mn-cs"/>
              </a:rPr>
              <a:t>“I like idea of recreating historical moment – drinks, food and enjoy, something a bit different” (Male, 19)</a:t>
            </a:r>
          </a:p>
          <a:p>
            <a:r>
              <a:rPr lang="en-GB" sz="1200" kern="1200" dirty="0">
                <a:solidFill>
                  <a:schemeClr val="tx1"/>
                </a:solidFill>
                <a:effectLst/>
                <a:latin typeface="+mn-lt"/>
                <a:ea typeface="+mn-ea"/>
                <a:cs typeface="+mn-cs"/>
              </a:rPr>
              <a:t>“They could do pop ups on a variety of things -technology, WW2 to now, 1940s Edinburgh, fashion, gender” (Girl, 19)</a:t>
            </a:r>
          </a:p>
          <a:p>
            <a:r>
              <a:rPr lang="en-GB" sz="1200" kern="1200" dirty="0">
                <a:solidFill>
                  <a:schemeClr val="tx1"/>
                </a:solidFill>
                <a:effectLst/>
                <a:latin typeface="+mn-lt"/>
                <a:ea typeface="+mn-ea"/>
                <a:cs typeface="+mn-cs"/>
              </a:rPr>
              <a:t>“If there was an app, I would download it, giving you information about everything and you could select interest filters” (Male 19)</a:t>
            </a:r>
          </a:p>
          <a:p>
            <a:r>
              <a:rPr lang="en-GB" sz="1200" kern="1200" dirty="0">
                <a:solidFill>
                  <a:schemeClr val="tx1"/>
                </a:solidFill>
                <a:effectLst/>
                <a:latin typeface="+mn-lt"/>
                <a:ea typeface="+mn-ea"/>
                <a:cs typeface="+mn-cs"/>
              </a:rPr>
              <a:t>“I’d like there to be hands on activities not just for 5-year olds. To help develops skills and talent” (Female, 19)</a:t>
            </a:r>
          </a:p>
          <a:p>
            <a:r>
              <a:rPr lang="en-GB" sz="1200" kern="1200" dirty="0">
                <a:solidFill>
                  <a:schemeClr val="tx1"/>
                </a:solidFill>
                <a:effectLst/>
                <a:latin typeface="+mn-lt"/>
                <a:ea typeface="+mn-ea"/>
                <a:cs typeface="+mn-cs"/>
              </a:rPr>
              <a:t>“I’d love to do classifying and curating” (Male, 19)</a:t>
            </a:r>
          </a:p>
          <a:p>
            <a:r>
              <a:rPr lang="en-GB" sz="1200" kern="1200" dirty="0">
                <a:solidFill>
                  <a:schemeClr val="tx1"/>
                </a:solidFill>
                <a:effectLst/>
                <a:latin typeface="+mn-lt"/>
                <a:ea typeface="+mn-ea"/>
                <a:cs typeface="+mn-cs"/>
              </a:rPr>
              <a:t>“We would get involved in things. People are desperate for experiences” (Female 16)</a:t>
            </a:r>
          </a:p>
          <a:p>
            <a:r>
              <a:rPr lang="en-GB" sz="1200" kern="1200" dirty="0">
                <a:solidFill>
                  <a:schemeClr val="tx1"/>
                </a:solidFill>
                <a:effectLst/>
                <a:latin typeface="+mn-lt"/>
                <a:ea typeface="+mn-ea"/>
                <a:cs typeface="+mn-cs"/>
              </a:rPr>
              <a:t>“We don’t look at the website – if they great Instagram able walls or statues people would tag and that’s how we’d find out” (Female, 16)</a:t>
            </a:r>
          </a:p>
          <a:p>
            <a:r>
              <a:rPr lang="en-GB" sz="1200" kern="1200" dirty="0">
                <a:solidFill>
                  <a:schemeClr val="tx1"/>
                </a:solidFill>
                <a:effectLst/>
                <a:latin typeface="+mn-lt"/>
                <a:ea typeface="+mn-ea"/>
                <a:cs typeface="+mn-cs"/>
              </a:rPr>
              <a:t>“We like a café- sofas, tables, more inclined to get coffee. At the moment, it doesn’t look inviting/ relaxing so would be inclined to go somewhere else. We want nice vibe and quality products at student prices” (Male, 22)</a:t>
            </a:r>
          </a:p>
          <a:p>
            <a:r>
              <a:rPr lang="en-GB" sz="1200" kern="1200" dirty="0">
                <a:solidFill>
                  <a:schemeClr val="tx1"/>
                </a:solidFill>
                <a:effectLst/>
                <a:latin typeface="+mn-lt"/>
                <a:ea typeface="+mn-ea"/>
                <a:cs typeface="+mn-cs"/>
              </a:rPr>
              <a:t>“I’m in interested in Lost Glasgow of 20s and 30s. I want to know about migration and things that shaped Scotland” (Male, 22)</a:t>
            </a:r>
          </a:p>
          <a:p>
            <a:r>
              <a:rPr lang="en-GB" sz="1200" kern="1200" dirty="0">
                <a:solidFill>
                  <a:schemeClr val="tx1"/>
                </a:solidFill>
                <a:effectLst/>
                <a:latin typeface="+mn-lt"/>
                <a:ea typeface="+mn-ea"/>
                <a:cs typeface="+mn-cs"/>
              </a:rPr>
              <a:t>“Could we use it as resource? Archives?” (Male, 22)</a:t>
            </a:r>
          </a:p>
          <a:p>
            <a:endParaRPr lang="en-US" dirty="0"/>
          </a:p>
        </p:txBody>
      </p:sp>
      <p:sp>
        <p:nvSpPr>
          <p:cNvPr id="4" name="Slide Number Placeholder 3"/>
          <p:cNvSpPr>
            <a:spLocks noGrp="1"/>
          </p:cNvSpPr>
          <p:nvPr>
            <p:ph type="sldNum" sz="quarter" idx="5"/>
          </p:nvPr>
        </p:nvSpPr>
        <p:spPr/>
        <p:txBody>
          <a:bodyPr/>
          <a:lstStyle/>
          <a:p>
            <a:fld id="{874C8B65-B6AA-4F86-A265-47330CCE7268}" type="slidenum">
              <a:rPr lang="en-GB" smtClean="0"/>
              <a:t>6</a:t>
            </a:fld>
            <a:endParaRPr lang="en-GB" dirty="0"/>
          </a:p>
        </p:txBody>
      </p:sp>
    </p:spTree>
    <p:extLst>
      <p:ext uri="{BB962C8B-B14F-4D97-AF65-F5344CB8AC3E}">
        <p14:creationId xmlns:p14="http://schemas.microsoft.com/office/powerpoint/2010/main" val="15751109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74C8B65-B6AA-4F86-A265-47330CCE7268}" type="slidenum">
              <a:rPr lang="en-GB" smtClean="0">
                <a:solidFill>
                  <a:prstClr val="black"/>
                </a:solidFill>
              </a:rPr>
              <a:pPr/>
              <a:t>7</a:t>
            </a:fld>
            <a:endParaRPr lang="en-GB" dirty="0">
              <a:solidFill>
                <a:prstClr val="black"/>
              </a:solidFill>
            </a:endParaRPr>
          </a:p>
        </p:txBody>
      </p:sp>
    </p:spTree>
    <p:extLst>
      <p:ext uri="{BB962C8B-B14F-4D97-AF65-F5344CB8AC3E}">
        <p14:creationId xmlns:p14="http://schemas.microsoft.com/office/powerpoint/2010/main" val="5574216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74C8B65-B6AA-4F86-A265-47330CCE7268}" type="slidenum">
              <a:rPr lang="en-GB" smtClean="0">
                <a:solidFill>
                  <a:prstClr val="black"/>
                </a:solidFill>
              </a:rPr>
              <a:pPr/>
              <a:t>8</a:t>
            </a:fld>
            <a:endParaRPr lang="en-GB" dirty="0">
              <a:solidFill>
                <a:prstClr val="black"/>
              </a:solidFill>
            </a:endParaRPr>
          </a:p>
        </p:txBody>
      </p:sp>
    </p:spTree>
    <p:extLst>
      <p:ext uri="{BB962C8B-B14F-4D97-AF65-F5344CB8AC3E}">
        <p14:creationId xmlns:p14="http://schemas.microsoft.com/office/powerpoint/2010/main" val="593705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74C8B65-B6AA-4F86-A265-47330CCE7268}" type="slidenum">
              <a:rPr lang="en-GB" smtClean="0">
                <a:solidFill>
                  <a:prstClr val="black"/>
                </a:solidFill>
              </a:rPr>
              <a:pPr/>
              <a:t>9</a:t>
            </a:fld>
            <a:endParaRPr lang="en-GB" dirty="0">
              <a:solidFill>
                <a:prstClr val="black"/>
              </a:solidFill>
            </a:endParaRPr>
          </a:p>
        </p:txBody>
      </p:sp>
    </p:spTree>
    <p:extLst>
      <p:ext uri="{BB962C8B-B14F-4D97-AF65-F5344CB8AC3E}">
        <p14:creationId xmlns:p14="http://schemas.microsoft.com/office/powerpoint/2010/main" val="40578319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Agreement with all statements</a:t>
            </a:r>
            <a:r>
              <a:rPr lang="en-GB" baseline="0" dirty="0"/>
              <a:t> is higher than average</a:t>
            </a:r>
          </a:p>
          <a:p>
            <a:r>
              <a:rPr lang="en-GB" dirty="0"/>
              <a:t>Highest agreement that heritage irreplaceable and it’s important to protect heritage places – key defining features</a:t>
            </a:r>
            <a:r>
              <a:rPr lang="en-GB" baseline="0" dirty="0"/>
              <a:t> of this group</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This group in particular over-indexes for strong agreement with ‘Heritage is irreplaceable’ and </a:t>
            </a:r>
            <a:r>
              <a:rPr lang="en-GB" b="0" baseline="0" dirty="0"/>
              <a:t>‘</a:t>
            </a:r>
            <a:r>
              <a:rPr lang="en-GB" sz="1200" b="0" dirty="0">
                <a:solidFill>
                  <a:schemeClr val="bg1"/>
                </a:solidFill>
              </a:rPr>
              <a:t>It’s important to protect heritage places even though I may never visit them</a:t>
            </a:r>
            <a:r>
              <a:rPr lang="en-GB" sz="1200" b="0" dirty="0">
                <a:solidFill>
                  <a:schemeClr val="tx1"/>
                </a:solidFill>
              </a:rPr>
              <a:t>’</a:t>
            </a:r>
            <a:endParaRPr lang="en-GB" sz="1200" b="0" dirty="0">
              <a:solidFill>
                <a:schemeClr val="bg1"/>
              </a:solidFill>
            </a:endParaRPr>
          </a:p>
        </p:txBody>
      </p:sp>
      <p:sp>
        <p:nvSpPr>
          <p:cNvPr id="4" name="Slide Number Placeholder 3"/>
          <p:cNvSpPr>
            <a:spLocks noGrp="1"/>
          </p:cNvSpPr>
          <p:nvPr>
            <p:ph type="sldNum" sz="quarter" idx="5"/>
          </p:nvPr>
        </p:nvSpPr>
        <p:spPr/>
        <p:txBody>
          <a:bodyPr/>
          <a:lstStyle/>
          <a:p>
            <a:fld id="{874C8B65-B6AA-4F86-A265-47330CCE7268}" type="slidenum">
              <a:rPr lang="en-GB" smtClean="0">
                <a:solidFill>
                  <a:prstClr val="black"/>
                </a:solidFill>
              </a:rPr>
              <a:pPr/>
              <a:t>10</a:t>
            </a:fld>
            <a:endParaRPr lang="en-GB" dirty="0">
              <a:solidFill>
                <a:prstClr val="black"/>
              </a:solidFill>
            </a:endParaRPr>
          </a:p>
        </p:txBody>
      </p:sp>
    </p:spTree>
    <p:extLst>
      <p:ext uri="{BB962C8B-B14F-4D97-AF65-F5344CB8AC3E}">
        <p14:creationId xmlns:p14="http://schemas.microsoft.com/office/powerpoint/2010/main" val="3321469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Museum Motivated group are most likely to know</a:t>
            </a:r>
            <a:r>
              <a:rPr lang="en-GB" baseline="0" dirty="0"/>
              <a:t> where to visit (51% disagree with ‘I don’t know what heritage places there are to visit in my area’), so lack of awareness is less of a barrier for this group</a:t>
            </a:r>
          </a:p>
          <a:p>
            <a:r>
              <a:rPr lang="en-GB" baseline="0" dirty="0"/>
              <a:t> </a:t>
            </a:r>
            <a:endParaRPr lang="en-GB" dirty="0"/>
          </a:p>
        </p:txBody>
      </p:sp>
      <p:sp>
        <p:nvSpPr>
          <p:cNvPr id="4" name="Slide Number Placeholder 3"/>
          <p:cNvSpPr>
            <a:spLocks noGrp="1"/>
          </p:cNvSpPr>
          <p:nvPr>
            <p:ph type="sldNum" sz="quarter" idx="5"/>
          </p:nvPr>
        </p:nvSpPr>
        <p:spPr/>
        <p:txBody>
          <a:bodyPr/>
          <a:lstStyle/>
          <a:p>
            <a:fld id="{874C8B65-B6AA-4F86-A265-47330CCE7268}" type="slidenum">
              <a:rPr lang="en-GB" smtClean="0">
                <a:solidFill>
                  <a:prstClr val="black"/>
                </a:solidFill>
              </a:rPr>
              <a:pPr/>
              <a:t>11</a:t>
            </a:fld>
            <a:endParaRPr lang="en-GB" dirty="0">
              <a:solidFill>
                <a:prstClr val="black"/>
              </a:solidFill>
            </a:endParaRPr>
          </a:p>
        </p:txBody>
      </p:sp>
    </p:spTree>
    <p:extLst>
      <p:ext uri="{BB962C8B-B14F-4D97-AF65-F5344CB8AC3E}">
        <p14:creationId xmlns:p14="http://schemas.microsoft.com/office/powerpoint/2010/main" val="33158339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Particularly </a:t>
            </a:r>
            <a:r>
              <a:rPr lang="en-GB" baseline="0" dirty="0"/>
              <a:t>likely to see museums as having an important role in protecting heritage</a:t>
            </a:r>
            <a:endParaRPr lang="en-GB" dirty="0"/>
          </a:p>
        </p:txBody>
      </p:sp>
      <p:sp>
        <p:nvSpPr>
          <p:cNvPr id="4" name="Slide Number Placeholder 3"/>
          <p:cNvSpPr>
            <a:spLocks noGrp="1"/>
          </p:cNvSpPr>
          <p:nvPr>
            <p:ph type="sldNum" sz="quarter" idx="5"/>
          </p:nvPr>
        </p:nvSpPr>
        <p:spPr/>
        <p:txBody>
          <a:bodyPr/>
          <a:lstStyle/>
          <a:p>
            <a:fld id="{874C8B65-B6AA-4F86-A265-47330CCE7268}" type="slidenum">
              <a:rPr lang="en-GB" smtClean="0">
                <a:solidFill>
                  <a:prstClr val="black"/>
                </a:solidFill>
              </a:rPr>
              <a:pPr/>
              <a:t>12</a:t>
            </a:fld>
            <a:endParaRPr lang="en-GB" dirty="0">
              <a:solidFill>
                <a:prstClr val="black"/>
              </a:solidFill>
            </a:endParaRPr>
          </a:p>
        </p:txBody>
      </p:sp>
    </p:spTree>
    <p:extLst>
      <p:ext uri="{BB962C8B-B14F-4D97-AF65-F5344CB8AC3E}">
        <p14:creationId xmlns:p14="http://schemas.microsoft.com/office/powerpoint/2010/main" val="8997519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Most likely to have visited historic places and</a:t>
            </a:r>
            <a:r>
              <a:rPr lang="en-GB" baseline="0" dirty="0"/>
              <a:t> most likely to have visited the </a:t>
            </a:r>
            <a:r>
              <a:rPr lang="en-GB" dirty="0"/>
              <a:t>National Museum of Scotland and the National Museum of War</a:t>
            </a:r>
          </a:p>
          <a:p>
            <a:pPr marL="171450" indent="-171450">
              <a:buFont typeface="Arial" panose="020B0604020202020204" pitchFamily="34" charset="0"/>
              <a:buChar char="•"/>
            </a:pPr>
            <a:r>
              <a:rPr lang="en-GB" dirty="0"/>
              <a:t>Last museum visit</a:t>
            </a:r>
            <a:r>
              <a:rPr lang="en-GB" baseline="0" dirty="0"/>
              <a:t> m</a:t>
            </a:r>
            <a:r>
              <a:rPr lang="en-GB" dirty="0"/>
              <a:t>ore likely</a:t>
            </a:r>
            <a:r>
              <a:rPr lang="en-GB" baseline="0" dirty="0"/>
              <a:t> with their partner or friends but least likely with classmates</a:t>
            </a:r>
          </a:p>
          <a:p>
            <a:pPr marL="171450" indent="-171450">
              <a:buFont typeface="Arial" panose="020B0604020202020204" pitchFamily="34" charset="0"/>
              <a:buChar char="•"/>
            </a:pPr>
            <a:r>
              <a:rPr lang="en-GB" dirty="0"/>
              <a:t>Highest rating</a:t>
            </a:r>
            <a:r>
              <a:rPr lang="en-GB" baseline="0" dirty="0"/>
              <a:t> for last visit to a museum</a:t>
            </a:r>
            <a:endParaRPr lang="en-GB" dirty="0"/>
          </a:p>
          <a:p>
            <a:pPr marL="171450" indent="-171450">
              <a:buFont typeface="Arial" panose="020B0604020202020204" pitchFamily="34" charset="0"/>
              <a:buChar char="•"/>
            </a:pPr>
            <a:r>
              <a:rPr lang="en-GB" dirty="0"/>
              <a:t>Most likely to visit museums in the future and working</a:t>
            </a:r>
            <a:r>
              <a:rPr lang="en-GB" baseline="0" dirty="0"/>
              <a:t> in the sector appeals to them</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874C8B65-B6AA-4F86-A265-47330CCE7268}" type="slidenum">
              <a:rPr lang="en-GB" smtClean="0">
                <a:solidFill>
                  <a:prstClr val="black"/>
                </a:solidFill>
              </a:rPr>
              <a:pPr/>
              <a:t>13</a:t>
            </a:fld>
            <a:endParaRPr lang="en-GB" dirty="0">
              <a:solidFill>
                <a:prstClr val="black"/>
              </a:solidFill>
            </a:endParaRPr>
          </a:p>
        </p:txBody>
      </p:sp>
    </p:spTree>
    <p:extLst>
      <p:ext uri="{BB962C8B-B14F-4D97-AF65-F5344CB8AC3E}">
        <p14:creationId xmlns:p14="http://schemas.microsoft.com/office/powerpoint/2010/main" val="1086946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874C8B65-B6AA-4F86-A265-47330CCE7268}" type="slidenum">
              <a:rPr lang="en-GB" smtClean="0">
                <a:solidFill>
                  <a:prstClr val="black"/>
                </a:solidFill>
              </a:rPr>
              <a:pPr/>
              <a:t>14</a:t>
            </a:fld>
            <a:endParaRPr lang="en-GB" dirty="0">
              <a:solidFill>
                <a:prstClr val="black"/>
              </a:solidFill>
            </a:endParaRPr>
          </a:p>
        </p:txBody>
      </p:sp>
    </p:spTree>
    <p:extLst>
      <p:ext uri="{BB962C8B-B14F-4D97-AF65-F5344CB8AC3E}">
        <p14:creationId xmlns:p14="http://schemas.microsoft.com/office/powerpoint/2010/main" val="14570069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10"/>
          </p:nvPr>
        </p:nvSpPr>
        <p:spPr/>
        <p:txBody>
          <a:bodyPr/>
          <a:lstStyle/>
          <a:p>
            <a:fld id="{874C8B65-B6AA-4F86-A265-47330CCE7268}" type="slidenum">
              <a:rPr lang="en-GB" smtClean="0">
                <a:solidFill>
                  <a:prstClr val="black"/>
                </a:solidFill>
              </a:rPr>
              <a:pPr/>
              <a:t>15</a:t>
            </a:fld>
            <a:endParaRPr lang="en-GB" dirty="0">
              <a:solidFill>
                <a:prstClr val="black"/>
              </a:solidFill>
            </a:endParaRPr>
          </a:p>
        </p:txBody>
      </p:sp>
    </p:spTree>
    <p:extLst>
      <p:ext uri="{BB962C8B-B14F-4D97-AF65-F5344CB8AC3E}">
        <p14:creationId xmlns:p14="http://schemas.microsoft.com/office/powerpoint/2010/main" val="25825587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group are interested in heritage but don’t</a:t>
            </a:r>
            <a:r>
              <a:rPr lang="en-GB" baseline="0" dirty="0"/>
              <a:t> connect with museums</a:t>
            </a:r>
            <a:r>
              <a:rPr lang="en-GB" baseline="0" dirty="0">
                <a:solidFill>
                  <a:schemeClr val="accent2"/>
                </a:solidFill>
              </a:rPr>
              <a:t> currently – they are primarily seen as educational spaces and not for them.</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solidFill>
                  <a:schemeClr val="accent2"/>
                </a:solidFill>
              </a:rPr>
              <a:t>They want museums to really bring heritage to life for them, so that they can make a connection and stimulate their thinking.</a:t>
            </a:r>
          </a:p>
        </p:txBody>
      </p:sp>
      <p:sp>
        <p:nvSpPr>
          <p:cNvPr id="4" name="Slide Number Placeholder 3"/>
          <p:cNvSpPr>
            <a:spLocks noGrp="1"/>
          </p:cNvSpPr>
          <p:nvPr>
            <p:ph type="sldNum" sz="quarter" idx="10"/>
          </p:nvPr>
        </p:nvSpPr>
        <p:spPr/>
        <p:txBody>
          <a:bodyPr/>
          <a:lstStyle/>
          <a:p>
            <a:fld id="{874C8B65-B6AA-4F86-A265-47330CCE7268}" type="slidenum">
              <a:rPr lang="en-GB" smtClean="0"/>
              <a:t>17</a:t>
            </a:fld>
            <a:endParaRPr lang="en-GB" dirty="0"/>
          </a:p>
        </p:txBody>
      </p:sp>
    </p:spTree>
    <p:extLst>
      <p:ext uri="{BB962C8B-B14F-4D97-AF65-F5344CB8AC3E}">
        <p14:creationId xmlns:p14="http://schemas.microsoft.com/office/powerpoint/2010/main" val="1582136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4C8B65-B6AA-4F86-A265-47330CCE7268}" type="slidenum">
              <a:rPr lang="en-GB" smtClean="0"/>
              <a:t>18</a:t>
            </a:fld>
            <a:endParaRPr lang="en-GB" dirty="0"/>
          </a:p>
        </p:txBody>
      </p:sp>
    </p:spTree>
    <p:extLst>
      <p:ext uri="{BB962C8B-B14F-4D97-AF65-F5344CB8AC3E}">
        <p14:creationId xmlns:p14="http://schemas.microsoft.com/office/powerpoint/2010/main" val="23874756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PAST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 love battles and swords and seeing castles, but I don’t want to see it in museum as much. I’d always do it with my dad and grandad” Male 19</a:t>
            </a:r>
          </a:p>
          <a:p>
            <a:r>
              <a:rPr lang="en-GB" sz="1200" kern="1200" dirty="0">
                <a:solidFill>
                  <a:schemeClr val="tx1"/>
                </a:solidFill>
                <a:effectLst/>
                <a:latin typeface="+mn-lt"/>
                <a:ea typeface="+mn-ea"/>
                <a:cs typeface="+mn-cs"/>
              </a:rPr>
              <a:t>“It’s nice to see an historical object, paints a picture of where we’re from”  Female 19</a:t>
            </a:r>
          </a:p>
          <a:p>
            <a:r>
              <a:rPr lang="en-GB" sz="1200" kern="1200" dirty="0">
                <a:solidFill>
                  <a:schemeClr val="tx1"/>
                </a:solidFill>
                <a:effectLst/>
                <a:latin typeface="+mn-lt"/>
                <a:ea typeface="+mn-ea"/>
                <a:cs typeface="+mn-cs"/>
              </a:rPr>
              <a:t>“We don’t think about coming independently of school or family, because that’s what we’ve always done” Male 21</a:t>
            </a:r>
          </a:p>
          <a:p>
            <a:endParaRPr lang="en-US" dirty="0"/>
          </a:p>
          <a:p>
            <a:r>
              <a:rPr lang="en-US" dirty="0"/>
              <a:t>PRESENT </a:t>
            </a:r>
          </a:p>
          <a:p>
            <a:r>
              <a:rPr lang="en-GB" sz="1200" kern="1200" dirty="0">
                <a:solidFill>
                  <a:schemeClr val="tx1"/>
                </a:solidFill>
                <a:effectLst/>
                <a:latin typeface="+mn-lt"/>
                <a:ea typeface="+mn-ea"/>
                <a:cs typeface="+mn-cs"/>
              </a:rPr>
              <a:t>“Like idea of recreating historical moment – drinks, food an enjoy, something a bit different” Male 19</a:t>
            </a:r>
          </a:p>
          <a:p>
            <a:r>
              <a:rPr lang="en-GB" sz="1200" kern="1200" dirty="0">
                <a:solidFill>
                  <a:schemeClr val="tx1"/>
                </a:solidFill>
                <a:effectLst/>
                <a:latin typeface="+mn-lt"/>
                <a:ea typeface="+mn-ea"/>
                <a:cs typeface="+mn-cs"/>
              </a:rPr>
              <a:t>“You don’t hear about the museums on social media, don’t evening realised there’s an exhibition. We are changing and Museums aren’t changing with us.” Female 19 </a:t>
            </a:r>
          </a:p>
          <a:p>
            <a:r>
              <a:rPr lang="en-GB" sz="1200" kern="1200" dirty="0">
                <a:solidFill>
                  <a:schemeClr val="tx1"/>
                </a:solidFill>
                <a:effectLst/>
                <a:latin typeface="+mn-lt"/>
                <a:ea typeface="+mn-ea"/>
                <a:cs typeface="+mn-cs"/>
              </a:rPr>
              <a:t>“I like knowing about Scottish history and what makes us different” Female 21</a:t>
            </a:r>
          </a:p>
          <a:p>
            <a:r>
              <a:rPr lang="en-GB" sz="1200" kern="1200" dirty="0">
                <a:solidFill>
                  <a:schemeClr val="tx1"/>
                </a:solidFill>
                <a:effectLst/>
                <a:latin typeface="+mn-lt"/>
                <a:ea typeface="+mn-ea"/>
                <a:cs typeface="+mn-cs"/>
              </a:rPr>
              <a:t>“When you go to a museum, you feel afraid to touch, not feeling easy about walking about, rules, rigid. Needs to be more relaxed” Male 21</a:t>
            </a:r>
          </a:p>
          <a:p>
            <a:endParaRPr lang="en-US" dirty="0"/>
          </a:p>
          <a:p>
            <a:r>
              <a:rPr lang="en-US" dirty="0"/>
              <a:t>FUTURE </a:t>
            </a:r>
          </a:p>
          <a:p>
            <a:r>
              <a:rPr lang="en-GB" sz="1200" kern="1200" dirty="0">
                <a:solidFill>
                  <a:schemeClr val="tx1"/>
                </a:solidFill>
                <a:effectLst/>
                <a:latin typeface="+mn-lt"/>
                <a:ea typeface="+mn-ea"/>
                <a:cs typeface="+mn-cs"/>
              </a:rPr>
              <a:t>“Would like behind the scenes – dark, torch, theatrical. We’d start together as a tour and then split off in different directions. Would pay £5 or £10” Male 19</a:t>
            </a:r>
          </a:p>
          <a:p>
            <a:r>
              <a:rPr lang="en-GB" sz="1200" kern="1200" dirty="0">
                <a:solidFill>
                  <a:schemeClr val="tx1"/>
                </a:solidFill>
                <a:effectLst/>
                <a:latin typeface="+mn-lt"/>
                <a:ea typeface="+mn-ea"/>
                <a:cs typeface="+mn-cs"/>
              </a:rPr>
              <a:t>“Pop ups to try out a variety of things -technology, WW2 to now, 1940s Edinburgh” female 19</a:t>
            </a:r>
          </a:p>
          <a:p>
            <a:r>
              <a:rPr lang="en-GB" sz="1200" kern="1200" dirty="0">
                <a:solidFill>
                  <a:schemeClr val="tx1"/>
                </a:solidFill>
                <a:effectLst/>
                <a:latin typeface="+mn-lt"/>
                <a:ea typeface="+mn-ea"/>
                <a:cs typeface="+mn-cs"/>
              </a:rPr>
              <a:t>“I’d want to know how Scotland is connected to world</a:t>
            </a:r>
          </a:p>
          <a:p>
            <a:r>
              <a:rPr lang="en-GB" sz="1200" kern="1200" dirty="0">
                <a:solidFill>
                  <a:schemeClr val="tx1"/>
                </a:solidFill>
                <a:effectLst/>
                <a:latin typeface="+mn-lt"/>
                <a:ea typeface="+mn-ea"/>
                <a:cs typeface="+mn-cs"/>
              </a:rPr>
              <a:t>”Needs to have a Scottish link – would like to press buttons – something physical.” Male 19</a:t>
            </a:r>
          </a:p>
          <a:p>
            <a:r>
              <a:rPr lang="en-GB" sz="1200" kern="1200" dirty="0">
                <a:solidFill>
                  <a:schemeClr val="tx1"/>
                </a:solidFill>
                <a:effectLst/>
                <a:latin typeface="+mn-lt"/>
                <a:ea typeface="+mn-ea"/>
                <a:cs typeface="+mn-cs"/>
              </a:rPr>
              <a:t>“I’d like to feel like I was going back. I’d like to know what it was like when my grandparents were young and even before that. How they met, what it was like without TVs, and trams instead of trains” Female 21</a:t>
            </a:r>
          </a:p>
          <a:p>
            <a:r>
              <a:rPr lang="en-GB" sz="1200" kern="1200" dirty="0">
                <a:solidFill>
                  <a:schemeClr val="tx1"/>
                </a:solidFill>
                <a:effectLst/>
                <a:latin typeface="+mn-lt"/>
                <a:ea typeface="+mn-ea"/>
                <a:cs typeface="+mn-cs"/>
              </a:rPr>
              <a:t>“People visiting from other places get more out of coming, but people who live here need a wow factor” Female 21</a:t>
            </a:r>
          </a:p>
          <a:p>
            <a:r>
              <a:rPr lang="en-GB" sz="1200" kern="1200" dirty="0">
                <a:solidFill>
                  <a:schemeClr val="tx1"/>
                </a:solidFill>
                <a:effectLst/>
                <a:latin typeface="+mn-lt"/>
                <a:ea typeface="+mn-ea"/>
                <a:cs typeface="+mn-cs"/>
              </a:rPr>
              <a:t>“A cultural experience, free stuff, memorable, axe throwing. Vikings. Make it fun, make being there feel comfortable” Male 22</a:t>
            </a:r>
          </a:p>
          <a:p>
            <a:endParaRPr lang="en-US" dirty="0"/>
          </a:p>
        </p:txBody>
      </p:sp>
      <p:sp>
        <p:nvSpPr>
          <p:cNvPr id="4" name="Slide Number Placeholder 3"/>
          <p:cNvSpPr>
            <a:spLocks noGrp="1"/>
          </p:cNvSpPr>
          <p:nvPr>
            <p:ph type="sldNum" sz="quarter" idx="5"/>
          </p:nvPr>
        </p:nvSpPr>
        <p:spPr/>
        <p:txBody>
          <a:bodyPr/>
          <a:lstStyle/>
          <a:p>
            <a:fld id="{874C8B65-B6AA-4F86-A265-47330CCE7268}" type="slidenum">
              <a:rPr lang="en-GB" smtClean="0"/>
              <a:t>19</a:t>
            </a:fld>
            <a:endParaRPr lang="en-GB" dirty="0"/>
          </a:p>
        </p:txBody>
      </p:sp>
    </p:spTree>
    <p:extLst>
      <p:ext uri="{BB962C8B-B14F-4D97-AF65-F5344CB8AC3E}">
        <p14:creationId xmlns:p14="http://schemas.microsoft.com/office/powerpoint/2010/main" val="18312523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74C8B65-B6AA-4F86-A265-47330CCE7268}" type="slidenum">
              <a:rPr lang="en-GB" smtClean="0">
                <a:solidFill>
                  <a:prstClr val="black"/>
                </a:solidFill>
              </a:rPr>
              <a:pPr/>
              <a:t>20</a:t>
            </a:fld>
            <a:endParaRPr lang="en-GB" dirty="0">
              <a:solidFill>
                <a:prstClr val="black"/>
              </a:solidFill>
            </a:endParaRPr>
          </a:p>
        </p:txBody>
      </p:sp>
    </p:spTree>
    <p:extLst>
      <p:ext uri="{BB962C8B-B14F-4D97-AF65-F5344CB8AC3E}">
        <p14:creationId xmlns:p14="http://schemas.microsoft.com/office/powerpoint/2010/main" val="13822476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74C8B65-B6AA-4F86-A265-47330CCE7268}" type="slidenum">
              <a:rPr lang="en-GB" smtClean="0">
                <a:solidFill>
                  <a:prstClr val="black"/>
                </a:solidFill>
              </a:rPr>
              <a:pPr/>
              <a:t>21</a:t>
            </a:fld>
            <a:endParaRPr lang="en-GB" dirty="0">
              <a:solidFill>
                <a:prstClr val="black"/>
              </a:solidFill>
            </a:endParaRPr>
          </a:p>
        </p:txBody>
      </p:sp>
    </p:spTree>
    <p:extLst>
      <p:ext uri="{BB962C8B-B14F-4D97-AF65-F5344CB8AC3E}">
        <p14:creationId xmlns:p14="http://schemas.microsoft.com/office/powerpoint/2010/main" val="11350053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74C8B65-B6AA-4F86-A265-47330CCE7268}" type="slidenum">
              <a:rPr lang="en-GB" smtClean="0">
                <a:solidFill>
                  <a:prstClr val="black"/>
                </a:solidFill>
              </a:rPr>
              <a:pPr/>
              <a:t>22</a:t>
            </a:fld>
            <a:endParaRPr lang="en-GB" dirty="0">
              <a:solidFill>
                <a:prstClr val="black"/>
              </a:solidFill>
            </a:endParaRPr>
          </a:p>
        </p:txBody>
      </p:sp>
    </p:spTree>
    <p:extLst>
      <p:ext uri="{BB962C8B-B14F-4D97-AF65-F5344CB8AC3E}">
        <p14:creationId xmlns:p14="http://schemas.microsoft.com/office/powerpoint/2010/main" val="40252653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Agreement</a:t>
            </a:r>
            <a:r>
              <a:rPr lang="en-GB" baseline="0" dirty="0"/>
              <a:t> with all statements is higher than average – this group do see heritage as important</a:t>
            </a:r>
          </a:p>
          <a:p>
            <a:endParaRPr lang="en-GB" dirty="0"/>
          </a:p>
        </p:txBody>
      </p:sp>
      <p:sp>
        <p:nvSpPr>
          <p:cNvPr id="4" name="Slide Number Placeholder 3"/>
          <p:cNvSpPr>
            <a:spLocks noGrp="1"/>
          </p:cNvSpPr>
          <p:nvPr>
            <p:ph type="sldNum" sz="quarter" idx="5"/>
          </p:nvPr>
        </p:nvSpPr>
        <p:spPr/>
        <p:txBody>
          <a:bodyPr/>
          <a:lstStyle/>
          <a:p>
            <a:fld id="{874C8B65-B6AA-4F86-A265-47330CCE7268}" type="slidenum">
              <a:rPr lang="en-GB" smtClean="0">
                <a:solidFill>
                  <a:prstClr val="black"/>
                </a:solidFill>
              </a:rPr>
              <a:pPr/>
              <a:t>23</a:t>
            </a:fld>
            <a:endParaRPr lang="en-GB" dirty="0">
              <a:solidFill>
                <a:prstClr val="black"/>
              </a:solidFill>
            </a:endParaRPr>
          </a:p>
        </p:txBody>
      </p:sp>
    </p:spTree>
    <p:extLst>
      <p:ext uri="{BB962C8B-B14F-4D97-AF65-F5344CB8AC3E}">
        <p14:creationId xmlns:p14="http://schemas.microsoft.com/office/powerpoint/2010/main" val="3427426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But they</a:t>
            </a:r>
            <a:r>
              <a:rPr lang="en-GB" baseline="0" dirty="0"/>
              <a:t> find that that it doesn’t connect with them or feel relevant to their lives</a:t>
            </a:r>
          </a:p>
          <a:p>
            <a:endParaRPr lang="en-GB" baseline="0" dirty="0"/>
          </a:p>
        </p:txBody>
      </p:sp>
      <p:sp>
        <p:nvSpPr>
          <p:cNvPr id="4" name="Slide Number Placeholder 3"/>
          <p:cNvSpPr>
            <a:spLocks noGrp="1"/>
          </p:cNvSpPr>
          <p:nvPr>
            <p:ph type="sldNum" sz="quarter" idx="5"/>
          </p:nvPr>
        </p:nvSpPr>
        <p:spPr/>
        <p:txBody>
          <a:bodyPr/>
          <a:lstStyle/>
          <a:p>
            <a:fld id="{874C8B65-B6AA-4F86-A265-47330CCE7268}" type="slidenum">
              <a:rPr lang="en-GB" smtClean="0">
                <a:solidFill>
                  <a:prstClr val="black"/>
                </a:solidFill>
              </a:rPr>
              <a:pPr/>
              <a:t>24</a:t>
            </a:fld>
            <a:endParaRPr lang="en-GB" dirty="0">
              <a:solidFill>
                <a:prstClr val="black"/>
              </a:solidFill>
            </a:endParaRPr>
          </a:p>
        </p:txBody>
      </p:sp>
    </p:spTree>
    <p:extLst>
      <p:ext uri="{BB962C8B-B14F-4D97-AF65-F5344CB8AC3E}">
        <p14:creationId xmlns:p14="http://schemas.microsoft.com/office/powerpoint/2010/main" val="25574861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Most likely to feel intimidated by museums and see them as too</a:t>
            </a:r>
            <a:r>
              <a:rPr lang="en-GB" baseline="0" dirty="0"/>
              <a:t> intellectual/not cool. They appreciate museums’ role in protecting heritage, but that can be a barrier to engaging with heritage. That said they do believe that heritage can be engaged with outside of museums (but as seen on last slide, they don’t know where/how)</a:t>
            </a:r>
            <a:endParaRPr lang="en-GB" dirty="0"/>
          </a:p>
        </p:txBody>
      </p:sp>
      <p:sp>
        <p:nvSpPr>
          <p:cNvPr id="4" name="Slide Number Placeholder 3"/>
          <p:cNvSpPr>
            <a:spLocks noGrp="1"/>
          </p:cNvSpPr>
          <p:nvPr>
            <p:ph type="sldNum" sz="quarter" idx="5"/>
          </p:nvPr>
        </p:nvSpPr>
        <p:spPr/>
        <p:txBody>
          <a:bodyPr/>
          <a:lstStyle/>
          <a:p>
            <a:fld id="{874C8B65-B6AA-4F86-A265-47330CCE7268}" type="slidenum">
              <a:rPr lang="en-GB" smtClean="0">
                <a:solidFill>
                  <a:prstClr val="black"/>
                </a:solidFill>
              </a:rPr>
              <a:pPr/>
              <a:t>25</a:t>
            </a:fld>
            <a:endParaRPr lang="en-GB" dirty="0">
              <a:solidFill>
                <a:prstClr val="black"/>
              </a:solidFill>
            </a:endParaRPr>
          </a:p>
        </p:txBody>
      </p:sp>
    </p:spTree>
    <p:extLst>
      <p:ext uri="{BB962C8B-B14F-4D97-AF65-F5344CB8AC3E}">
        <p14:creationId xmlns:p14="http://schemas.microsoft.com/office/powerpoint/2010/main" val="12269031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trike="noStrike" baseline="0" dirty="0"/>
          </a:p>
        </p:txBody>
      </p:sp>
      <p:sp>
        <p:nvSpPr>
          <p:cNvPr id="4" name="Slide Number Placeholder 3"/>
          <p:cNvSpPr>
            <a:spLocks noGrp="1"/>
          </p:cNvSpPr>
          <p:nvPr>
            <p:ph type="sldNum" sz="quarter" idx="10"/>
          </p:nvPr>
        </p:nvSpPr>
        <p:spPr/>
        <p:txBody>
          <a:bodyPr/>
          <a:lstStyle/>
          <a:p>
            <a:fld id="{874C8B65-B6AA-4F86-A265-47330CCE7268}" type="slidenum">
              <a:rPr lang="en-GB" smtClean="0">
                <a:solidFill>
                  <a:prstClr val="black"/>
                </a:solidFill>
              </a:rPr>
              <a:pPr/>
              <a:t>26</a:t>
            </a:fld>
            <a:endParaRPr lang="en-GB" dirty="0">
              <a:solidFill>
                <a:prstClr val="black"/>
              </a:solidFill>
            </a:endParaRPr>
          </a:p>
        </p:txBody>
      </p:sp>
    </p:spTree>
    <p:extLst>
      <p:ext uri="{BB962C8B-B14F-4D97-AF65-F5344CB8AC3E}">
        <p14:creationId xmlns:p14="http://schemas.microsoft.com/office/powerpoint/2010/main" val="44909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trike="noStrike" baseline="0" dirty="0"/>
          </a:p>
        </p:txBody>
      </p:sp>
      <p:sp>
        <p:nvSpPr>
          <p:cNvPr id="4" name="Slide Number Placeholder 3"/>
          <p:cNvSpPr>
            <a:spLocks noGrp="1"/>
          </p:cNvSpPr>
          <p:nvPr>
            <p:ph type="sldNum" sz="quarter" idx="10"/>
          </p:nvPr>
        </p:nvSpPr>
        <p:spPr/>
        <p:txBody>
          <a:bodyPr/>
          <a:lstStyle/>
          <a:p>
            <a:fld id="{874C8B65-B6AA-4F86-A265-47330CCE7268}" type="slidenum">
              <a:rPr lang="en-GB" smtClean="0">
                <a:solidFill>
                  <a:prstClr val="black"/>
                </a:solidFill>
              </a:rPr>
              <a:pPr/>
              <a:t>27</a:t>
            </a:fld>
            <a:endParaRPr lang="en-GB" dirty="0">
              <a:solidFill>
                <a:prstClr val="black"/>
              </a:solidFill>
            </a:endParaRPr>
          </a:p>
        </p:txBody>
      </p:sp>
    </p:spTree>
    <p:extLst>
      <p:ext uri="{BB962C8B-B14F-4D97-AF65-F5344CB8AC3E}">
        <p14:creationId xmlns:p14="http://schemas.microsoft.com/office/powerpoint/2010/main" val="1218800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trike="noStrike" baseline="0" dirty="0"/>
          </a:p>
        </p:txBody>
      </p:sp>
      <p:sp>
        <p:nvSpPr>
          <p:cNvPr id="4" name="Slide Number Placeholder 3"/>
          <p:cNvSpPr>
            <a:spLocks noGrp="1"/>
          </p:cNvSpPr>
          <p:nvPr>
            <p:ph type="sldNum" sz="quarter" idx="10"/>
          </p:nvPr>
        </p:nvSpPr>
        <p:spPr/>
        <p:txBody>
          <a:bodyPr/>
          <a:lstStyle/>
          <a:p>
            <a:fld id="{874C8B65-B6AA-4F86-A265-47330CCE7268}" type="slidenum">
              <a:rPr lang="en-GB" smtClean="0">
                <a:solidFill>
                  <a:prstClr val="black"/>
                </a:solidFill>
              </a:rPr>
              <a:pPr/>
              <a:t>28</a:t>
            </a:fld>
            <a:endParaRPr lang="en-GB" dirty="0">
              <a:solidFill>
                <a:prstClr val="black"/>
              </a:solidFill>
            </a:endParaRPr>
          </a:p>
        </p:txBody>
      </p:sp>
    </p:spTree>
    <p:extLst>
      <p:ext uri="{BB962C8B-B14F-4D97-AF65-F5344CB8AC3E}">
        <p14:creationId xmlns:p14="http://schemas.microsoft.com/office/powerpoint/2010/main" val="15340167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group like museums but connection</a:t>
            </a:r>
            <a:r>
              <a:rPr lang="en-GB" baseline="0" dirty="0"/>
              <a:t> with heritage is not important to them. They are looking for inspiration, fun and excitement from museums. Things that ‘wow’ them and stretch their minds, but in a fun way rather than a challenging way. </a:t>
            </a:r>
            <a:endParaRPr lang="en-GB" dirty="0">
              <a:solidFill>
                <a:schemeClr val="accent2"/>
              </a:solidFill>
            </a:endParaRPr>
          </a:p>
        </p:txBody>
      </p:sp>
      <p:sp>
        <p:nvSpPr>
          <p:cNvPr id="4" name="Slide Number Placeholder 3"/>
          <p:cNvSpPr>
            <a:spLocks noGrp="1"/>
          </p:cNvSpPr>
          <p:nvPr>
            <p:ph type="sldNum" sz="quarter" idx="10"/>
          </p:nvPr>
        </p:nvSpPr>
        <p:spPr/>
        <p:txBody>
          <a:bodyPr/>
          <a:lstStyle/>
          <a:p>
            <a:fld id="{874C8B65-B6AA-4F86-A265-47330CCE7268}" type="slidenum">
              <a:rPr lang="en-GB" smtClean="0">
                <a:solidFill>
                  <a:prstClr val="black"/>
                </a:solidFill>
              </a:rPr>
              <a:pPr/>
              <a:t>30</a:t>
            </a:fld>
            <a:endParaRPr lang="en-GB" dirty="0">
              <a:solidFill>
                <a:prstClr val="black"/>
              </a:solidFill>
            </a:endParaRPr>
          </a:p>
        </p:txBody>
      </p:sp>
    </p:spTree>
    <p:extLst>
      <p:ext uri="{BB962C8B-B14F-4D97-AF65-F5344CB8AC3E}">
        <p14:creationId xmlns:p14="http://schemas.microsoft.com/office/powerpoint/2010/main" val="11976049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4C8B65-B6AA-4F86-A265-47330CCE7268}" type="slidenum">
              <a:rPr lang="en-GB" smtClean="0"/>
              <a:t>31</a:t>
            </a:fld>
            <a:endParaRPr lang="en-GB" dirty="0"/>
          </a:p>
        </p:txBody>
      </p:sp>
    </p:spTree>
    <p:extLst>
      <p:ext uri="{BB962C8B-B14F-4D97-AF65-F5344CB8AC3E}">
        <p14:creationId xmlns:p14="http://schemas.microsoft.com/office/powerpoint/2010/main" val="33195928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ffectLst/>
              </a:rPr>
              <a:t>PAST </a:t>
            </a:r>
          </a:p>
          <a:p>
            <a:r>
              <a:rPr lang="en-GB" sz="1200" kern="1200" dirty="0">
                <a:solidFill>
                  <a:schemeClr val="tx1"/>
                </a:solidFill>
                <a:effectLst/>
                <a:latin typeface="+mn-lt"/>
                <a:ea typeface="+mn-ea"/>
                <a:cs typeface="+mn-cs"/>
              </a:rPr>
              <a:t>“I did a lot of culture – with mum, especially photography and art, some museums too, mostly London – as kids she pushed it down our throats but now, I love it” – Male 22</a:t>
            </a:r>
          </a:p>
          <a:p>
            <a:r>
              <a:rPr lang="en-GB" sz="1200" kern="1200" dirty="0">
                <a:solidFill>
                  <a:schemeClr val="tx1"/>
                </a:solidFill>
                <a:effectLst/>
                <a:latin typeface="+mn-lt"/>
                <a:ea typeface="+mn-ea"/>
                <a:cs typeface="+mn-cs"/>
              </a:rPr>
              <a:t>“I loved going to museums as a kid, was quality time with Granny and grandad Male 20</a:t>
            </a:r>
          </a:p>
          <a:p>
            <a:endParaRPr lang="en-US" dirty="0"/>
          </a:p>
          <a:p>
            <a:r>
              <a:rPr lang="en-US" dirty="0"/>
              <a:t>PRESENT </a:t>
            </a:r>
          </a:p>
          <a:p>
            <a:r>
              <a:rPr lang="en-GB" sz="1200" kern="1200" dirty="0">
                <a:solidFill>
                  <a:schemeClr val="tx1"/>
                </a:solidFill>
                <a:effectLst/>
                <a:latin typeface="+mn-lt"/>
                <a:ea typeface="+mn-ea"/>
                <a:cs typeface="+mn-cs"/>
              </a:rPr>
              <a:t>“I like the museum experience – don’t want a takeover – just want it to be comfortable”- Male 22</a:t>
            </a:r>
          </a:p>
          <a:p>
            <a:r>
              <a:rPr lang="en-GB" sz="1200" kern="1200" dirty="0">
                <a:solidFill>
                  <a:schemeClr val="tx1"/>
                </a:solidFill>
                <a:effectLst/>
                <a:latin typeface="+mn-lt"/>
                <a:ea typeface="+mn-ea"/>
                <a:cs typeface="+mn-cs"/>
              </a:rPr>
              <a:t>“NMS Edinburgh- I haven’t been even though I have lived here for 4 years, been meaning to go. You kind of take it for granted – I have no idea what they offer, never hear about it” --Male 22</a:t>
            </a:r>
          </a:p>
          <a:p>
            <a:r>
              <a:rPr lang="en-GB" sz="1200" kern="1200" dirty="0">
                <a:solidFill>
                  <a:schemeClr val="tx1"/>
                </a:solidFill>
                <a:effectLst/>
                <a:latin typeface="+mn-lt"/>
                <a:ea typeface="+mn-ea"/>
                <a:cs typeface="+mn-cs"/>
              </a:rPr>
              <a:t>“Clans- Jacobite’s, castles- not that interesting an angle. It is hard to appreciate it all, if it’s far from your reality” Male 22. </a:t>
            </a:r>
          </a:p>
          <a:p>
            <a:r>
              <a:rPr lang="en-GB" sz="1200" kern="1200" dirty="0">
                <a:solidFill>
                  <a:schemeClr val="tx1"/>
                </a:solidFill>
                <a:effectLst/>
                <a:latin typeface="+mn-lt"/>
                <a:ea typeface="+mn-ea"/>
                <a:cs typeface="+mn-cs"/>
              </a:rPr>
              <a:t>“I’m more interested in recent history in the 1960s/1980s - informs debates – we are politically concerned” Male 22</a:t>
            </a:r>
          </a:p>
          <a:p>
            <a:r>
              <a:rPr lang="en-GB" sz="1200" kern="1200" dirty="0">
                <a:solidFill>
                  <a:schemeClr val="tx1"/>
                </a:solidFill>
                <a:effectLst/>
                <a:latin typeface="+mn-lt"/>
                <a:ea typeface="+mn-ea"/>
                <a:cs typeface="+mn-cs"/>
              </a:rPr>
              <a:t> “I like them, but Museums feel aimless sometimes – maybe suggest a route” Male 22</a:t>
            </a:r>
          </a:p>
          <a:p>
            <a:r>
              <a:rPr lang="en-GB" sz="1200" kern="1200" dirty="0">
                <a:solidFill>
                  <a:schemeClr val="tx1"/>
                </a:solidFill>
                <a:effectLst/>
                <a:latin typeface="+mn-lt"/>
                <a:ea typeface="+mn-ea"/>
                <a:cs typeface="+mn-cs"/>
              </a:rPr>
              <a:t>“I want to know what’s different to other countries apart from having a castle in the middle of the city “Girl 19</a:t>
            </a:r>
          </a:p>
          <a:p>
            <a:r>
              <a:rPr lang="en-GB" sz="1200" kern="1200" dirty="0">
                <a:solidFill>
                  <a:schemeClr val="tx1"/>
                </a:solidFill>
                <a:effectLst/>
                <a:latin typeface="+mn-lt"/>
                <a:ea typeface="+mn-ea"/>
                <a:cs typeface="+mn-cs"/>
              </a:rPr>
              <a:t>“I saw a banner for a Kayleigh – I thought it was for older people” male 22. </a:t>
            </a:r>
          </a:p>
          <a:p>
            <a:endParaRPr lang="en-US" dirty="0"/>
          </a:p>
          <a:p>
            <a:r>
              <a:rPr lang="en-US" dirty="0"/>
              <a:t>FUTURE </a:t>
            </a:r>
          </a:p>
          <a:p>
            <a:r>
              <a:rPr lang="en-GB" sz="1200" kern="1200" dirty="0">
                <a:solidFill>
                  <a:schemeClr val="tx1"/>
                </a:solidFill>
                <a:effectLst/>
                <a:latin typeface="+mn-lt"/>
                <a:ea typeface="+mn-ea"/>
                <a:cs typeface="+mn-cs"/>
              </a:rPr>
              <a:t>“Pop ups are interesting – it’s nice to share the experience with someone” Male 20</a:t>
            </a:r>
          </a:p>
          <a:p>
            <a:r>
              <a:rPr lang="en-GB" sz="1200" kern="1200" dirty="0">
                <a:solidFill>
                  <a:schemeClr val="tx1"/>
                </a:solidFill>
                <a:effectLst/>
                <a:latin typeface="+mn-lt"/>
                <a:ea typeface="+mn-ea"/>
                <a:cs typeface="+mn-cs"/>
              </a:rPr>
              <a:t>“Good if the entry was cheaper if you booked in advance” Male 22</a:t>
            </a:r>
          </a:p>
          <a:p>
            <a:r>
              <a:rPr lang="en-GB" sz="1200" kern="1200" dirty="0">
                <a:solidFill>
                  <a:schemeClr val="tx1"/>
                </a:solidFill>
                <a:effectLst/>
                <a:latin typeface="+mn-lt"/>
                <a:ea typeface="+mn-ea"/>
                <a:cs typeface="+mn-cs"/>
              </a:rPr>
              <a:t> “FOMO is huge with our generation; you need to go. Something temporary snowballs – people go and enjoy it so it makes other people want to” Male 22</a:t>
            </a:r>
          </a:p>
          <a:p>
            <a:r>
              <a:rPr lang="en-GB" sz="1200" kern="1200" dirty="0">
                <a:solidFill>
                  <a:schemeClr val="tx1"/>
                </a:solidFill>
                <a:effectLst/>
                <a:latin typeface="+mn-lt"/>
                <a:ea typeface="+mn-ea"/>
                <a:cs typeface="+mn-cs"/>
              </a:rPr>
              <a:t> “A chance to do workshops, make it yourself” Female 16</a:t>
            </a:r>
          </a:p>
          <a:p>
            <a:r>
              <a:rPr lang="en-GB" sz="1200" kern="1200" dirty="0">
                <a:solidFill>
                  <a:schemeClr val="tx1"/>
                </a:solidFill>
                <a:effectLst/>
                <a:latin typeface="+mn-lt"/>
                <a:ea typeface="+mn-ea"/>
                <a:cs typeface="+mn-cs"/>
              </a:rPr>
              <a:t> “I’d like there to be temporary exhibitions – first settlers, art, technology, what was bold back in the day – fashion, music – how it has changed, how they lived in past and now” Female 16</a:t>
            </a:r>
          </a:p>
          <a:p>
            <a:r>
              <a:rPr lang="en-GB" sz="1200" kern="1200" dirty="0">
                <a:solidFill>
                  <a:schemeClr val="tx1"/>
                </a:solidFill>
                <a:effectLst/>
                <a:latin typeface="+mn-lt"/>
                <a:ea typeface="+mn-ea"/>
                <a:cs typeface="+mn-cs"/>
              </a:rPr>
              <a:t>“We could have a results celebrations and spooky tour” Female 16</a:t>
            </a:r>
            <a:r>
              <a:rPr lang="en-GB" dirty="0">
                <a:effectLst/>
              </a:rPr>
              <a:t> </a:t>
            </a:r>
            <a:endParaRPr lang="en-US" dirty="0"/>
          </a:p>
        </p:txBody>
      </p:sp>
      <p:sp>
        <p:nvSpPr>
          <p:cNvPr id="4" name="Slide Number Placeholder 3"/>
          <p:cNvSpPr>
            <a:spLocks noGrp="1"/>
          </p:cNvSpPr>
          <p:nvPr>
            <p:ph type="sldNum" sz="quarter" idx="5"/>
          </p:nvPr>
        </p:nvSpPr>
        <p:spPr/>
        <p:txBody>
          <a:bodyPr/>
          <a:lstStyle/>
          <a:p>
            <a:fld id="{874C8B65-B6AA-4F86-A265-47330CCE7268}" type="slidenum">
              <a:rPr lang="en-GB" smtClean="0"/>
              <a:t>32</a:t>
            </a:fld>
            <a:endParaRPr lang="en-GB" dirty="0"/>
          </a:p>
        </p:txBody>
      </p:sp>
    </p:spTree>
    <p:extLst>
      <p:ext uri="{BB962C8B-B14F-4D97-AF65-F5344CB8AC3E}">
        <p14:creationId xmlns:p14="http://schemas.microsoft.com/office/powerpoint/2010/main" val="7256167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74C8B65-B6AA-4F86-A265-47330CCE7268}" type="slidenum">
              <a:rPr lang="en-GB" smtClean="0">
                <a:solidFill>
                  <a:prstClr val="black"/>
                </a:solidFill>
              </a:rPr>
              <a:pPr/>
              <a:t>33</a:t>
            </a:fld>
            <a:endParaRPr lang="en-GB" dirty="0">
              <a:solidFill>
                <a:prstClr val="black"/>
              </a:solidFill>
            </a:endParaRPr>
          </a:p>
        </p:txBody>
      </p:sp>
    </p:spTree>
    <p:extLst>
      <p:ext uri="{BB962C8B-B14F-4D97-AF65-F5344CB8AC3E}">
        <p14:creationId xmlns:p14="http://schemas.microsoft.com/office/powerpoint/2010/main" val="37068877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74C8B65-B6AA-4F86-A265-47330CCE7268}" type="slidenum">
              <a:rPr lang="en-GB" smtClean="0">
                <a:solidFill>
                  <a:prstClr val="black"/>
                </a:solidFill>
              </a:rPr>
              <a:pPr/>
              <a:t>34</a:t>
            </a:fld>
            <a:endParaRPr lang="en-GB" dirty="0">
              <a:solidFill>
                <a:prstClr val="black"/>
              </a:solidFill>
            </a:endParaRPr>
          </a:p>
        </p:txBody>
      </p:sp>
    </p:spTree>
    <p:extLst>
      <p:ext uri="{BB962C8B-B14F-4D97-AF65-F5344CB8AC3E}">
        <p14:creationId xmlns:p14="http://schemas.microsoft.com/office/powerpoint/2010/main" val="21582129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74C8B65-B6AA-4F86-A265-47330CCE7268}" type="slidenum">
              <a:rPr lang="en-GB" smtClean="0">
                <a:solidFill>
                  <a:prstClr val="black"/>
                </a:solidFill>
              </a:rPr>
              <a:pPr/>
              <a:t>35</a:t>
            </a:fld>
            <a:endParaRPr lang="en-GB" dirty="0">
              <a:solidFill>
                <a:prstClr val="black"/>
              </a:solidFill>
            </a:endParaRPr>
          </a:p>
        </p:txBody>
      </p:sp>
    </p:spTree>
    <p:extLst>
      <p:ext uri="{BB962C8B-B14F-4D97-AF65-F5344CB8AC3E}">
        <p14:creationId xmlns:p14="http://schemas.microsoft.com/office/powerpoint/2010/main" val="29429362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Low engagement with heritage evident in low agreement with statements</a:t>
            </a:r>
          </a:p>
        </p:txBody>
      </p:sp>
      <p:sp>
        <p:nvSpPr>
          <p:cNvPr id="4" name="Slide Number Placeholder 3"/>
          <p:cNvSpPr>
            <a:spLocks noGrp="1"/>
          </p:cNvSpPr>
          <p:nvPr>
            <p:ph type="sldNum" sz="quarter" idx="5"/>
          </p:nvPr>
        </p:nvSpPr>
        <p:spPr/>
        <p:txBody>
          <a:bodyPr/>
          <a:lstStyle/>
          <a:p>
            <a:fld id="{874C8B65-B6AA-4F86-A265-47330CCE7268}" type="slidenum">
              <a:rPr lang="en-GB" smtClean="0">
                <a:solidFill>
                  <a:prstClr val="black"/>
                </a:solidFill>
              </a:rPr>
              <a:pPr/>
              <a:t>36</a:t>
            </a:fld>
            <a:endParaRPr lang="en-GB" dirty="0">
              <a:solidFill>
                <a:prstClr val="black"/>
              </a:solidFill>
            </a:endParaRPr>
          </a:p>
        </p:txBody>
      </p:sp>
    </p:spTree>
    <p:extLst>
      <p:ext uri="{BB962C8B-B14F-4D97-AF65-F5344CB8AC3E}">
        <p14:creationId xmlns:p14="http://schemas.microsoft.com/office/powerpoint/2010/main" val="35502885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5"/>
          </p:nvPr>
        </p:nvSpPr>
        <p:spPr/>
        <p:txBody>
          <a:bodyPr/>
          <a:lstStyle/>
          <a:p>
            <a:fld id="{874C8B65-B6AA-4F86-A265-47330CCE7268}" type="slidenum">
              <a:rPr lang="en-GB" smtClean="0">
                <a:solidFill>
                  <a:prstClr val="black"/>
                </a:solidFill>
              </a:rPr>
              <a:pPr/>
              <a:t>37</a:t>
            </a:fld>
            <a:endParaRPr lang="en-GB" dirty="0">
              <a:solidFill>
                <a:prstClr val="black"/>
              </a:solidFill>
            </a:endParaRPr>
          </a:p>
        </p:txBody>
      </p:sp>
    </p:spTree>
    <p:extLst>
      <p:ext uri="{BB962C8B-B14F-4D97-AF65-F5344CB8AC3E}">
        <p14:creationId xmlns:p14="http://schemas.microsoft.com/office/powerpoint/2010/main" val="19077755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Although they don’t</a:t>
            </a:r>
            <a:r>
              <a:rPr lang="en-GB" baseline="0" dirty="0"/>
              <a:t> really engage with heritage, they over index do recognise the importance of museums in protecting it.</a:t>
            </a:r>
            <a:endParaRPr lang="en-GB" dirty="0"/>
          </a:p>
        </p:txBody>
      </p:sp>
      <p:sp>
        <p:nvSpPr>
          <p:cNvPr id="4" name="Slide Number Placeholder 3"/>
          <p:cNvSpPr>
            <a:spLocks noGrp="1"/>
          </p:cNvSpPr>
          <p:nvPr>
            <p:ph type="sldNum" sz="quarter" idx="5"/>
          </p:nvPr>
        </p:nvSpPr>
        <p:spPr/>
        <p:txBody>
          <a:bodyPr/>
          <a:lstStyle/>
          <a:p>
            <a:fld id="{874C8B65-B6AA-4F86-A265-47330CCE7268}" type="slidenum">
              <a:rPr lang="en-GB" smtClean="0">
                <a:solidFill>
                  <a:prstClr val="black"/>
                </a:solidFill>
              </a:rPr>
              <a:pPr/>
              <a:t>38</a:t>
            </a:fld>
            <a:endParaRPr lang="en-GB" dirty="0">
              <a:solidFill>
                <a:prstClr val="black"/>
              </a:solidFill>
            </a:endParaRPr>
          </a:p>
        </p:txBody>
      </p:sp>
    </p:spTree>
    <p:extLst>
      <p:ext uri="{BB962C8B-B14F-4D97-AF65-F5344CB8AC3E}">
        <p14:creationId xmlns:p14="http://schemas.microsoft.com/office/powerpoint/2010/main" val="34491108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874C8B65-B6AA-4F86-A265-47330CCE7268}" type="slidenum">
              <a:rPr lang="en-GB" smtClean="0">
                <a:solidFill>
                  <a:prstClr val="black"/>
                </a:solidFill>
              </a:rPr>
              <a:pPr/>
              <a:t>39</a:t>
            </a:fld>
            <a:endParaRPr lang="en-GB" dirty="0">
              <a:solidFill>
                <a:prstClr val="black"/>
              </a:solidFill>
            </a:endParaRPr>
          </a:p>
        </p:txBody>
      </p:sp>
    </p:spTree>
    <p:extLst>
      <p:ext uri="{BB962C8B-B14F-4D97-AF65-F5344CB8AC3E}">
        <p14:creationId xmlns:p14="http://schemas.microsoft.com/office/powerpoint/2010/main" val="29616279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trike="noStrike" baseline="0" dirty="0"/>
          </a:p>
        </p:txBody>
      </p:sp>
      <p:sp>
        <p:nvSpPr>
          <p:cNvPr id="4" name="Slide Number Placeholder 3"/>
          <p:cNvSpPr>
            <a:spLocks noGrp="1"/>
          </p:cNvSpPr>
          <p:nvPr>
            <p:ph type="sldNum" sz="quarter" idx="10"/>
          </p:nvPr>
        </p:nvSpPr>
        <p:spPr/>
        <p:txBody>
          <a:bodyPr/>
          <a:lstStyle/>
          <a:p>
            <a:fld id="{874C8B65-B6AA-4F86-A265-47330CCE7268}" type="slidenum">
              <a:rPr lang="en-GB" smtClean="0">
                <a:solidFill>
                  <a:prstClr val="black"/>
                </a:solidFill>
              </a:rPr>
              <a:pPr/>
              <a:t>40</a:t>
            </a:fld>
            <a:endParaRPr lang="en-GB" dirty="0">
              <a:solidFill>
                <a:prstClr val="black"/>
              </a:solidFill>
            </a:endParaRPr>
          </a:p>
        </p:txBody>
      </p:sp>
    </p:spTree>
    <p:extLst>
      <p:ext uri="{BB962C8B-B14F-4D97-AF65-F5344CB8AC3E}">
        <p14:creationId xmlns:p14="http://schemas.microsoft.com/office/powerpoint/2010/main" val="35839615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trike="noStrike" baseline="0" dirty="0"/>
          </a:p>
        </p:txBody>
      </p:sp>
      <p:sp>
        <p:nvSpPr>
          <p:cNvPr id="4" name="Slide Number Placeholder 3"/>
          <p:cNvSpPr>
            <a:spLocks noGrp="1"/>
          </p:cNvSpPr>
          <p:nvPr>
            <p:ph type="sldNum" sz="quarter" idx="10"/>
          </p:nvPr>
        </p:nvSpPr>
        <p:spPr/>
        <p:txBody>
          <a:bodyPr/>
          <a:lstStyle/>
          <a:p>
            <a:fld id="{874C8B65-B6AA-4F86-A265-47330CCE7268}" type="slidenum">
              <a:rPr lang="en-GB" smtClean="0">
                <a:solidFill>
                  <a:prstClr val="black"/>
                </a:solidFill>
              </a:rPr>
              <a:pPr/>
              <a:t>41</a:t>
            </a:fld>
            <a:endParaRPr lang="en-GB" dirty="0">
              <a:solidFill>
                <a:prstClr val="black"/>
              </a:solidFill>
            </a:endParaRPr>
          </a:p>
        </p:txBody>
      </p:sp>
    </p:spTree>
    <p:extLst>
      <p:ext uri="{BB962C8B-B14F-4D97-AF65-F5344CB8AC3E}">
        <p14:creationId xmlns:p14="http://schemas.microsoft.com/office/powerpoint/2010/main" val="987335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chemeClr val="accent2"/>
                </a:solidFill>
              </a:rPr>
              <a:t>This group is the least engaged</a:t>
            </a:r>
            <a:r>
              <a:rPr lang="en-GB" baseline="0" dirty="0">
                <a:solidFill>
                  <a:schemeClr val="accent2"/>
                </a:solidFill>
              </a:rPr>
              <a:t> with both heritage and museums. They are looking to be entertained – museums really have to go all out with ‘wow’ experiences they can’t get elsewhere to catch their eye and get them through the door. Tech and interactivity are important in exhibits</a:t>
            </a:r>
            <a:endParaRPr lang="en-GB" dirty="0">
              <a:solidFill>
                <a:schemeClr val="accent2"/>
              </a:solidFill>
            </a:endParaRPr>
          </a:p>
        </p:txBody>
      </p:sp>
      <p:sp>
        <p:nvSpPr>
          <p:cNvPr id="4" name="Slide Number Placeholder 3"/>
          <p:cNvSpPr>
            <a:spLocks noGrp="1"/>
          </p:cNvSpPr>
          <p:nvPr>
            <p:ph type="sldNum" sz="quarter" idx="10"/>
          </p:nvPr>
        </p:nvSpPr>
        <p:spPr/>
        <p:txBody>
          <a:bodyPr/>
          <a:lstStyle/>
          <a:p>
            <a:fld id="{874C8B65-B6AA-4F86-A265-47330CCE7268}" type="slidenum">
              <a:rPr lang="en-GB" smtClean="0">
                <a:solidFill>
                  <a:prstClr val="black"/>
                </a:solidFill>
              </a:rPr>
              <a:pPr/>
              <a:t>43</a:t>
            </a:fld>
            <a:endParaRPr lang="en-GB" dirty="0">
              <a:solidFill>
                <a:prstClr val="black"/>
              </a:solidFill>
            </a:endParaRPr>
          </a:p>
        </p:txBody>
      </p:sp>
    </p:spTree>
    <p:extLst>
      <p:ext uri="{BB962C8B-B14F-4D97-AF65-F5344CB8AC3E}">
        <p14:creationId xmlns:p14="http://schemas.microsoft.com/office/powerpoint/2010/main" val="19495446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4C8B65-B6AA-4F86-A265-47330CCE7268}" type="slidenum">
              <a:rPr lang="en-GB" smtClean="0"/>
              <a:t>44</a:t>
            </a:fld>
            <a:endParaRPr lang="en-GB" dirty="0"/>
          </a:p>
        </p:txBody>
      </p:sp>
    </p:spTree>
    <p:extLst>
      <p:ext uri="{BB962C8B-B14F-4D97-AF65-F5344CB8AC3E}">
        <p14:creationId xmlns:p14="http://schemas.microsoft.com/office/powerpoint/2010/main" val="32694476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Quotes – please choose which you want in this chart and others will go in the appendix</a:t>
            </a:r>
          </a:p>
          <a:p>
            <a:endParaRPr lang="en-US" dirty="0"/>
          </a:p>
          <a:p>
            <a:r>
              <a:rPr lang="en-US" dirty="0"/>
              <a:t>PAST</a:t>
            </a:r>
          </a:p>
          <a:p>
            <a:r>
              <a:rPr lang="en-GB" sz="1200" kern="1200" dirty="0">
                <a:solidFill>
                  <a:schemeClr val="tx1"/>
                </a:solidFill>
                <a:effectLst/>
                <a:latin typeface="+mn-lt"/>
                <a:ea typeface="+mn-ea"/>
                <a:cs typeface="+mn-cs"/>
              </a:rPr>
              <a:t>“I’ve been going to museums since age 5, I know way around, it is still exactly the same” Female 16</a:t>
            </a:r>
          </a:p>
          <a:p>
            <a:r>
              <a:rPr lang="en-GB" sz="1200" kern="1200" dirty="0">
                <a:solidFill>
                  <a:schemeClr val="tx1"/>
                </a:solidFill>
                <a:effectLst/>
                <a:latin typeface="+mn-lt"/>
                <a:ea typeface="+mn-ea"/>
                <a:cs typeface="+mn-cs"/>
              </a:rPr>
              <a:t>“We went to the transport museum a bit as kids, it was good as it didn’t feel too much like a museum” Female 21</a:t>
            </a:r>
          </a:p>
          <a:p>
            <a:r>
              <a:rPr lang="en-GB" sz="1200" kern="1200" dirty="0">
                <a:solidFill>
                  <a:schemeClr val="tx1"/>
                </a:solidFill>
                <a:effectLst/>
                <a:latin typeface="+mn-lt"/>
                <a:ea typeface="+mn-ea"/>
                <a:cs typeface="+mn-cs"/>
              </a:rPr>
              <a:t>“I was interested when I was younger, but now there’s a cost. Why should you pay to find out about your past” Male 21</a:t>
            </a:r>
            <a:r>
              <a:rPr lang="en-GB" dirty="0">
                <a:effectLst/>
              </a:rPr>
              <a:t> </a:t>
            </a:r>
          </a:p>
          <a:p>
            <a:endParaRPr lang="en-GB" dirty="0">
              <a:effectLst/>
            </a:endParaRPr>
          </a:p>
          <a:p>
            <a:r>
              <a:rPr lang="en-GB" dirty="0">
                <a:effectLst/>
              </a:rPr>
              <a:t>PRESENT </a:t>
            </a:r>
          </a:p>
          <a:p>
            <a:r>
              <a:rPr lang="en-GB" sz="1200" kern="1200" dirty="0">
                <a:solidFill>
                  <a:schemeClr val="tx1"/>
                </a:solidFill>
                <a:effectLst/>
                <a:latin typeface="+mn-lt"/>
                <a:ea typeface="+mn-ea"/>
                <a:cs typeface="+mn-cs"/>
              </a:rPr>
              <a:t>“In a museum or gallery -it reminds me about my heritage, but I wouldn’t seek it out. I’ve got no massive sense of belonging” Male 22 </a:t>
            </a:r>
          </a:p>
          <a:p>
            <a:r>
              <a:rPr lang="en-GB" sz="1200" kern="1200" dirty="0">
                <a:solidFill>
                  <a:schemeClr val="tx1"/>
                </a:solidFill>
                <a:effectLst/>
                <a:latin typeface="+mn-lt"/>
                <a:ea typeface="+mn-ea"/>
                <a:cs typeface="+mn-cs"/>
              </a:rPr>
              <a:t>“At the mo, the museum café feels a bit liminal like a hospital or airport” Male 22</a:t>
            </a:r>
          </a:p>
          <a:p>
            <a:r>
              <a:rPr lang="en-GB" sz="1200" kern="1200" dirty="0">
                <a:solidFill>
                  <a:schemeClr val="tx1"/>
                </a:solidFill>
                <a:effectLst/>
                <a:latin typeface="+mn-lt"/>
                <a:ea typeface="+mn-ea"/>
                <a:cs typeface="+mn-cs"/>
              </a:rPr>
              <a:t>“Not sure NMS represents many Scottish people – we’re into sport, film, music, books, fashion, whiskey” Male 22</a:t>
            </a:r>
          </a:p>
          <a:p>
            <a:r>
              <a:rPr lang="en-GB" sz="1200" kern="1200" dirty="0">
                <a:solidFill>
                  <a:schemeClr val="tx1"/>
                </a:solidFill>
                <a:effectLst/>
                <a:latin typeface="+mn-lt"/>
                <a:ea typeface="+mn-ea"/>
                <a:cs typeface="+mn-cs"/>
              </a:rPr>
              <a:t>“I’m not into statues, pictures or paintings –– just not interested although I did like the Louvre. I went to see the Mona Lisa, it’s the only thing I wanted to see.” Female 21</a:t>
            </a:r>
          </a:p>
          <a:p>
            <a:r>
              <a:rPr lang="en-GB" sz="1200" kern="1200" dirty="0">
                <a:solidFill>
                  <a:schemeClr val="tx1"/>
                </a:solidFill>
                <a:effectLst/>
                <a:latin typeface="+mn-lt"/>
                <a:ea typeface="+mn-ea"/>
                <a:cs typeface="+mn-cs"/>
              </a:rPr>
              <a:t>“Going to museums feels like going to a library, there are restrictions on behaviour” Male 21</a:t>
            </a:r>
          </a:p>
          <a:p>
            <a:r>
              <a:rPr lang="en-GB" sz="1200" kern="1200" dirty="0">
                <a:solidFill>
                  <a:schemeClr val="tx1"/>
                </a:solidFill>
                <a:effectLst/>
                <a:latin typeface="+mn-lt"/>
                <a:ea typeface="+mn-ea"/>
                <a:cs typeface="+mn-cs"/>
              </a:rPr>
              <a:t>“Haven’t seen any adverts for museums, so don’t think there’s anything new or for me” Male 21</a:t>
            </a:r>
          </a:p>
          <a:p>
            <a:r>
              <a:rPr lang="en-GB" sz="1200" kern="1200" dirty="0">
                <a:solidFill>
                  <a:schemeClr val="tx1"/>
                </a:solidFill>
                <a:effectLst/>
                <a:latin typeface="+mn-lt"/>
                <a:ea typeface="+mn-ea"/>
                <a:cs typeface="+mn-cs"/>
              </a:rPr>
              <a:t>“I’m not the type of person who goes to a Museum even though I loved it as a kid – just not interested in what’s in that museum” female 21</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FUTURE </a:t>
            </a:r>
          </a:p>
          <a:p>
            <a:r>
              <a:rPr lang="en-GB" sz="1200" kern="1200" dirty="0">
                <a:solidFill>
                  <a:schemeClr val="tx1"/>
                </a:solidFill>
                <a:effectLst/>
                <a:latin typeface="+mn-lt"/>
                <a:ea typeface="+mn-ea"/>
                <a:cs typeface="+mn-cs"/>
              </a:rPr>
              <a:t>“I’d like to go to a rave in a museum that would be fun” Male 22</a:t>
            </a:r>
          </a:p>
          <a:p>
            <a:r>
              <a:rPr lang="en-GB" sz="1200" kern="1200" dirty="0">
                <a:solidFill>
                  <a:schemeClr val="tx1"/>
                </a:solidFill>
                <a:effectLst/>
                <a:latin typeface="+mn-lt"/>
                <a:ea typeface="+mn-ea"/>
                <a:cs typeface="+mn-cs"/>
              </a:rPr>
              <a:t>“Make it more of an activity to go and do – interactive and engaging – not just see” Male 22</a:t>
            </a:r>
          </a:p>
          <a:p>
            <a:r>
              <a:rPr lang="en-GB" sz="1200" kern="1200" dirty="0">
                <a:solidFill>
                  <a:schemeClr val="tx1"/>
                </a:solidFill>
                <a:effectLst/>
                <a:latin typeface="+mn-lt"/>
                <a:ea typeface="+mn-ea"/>
                <a:cs typeface="+mn-cs"/>
              </a:rPr>
              <a:t>“Could do a show and collaborate with others maybe” Male 20</a:t>
            </a:r>
          </a:p>
          <a:p>
            <a:r>
              <a:rPr lang="en-GB" sz="1200" kern="1200" dirty="0">
                <a:solidFill>
                  <a:schemeClr val="tx1"/>
                </a:solidFill>
                <a:effectLst/>
                <a:latin typeface="+mn-lt"/>
                <a:ea typeface="+mn-ea"/>
                <a:cs typeface="+mn-cs"/>
              </a:rPr>
              <a:t>NMS x Adidas- link to sports. It’ll shake the museum’s image, bring in something on Hip hop or a record label doing something with</a:t>
            </a:r>
          </a:p>
          <a:p>
            <a:r>
              <a:rPr lang="en-GB" sz="1200" kern="1200" dirty="0">
                <a:solidFill>
                  <a:schemeClr val="tx1"/>
                </a:solidFill>
                <a:effectLst/>
                <a:latin typeface="+mn-lt"/>
                <a:ea typeface="+mn-ea"/>
                <a:cs typeface="+mn-cs"/>
              </a:rPr>
              <a:t>Football terrace fashion” Male 18</a:t>
            </a:r>
          </a:p>
          <a:p>
            <a:r>
              <a:rPr lang="en-GB" sz="1200" kern="1200" dirty="0">
                <a:solidFill>
                  <a:schemeClr val="tx1"/>
                </a:solidFill>
                <a:effectLst/>
                <a:latin typeface="+mn-lt"/>
                <a:ea typeface="+mn-ea"/>
                <a:cs typeface="+mn-cs"/>
              </a:rPr>
              <a:t>“We went to Pink Floyd music at Planetarium – everyone wanted to go. We want experiences” Female 20 </a:t>
            </a:r>
          </a:p>
          <a:p>
            <a:r>
              <a:rPr lang="en-GB" sz="1200" kern="1200" dirty="0">
                <a:solidFill>
                  <a:schemeClr val="tx1"/>
                </a:solidFill>
                <a:effectLst/>
                <a:latin typeface="+mn-lt"/>
                <a:ea typeface="+mn-ea"/>
                <a:cs typeface="+mn-cs"/>
              </a:rPr>
              <a:t>“They could have food – market/ street food – celebrations of other cultures.” Female 22</a:t>
            </a:r>
          </a:p>
          <a:p>
            <a:r>
              <a:rPr lang="en-GB" sz="1200" kern="1200" dirty="0">
                <a:solidFill>
                  <a:schemeClr val="tx1"/>
                </a:solidFill>
                <a:effectLst/>
                <a:latin typeface="+mn-lt"/>
                <a:ea typeface="+mn-ea"/>
                <a:cs typeface="+mn-cs"/>
              </a:rPr>
              <a:t>“I would have a go at workshops – Celtic tattoos, hair (vintage), Scottish history related to modern.” Female 21</a:t>
            </a:r>
            <a:r>
              <a:rPr lang="en-GB" dirty="0">
                <a:effectLst/>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874C8B65-B6AA-4F86-A265-47330CCE7268}" type="slidenum">
              <a:rPr lang="en-GB" smtClean="0"/>
              <a:t>45</a:t>
            </a:fld>
            <a:endParaRPr lang="en-GB" dirty="0"/>
          </a:p>
        </p:txBody>
      </p:sp>
    </p:spTree>
    <p:extLst>
      <p:ext uri="{BB962C8B-B14F-4D97-AF65-F5344CB8AC3E}">
        <p14:creationId xmlns:p14="http://schemas.microsoft.com/office/powerpoint/2010/main" val="6554956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74C8B65-B6AA-4F86-A265-47330CCE7268}" type="slidenum">
              <a:rPr lang="en-GB" smtClean="0">
                <a:solidFill>
                  <a:prstClr val="black"/>
                </a:solidFill>
              </a:rPr>
              <a:pPr/>
              <a:t>46</a:t>
            </a:fld>
            <a:endParaRPr lang="en-GB" dirty="0">
              <a:solidFill>
                <a:prstClr val="black"/>
              </a:solidFill>
            </a:endParaRPr>
          </a:p>
        </p:txBody>
      </p:sp>
    </p:spTree>
    <p:extLst>
      <p:ext uri="{BB962C8B-B14F-4D97-AF65-F5344CB8AC3E}">
        <p14:creationId xmlns:p14="http://schemas.microsoft.com/office/powerpoint/2010/main" val="32574796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74C8B65-B6AA-4F86-A265-47330CCE7268}" type="slidenum">
              <a:rPr lang="en-GB" smtClean="0">
                <a:solidFill>
                  <a:prstClr val="black"/>
                </a:solidFill>
              </a:rPr>
              <a:pPr/>
              <a:t>47</a:t>
            </a:fld>
            <a:endParaRPr lang="en-GB" dirty="0">
              <a:solidFill>
                <a:prstClr val="black"/>
              </a:solidFill>
            </a:endParaRPr>
          </a:p>
        </p:txBody>
      </p:sp>
    </p:spTree>
    <p:extLst>
      <p:ext uri="{BB962C8B-B14F-4D97-AF65-F5344CB8AC3E}">
        <p14:creationId xmlns:p14="http://schemas.microsoft.com/office/powerpoint/2010/main" val="30275263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74C8B65-B6AA-4F86-A265-47330CCE7268}" type="slidenum">
              <a:rPr lang="en-GB" smtClean="0">
                <a:solidFill>
                  <a:prstClr val="black"/>
                </a:solidFill>
              </a:rPr>
              <a:pPr/>
              <a:t>48</a:t>
            </a:fld>
            <a:endParaRPr lang="en-GB" dirty="0">
              <a:solidFill>
                <a:prstClr val="black"/>
              </a:solidFill>
            </a:endParaRPr>
          </a:p>
        </p:txBody>
      </p:sp>
    </p:spTree>
    <p:extLst>
      <p:ext uri="{BB962C8B-B14F-4D97-AF65-F5344CB8AC3E}">
        <p14:creationId xmlns:p14="http://schemas.microsoft.com/office/powerpoint/2010/main" val="22515241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Low agreement across the board, but particularly under-index for strong</a:t>
            </a:r>
            <a:r>
              <a:rPr lang="en-GB" baseline="0" dirty="0"/>
              <a:t> agreement that the history of a place is important to them and the connection between looking after heritage and the economy – heritage lacks value to them currently</a:t>
            </a:r>
            <a:endParaRPr lang="en-GB" dirty="0"/>
          </a:p>
        </p:txBody>
      </p:sp>
      <p:sp>
        <p:nvSpPr>
          <p:cNvPr id="4" name="Slide Number Placeholder 3"/>
          <p:cNvSpPr>
            <a:spLocks noGrp="1"/>
          </p:cNvSpPr>
          <p:nvPr>
            <p:ph type="sldNum" sz="quarter" idx="5"/>
          </p:nvPr>
        </p:nvSpPr>
        <p:spPr/>
        <p:txBody>
          <a:bodyPr/>
          <a:lstStyle/>
          <a:p>
            <a:fld id="{874C8B65-B6AA-4F86-A265-47330CCE7268}" type="slidenum">
              <a:rPr lang="en-GB" smtClean="0">
                <a:solidFill>
                  <a:prstClr val="black"/>
                </a:solidFill>
              </a:rPr>
              <a:pPr/>
              <a:t>49</a:t>
            </a:fld>
            <a:endParaRPr lang="en-GB" dirty="0">
              <a:solidFill>
                <a:prstClr val="black"/>
              </a:solidFill>
            </a:endParaRPr>
          </a:p>
        </p:txBody>
      </p:sp>
    </p:spTree>
    <p:extLst>
      <p:ext uri="{BB962C8B-B14F-4D97-AF65-F5344CB8AC3E}">
        <p14:creationId xmlns:p14="http://schemas.microsoft.com/office/powerpoint/2010/main" val="7754528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5"/>
          </p:nvPr>
        </p:nvSpPr>
        <p:spPr/>
        <p:txBody>
          <a:bodyPr/>
          <a:lstStyle/>
          <a:p>
            <a:fld id="{874C8B65-B6AA-4F86-A265-47330CCE7268}" type="slidenum">
              <a:rPr lang="en-GB" smtClean="0">
                <a:solidFill>
                  <a:prstClr val="black"/>
                </a:solidFill>
              </a:rPr>
              <a:pPr/>
              <a:t>50</a:t>
            </a:fld>
            <a:endParaRPr lang="en-GB" dirty="0">
              <a:solidFill>
                <a:prstClr val="black"/>
              </a:solidFill>
            </a:endParaRPr>
          </a:p>
        </p:txBody>
      </p:sp>
    </p:spTree>
    <p:extLst>
      <p:ext uri="{BB962C8B-B14F-4D97-AF65-F5344CB8AC3E}">
        <p14:creationId xmlns:p14="http://schemas.microsoft.com/office/powerpoint/2010/main" val="118670676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4C8B65-B6AA-4F86-A265-47330CCE7268}" type="slidenum">
              <a:rPr lang="en-GB" smtClean="0">
                <a:solidFill>
                  <a:prstClr val="black"/>
                </a:solidFill>
              </a:rPr>
              <a:pPr/>
              <a:t>51</a:t>
            </a:fld>
            <a:endParaRPr lang="en-GB" dirty="0">
              <a:solidFill>
                <a:prstClr val="black"/>
              </a:solidFill>
            </a:endParaRPr>
          </a:p>
        </p:txBody>
      </p:sp>
    </p:spTree>
    <p:extLst>
      <p:ext uri="{BB962C8B-B14F-4D97-AF65-F5344CB8AC3E}">
        <p14:creationId xmlns:p14="http://schemas.microsoft.com/office/powerpoint/2010/main" val="253322337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874C8B65-B6AA-4F86-A265-47330CCE7268}" type="slidenum">
              <a:rPr lang="en-GB" smtClean="0">
                <a:solidFill>
                  <a:prstClr val="black"/>
                </a:solidFill>
              </a:rPr>
              <a:pPr/>
              <a:t>52</a:t>
            </a:fld>
            <a:endParaRPr lang="en-GB" dirty="0">
              <a:solidFill>
                <a:prstClr val="black"/>
              </a:solidFill>
            </a:endParaRPr>
          </a:p>
        </p:txBody>
      </p:sp>
    </p:spTree>
    <p:extLst>
      <p:ext uri="{BB962C8B-B14F-4D97-AF65-F5344CB8AC3E}">
        <p14:creationId xmlns:p14="http://schemas.microsoft.com/office/powerpoint/2010/main" val="40625156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trike="noStrike" baseline="0" dirty="0">
              <a:solidFill>
                <a:schemeClr val="bg1"/>
              </a:solidFill>
            </a:endParaRPr>
          </a:p>
        </p:txBody>
      </p:sp>
      <p:sp>
        <p:nvSpPr>
          <p:cNvPr id="4" name="Slide Number Placeholder 3"/>
          <p:cNvSpPr>
            <a:spLocks noGrp="1"/>
          </p:cNvSpPr>
          <p:nvPr>
            <p:ph type="sldNum" sz="quarter" idx="10"/>
          </p:nvPr>
        </p:nvSpPr>
        <p:spPr/>
        <p:txBody>
          <a:bodyPr/>
          <a:lstStyle/>
          <a:p>
            <a:fld id="{874C8B65-B6AA-4F86-A265-47330CCE7268}" type="slidenum">
              <a:rPr lang="en-GB" smtClean="0">
                <a:solidFill>
                  <a:prstClr val="black"/>
                </a:solidFill>
              </a:rPr>
              <a:pPr/>
              <a:t>53</a:t>
            </a:fld>
            <a:endParaRPr lang="en-GB" dirty="0">
              <a:solidFill>
                <a:prstClr val="black"/>
              </a:solidFill>
            </a:endParaRPr>
          </a:p>
        </p:txBody>
      </p:sp>
    </p:spTree>
    <p:extLst>
      <p:ext uri="{BB962C8B-B14F-4D97-AF65-F5344CB8AC3E}">
        <p14:creationId xmlns:p14="http://schemas.microsoft.com/office/powerpoint/2010/main" val="34919746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trike="noStrike" baseline="0" dirty="0"/>
          </a:p>
        </p:txBody>
      </p:sp>
      <p:sp>
        <p:nvSpPr>
          <p:cNvPr id="4" name="Slide Number Placeholder 3"/>
          <p:cNvSpPr>
            <a:spLocks noGrp="1"/>
          </p:cNvSpPr>
          <p:nvPr>
            <p:ph type="sldNum" sz="quarter" idx="10"/>
          </p:nvPr>
        </p:nvSpPr>
        <p:spPr/>
        <p:txBody>
          <a:bodyPr/>
          <a:lstStyle/>
          <a:p>
            <a:fld id="{874C8B65-B6AA-4F86-A265-47330CCE7268}" type="slidenum">
              <a:rPr lang="en-GB" smtClean="0">
                <a:solidFill>
                  <a:prstClr val="black"/>
                </a:solidFill>
              </a:rPr>
              <a:pPr/>
              <a:t>54</a:t>
            </a:fld>
            <a:endParaRPr lang="en-GB" dirty="0">
              <a:solidFill>
                <a:prstClr val="black"/>
              </a:solidFill>
            </a:endParaRPr>
          </a:p>
        </p:txBody>
      </p:sp>
    </p:spTree>
    <p:extLst>
      <p:ext uri="{BB962C8B-B14F-4D97-AF65-F5344CB8AC3E}">
        <p14:creationId xmlns:p14="http://schemas.microsoft.com/office/powerpoint/2010/main" val="8599843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4C8B65-B6AA-4F86-A265-47330CCE7268}" type="slidenum">
              <a:rPr lang="en-GB" smtClean="0"/>
              <a:t>55</a:t>
            </a:fld>
            <a:endParaRPr lang="en-GB" dirty="0"/>
          </a:p>
        </p:txBody>
      </p:sp>
    </p:spTree>
    <p:extLst>
      <p:ext uri="{BB962C8B-B14F-4D97-AF65-F5344CB8AC3E}">
        <p14:creationId xmlns:p14="http://schemas.microsoft.com/office/powerpoint/2010/main" val="11361467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remember we only did SIX calls with this target so getting the detail you might require isn’t possible and this is therefore only indicative </a:t>
            </a:r>
          </a:p>
          <a:p>
            <a:endParaRPr lang="en-US" dirty="0"/>
          </a:p>
          <a:p>
            <a:r>
              <a:rPr lang="en-US" dirty="0"/>
              <a:t>PAST </a:t>
            </a:r>
          </a:p>
          <a:p>
            <a:r>
              <a:rPr lang="en-GB" sz="1200" kern="1200" dirty="0">
                <a:solidFill>
                  <a:schemeClr val="tx1"/>
                </a:solidFill>
                <a:effectLst/>
                <a:latin typeface="+mn-lt"/>
                <a:ea typeface="+mn-ea"/>
                <a:cs typeface="+mn-cs"/>
              </a:rPr>
              <a:t>“I spent a lot of time at a few museums over years… I like finding out how they did dances, music, their weapons”</a:t>
            </a:r>
          </a:p>
          <a:p>
            <a:r>
              <a:rPr lang="en-GB" sz="1200" kern="1200" dirty="0">
                <a:solidFill>
                  <a:schemeClr val="tx1"/>
                </a:solidFill>
                <a:effectLst/>
                <a:latin typeface="+mn-lt"/>
                <a:ea typeface="+mn-ea"/>
                <a:cs typeface="+mn-cs"/>
              </a:rPr>
              <a:t>Male 66</a:t>
            </a:r>
          </a:p>
          <a:p>
            <a:r>
              <a:rPr lang="en-GB" sz="1200" kern="1200" dirty="0">
                <a:solidFill>
                  <a:schemeClr val="tx1"/>
                </a:solidFill>
                <a:effectLst/>
                <a:latin typeface="+mn-lt"/>
                <a:ea typeface="+mn-ea"/>
                <a:cs typeface="+mn-cs"/>
              </a:rPr>
              <a:t>“I take my grandkids sometimes – but I also like to take them hiking or to the castles and historic sites to get them feeling excited and proud” Male 66.</a:t>
            </a:r>
          </a:p>
          <a:p>
            <a:r>
              <a:rPr lang="en-GB" sz="1200" kern="1200" dirty="0">
                <a:solidFill>
                  <a:schemeClr val="tx1"/>
                </a:solidFill>
                <a:effectLst/>
                <a:latin typeface="+mn-lt"/>
                <a:ea typeface="+mn-ea"/>
                <a:cs typeface="+mn-cs"/>
              </a:rPr>
              <a:t>“My daughter is 27 and we started coming to the museums when she started school. Kelvyn Grove museum became a ritual for us, its my favourite I love all the architecture and then there’s so much to see when you’re there. It’s funny my husband was never interested, because he’s more into practical things although he came with us when we went when my daughter was a child”. Female 55</a:t>
            </a:r>
          </a:p>
          <a:p>
            <a:r>
              <a:rPr lang="en-GB" sz="1200" kern="1200" dirty="0">
                <a:solidFill>
                  <a:schemeClr val="tx1"/>
                </a:solidFill>
                <a:effectLst/>
                <a:latin typeface="+mn-lt"/>
                <a:ea typeface="+mn-ea"/>
                <a:cs typeface="+mn-cs"/>
              </a:rPr>
              <a:t>“My Husband’s Mum was a Murray. They’ve got their own coat of arms, so he’s more passionate about that heritage, and the countryside and castles.  He’s proud to be Scottish but doesn’t like going to museums about it, he’s more a castle guy, unless it’s about something more practical or football! I think he thinks they’re a bit unchanging since he was a kid and since our daughter was young. He’d rather go and find out things – he’s coming to the tunnels when we go though.” Female 55 </a:t>
            </a:r>
          </a:p>
          <a:p>
            <a:r>
              <a:rPr lang="en-GB" sz="1200" kern="1200" dirty="0">
                <a:solidFill>
                  <a:schemeClr val="tx1"/>
                </a:solidFill>
                <a:effectLst/>
                <a:latin typeface="+mn-lt"/>
                <a:ea typeface="+mn-ea"/>
                <a:cs typeface="+mn-cs"/>
              </a:rPr>
              <a:t>“I remember going to the museums with school, it was a lot of fun going around, filling out questions with friends and having lunch. Something different, something you always remember!” Female 48</a:t>
            </a:r>
          </a:p>
          <a:p>
            <a:endParaRPr lang="en-US" dirty="0"/>
          </a:p>
          <a:p>
            <a:r>
              <a:rPr lang="en-US" dirty="0"/>
              <a:t>PRESENT </a:t>
            </a:r>
          </a:p>
          <a:p>
            <a:r>
              <a:rPr lang="en-GB" sz="1200" kern="1200" dirty="0">
                <a:solidFill>
                  <a:schemeClr val="tx1"/>
                </a:solidFill>
                <a:effectLst/>
                <a:latin typeface="+mn-lt"/>
                <a:ea typeface="+mn-ea"/>
                <a:cs typeface="+mn-cs"/>
              </a:rPr>
              <a:t>“Patrick has got one of those visit museums cards and got me one, encourages me to go. I enjoyed history at school – we missed the modern stuff, just old Scottish history. I like going to the Museum in Glasgow and castles Female 50</a:t>
            </a:r>
          </a:p>
          <a:p>
            <a:r>
              <a:rPr lang="en-GB" sz="1200" kern="1200" dirty="0">
                <a:solidFill>
                  <a:schemeClr val="tx1"/>
                </a:solidFill>
                <a:effectLst/>
                <a:latin typeface="+mn-lt"/>
                <a:ea typeface="+mn-ea"/>
                <a:cs typeface="+mn-cs"/>
              </a:rPr>
              <a:t>“I’ve also got a daughter, she’s 14, she doesn’t want to come with me so much now, but I take the grandkids. She stopped at secondary school; you know what teenagers are like” Male 66</a:t>
            </a:r>
          </a:p>
          <a:p>
            <a:r>
              <a:rPr lang="en-GB" sz="1200" kern="1200" dirty="0">
                <a:solidFill>
                  <a:schemeClr val="tx1"/>
                </a:solidFill>
                <a:effectLst/>
                <a:latin typeface="+mn-lt"/>
                <a:ea typeface="+mn-ea"/>
                <a:cs typeface="+mn-cs"/>
              </a:rPr>
              <a:t>“So, it’s something I do for myself now and with daughter as she was growing up. Now I go for various ideas for work, for projects I’m doing, I do design and love Roman Architecture” Female 55</a:t>
            </a:r>
          </a:p>
          <a:p>
            <a:r>
              <a:rPr lang="en-GB" sz="1200" kern="1200" dirty="0">
                <a:solidFill>
                  <a:schemeClr val="tx1"/>
                </a:solidFill>
                <a:effectLst/>
                <a:latin typeface="+mn-lt"/>
                <a:ea typeface="+mn-ea"/>
                <a:cs typeface="+mn-cs"/>
              </a:rPr>
              <a:t>“Now we’re a bit older, it’s a nice place to have coffee with Scottish friends. Everyone knows where it is, and it’s quiet.” Female 55</a:t>
            </a:r>
          </a:p>
          <a:p>
            <a:r>
              <a:rPr lang="en-GB" sz="1200" kern="1200" dirty="0">
                <a:solidFill>
                  <a:schemeClr val="tx1"/>
                </a:solidFill>
                <a:effectLst/>
                <a:latin typeface="+mn-lt"/>
                <a:ea typeface="+mn-ea"/>
                <a:cs typeface="+mn-cs"/>
              </a:rPr>
              <a:t>“I used to go to special exhibitions. Leonardo da Vinci is on my list of things to do over the Easter Holiday. I find out about things that are on because I subscribe to emails and look on website” Female 55 </a:t>
            </a:r>
          </a:p>
          <a:p>
            <a:r>
              <a:rPr lang="en-GB" sz="1200" kern="1200" dirty="0">
                <a:solidFill>
                  <a:schemeClr val="tx1"/>
                </a:solidFill>
                <a:effectLst/>
                <a:latin typeface="+mn-lt"/>
                <a:ea typeface="+mn-ea"/>
                <a:cs typeface="+mn-cs"/>
              </a:rPr>
              <a:t>“I haven’t been to the museums for years. It’s not something I think about or hear about. If I heard about something that was interesting, I probably would go, it’s easy to get to. What’s interesting? I don’t know. I like photography, I like fashion. I’m not sure about Scottish heritage though. It’s not something I think about. Maybe it’s something about Immigrants to Scotland and how people have changed it in a positive way. Maybe that would only interest me. “ Female 48</a:t>
            </a:r>
            <a:r>
              <a:rPr lang="en-GB" dirty="0">
                <a:effectLst/>
              </a:rPr>
              <a:t> </a:t>
            </a:r>
          </a:p>
          <a:p>
            <a:endParaRPr lang="en-GB" dirty="0">
              <a:effectLst/>
            </a:endParaRPr>
          </a:p>
          <a:p>
            <a:r>
              <a:rPr lang="en-GB" dirty="0">
                <a:effectLst/>
              </a:rPr>
              <a:t>FUTURE</a:t>
            </a:r>
          </a:p>
          <a:p>
            <a:r>
              <a:rPr lang="en-GB" sz="1200" kern="1200" dirty="0">
                <a:solidFill>
                  <a:schemeClr val="tx1"/>
                </a:solidFill>
                <a:effectLst/>
                <a:latin typeface="+mn-lt"/>
                <a:ea typeface="+mn-ea"/>
                <a:cs typeface="+mn-cs"/>
              </a:rPr>
              <a:t>“I am always up for a Kayleigh if there’s a decent band and money goes to charity. You can rely on people in my generation to support that” Male 66</a:t>
            </a:r>
          </a:p>
          <a:p>
            <a:r>
              <a:rPr lang="en-GB" sz="1200" kern="1200" dirty="0">
                <a:solidFill>
                  <a:schemeClr val="tx1"/>
                </a:solidFill>
                <a:effectLst/>
                <a:latin typeface="+mn-lt"/>
                <a:ea typeface="+mn-ea"/>
                <a:cs typeface="+mn-cs"/>
              </a:rPr>
              <a:t>“I’ve booked us on 2 tours over Easter. 1 is Liverpool in WW2 – everything was co-ordinated at a building a war room; you can do a tour. I looked online. It’s so interesting. My daughter will come too. Its great that we’re into the same things. And if she has kids, we’ll keep it up.</a:t>
            </a:r>
          </a:p>
          <a:p>
            <a:r>
              <a:rPr lang="en-GB" sz="1200" kern="1200" dirty="0">
                <a:solidFill>
                  <a:schemeClr val="tx1"/>
                </a:solidFill>
                <a:effectLst/>
                <a:latin typeface="+mn-lt"/>
                <a:ea typeface="+mn-ea"/>
                <a:cs typeface="+mn-cs"/>
              </a:rPr>
              <a:t>I’ve also booked the Williamson tunnels tour. No one knows why they are there. They’re built. They’re our history.” Woman 55</a:t>
            </a:r>
          </a:p>
          <a:p>
            <a:r>
              <a:rPr lang="en-GB" sz="1200" kern="1200" dirty="0">
                <a:solidFill>
                  <a:schemeClr val="tx1"/>
                </a:solidFill>
                <a:effectLst/>
                <a:latin typeface="+mn-lt"/>
                <a:ea typeface="+mn-ea"/>
                <a:cs typeface="+mn-cs"/>
              </a:rPr>
              <a:t>“It feels good knowing it’s there, and it’s important especially for kids to go. They see things they’ve never seen before and the space is so big” Female, 48</a:t>
            </a:r>
            <a:r>
              <a:rPr lang="en-GB" dirty="0">
                <a:effectLst/>
              </a:rPr>
              <a:t> </a:t>
            </a:r>
          </a:p>
          <a:p>
            <a:endParaRPr lang="en-US" dirty="0"/>
          </a:p>
        </p:txBody>
      </p:sp>
      <p:sp>
        <p:nvSpPr>
          <p:cNvPr id="4" name="Slide Number Placeholder 3"/>
          <p:cNvSpPr>
            <a:spLocks noGrp="1"/>
          </p:cNvSpPr>
          <p:nvPr>
            <p:ph type="sldNum" sz="quarter" idx="5"/>
          </p:nvPr>
        </p:nvSpPr>
        <p:spPr/>
        <p:txBody>
          <a:bodyPr/>
          <a:lstStyle/>
          <a:p>
            <a:fld id="{874C8B65-B6AA-4F86-A265-47330CCE7268}" type="slidenum">
              <a:rPr lang="en-GB" smtClean="0"/>
              <a:t>56</a:t>
            </a:fld>
            <a:endParaRPr lang="en-GB" dirty="0"/>
          </a:p>
        </p:txBody>
      </p:sp>
    </p:spTree>
    <p:extLst>
      <p:ext uri="{BB962C8B-B14F-4D97-AF65-F5344CB8AC3E}">
        <p14:creationId xmlns:p14="http://schemas.microsoft.com/office/powerpoint/2010/main" val="800309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PAST </a:t>
            </a:r>
          </a:p>
          <a:p>
            <a:r>
              <a:rPr lang="en-GB" sz="1200" kern="1200" dirty="0">
                <a:solidFill>
                  <a:schemeClr val="tx1"/>
                </a:solidFill>
                <a:effectLst/>
                <a:latin typeface="+mn-lt"/>
                <a:ea typeface="+mn-ea"/>
                <a:cs typeface="+mn-cs"/>
              </a:rPr>
              <a:t>“I spent a lot of time at a few museums over years… I like finding out how they did dances, music, their weapons”</a:t>
            </a:r>
          </a:p>
          <a:p>
            <a:r>
              <a:rPr lang="en-GB" sz="1200" kern="1200" dirty="0">
                <a:solidFill>
                  <a:schemeClr val="tx1"/>
                </a:solidFill>
                <a:effectLst/>
                <a:latin typeface="+mn-lt"/>
                <a:ea typeface="+mn-ea"/>
                <a:cs typeface="+mn-cs"/>
              </a:rPr>
              <a:t>Male 66</a:t>
            </a:r>
          </a:p>
          <a:p>
            <a:r>
              <a:rPr lang="en-GB" sz="1200" kern="1200" dirty="0">
                <a:solidFill>
                  <a:schemeClr val="tx1"/>
                </a:solidFill>
                <a:effectLst/>
                <a:latin typeface="+mn-lt"/>
                <a:ea typeface="+mn-ea"/>
                <a:cs typeface="+mn-cs"/>
              </a:rPr>
              <a:t>“I take my grandkids sometimes – but I also like to take them hiking or to the castles and historic sites to get them feeling excited and proud” Male 66.</a:t>
            </a:r>
          </a:p>
          <a:p>
            <a:r>
              <a:rPr lang="en-GB" sz="1200" kern="1200" dirty="0">
                <a:solidFill>
                  <a:schemeClr val="tx1"/>
                </a:solidFill>
                <a:effectLst/>
                <a:latin typeface="+mn-lt"/>
                <a:ea typeface="+mn-ea"/>
                <a:cs typeface="+mn-cs"/>
              </a:rPr>
              <a:t>“My daughter is 27 and we started coming to the museums when she started school. Kelvyn Grove museum became a ritual for us, its my favourite I love all the architecture and then there’s so much to see when you’re there. It’s funny my husband was never interested, because he’s more into practical things although he came with us when we went when my daughter was a child”. Female 55</a:t>
            </a:r>
          </a:p>
          <a:p>
            <a:r>
              <a:rPr lang="en-GB" sz="1200" kern="1200" dirty="0">
                <a:solidFill>
                  <a:schemeClr val="tx1"/>
                </a:solidFill>
                <a:effectLst/>
                <a:latin typeface="+mn-lt"/>
                <a:ea typeface="+mn-ea"/>
                <a:cs typeface="+mn-cs"/>
              </a:rPr>
              <a:t>“My Husband’s Mum was a Murray. They’ve got their own coat of arms, so he’s more passionate about that heritage, and the countryside and castles.  He’s proud to be Scottish but doesn’t like going to museums about it, he’s more a castle guy, unless it’s about something more practical or football! I think he thinks they’re a bit unchanging since he was a kid and since our daughter was young. He’d rather go and find out things – he’s coming to the tunnels when we go though.” Female 55 </a:t>
            </a:r>
          </a:p>
          <a:p>
            <a:r>
              <a:rPr lang="en-GB" sz="1200" kern="1200" dirty="0">
                <a:solidFill>
                  <a:schemeClr val="tx1"/>
                </a:solidFill>
                <a:effectLst/>
                <a:latin typeface="+mn-lt"/>
                <a:ea typeface="+mn-ea"/>
                <a:cs typeface="+mn-cs"/>
              </a:rPr>
              <a:t>“I remember going to the museums with school, it was a lot of fun going around, filling out questions with friends and having lunch. Something different, something you always remember!” Female 48</a:t>
            </a:r>
          </a:p>
          <a:p>
            <a:endParaRPr lang="en-US" dirty="0"/>
          </a:p>
          <a:p>
            <a:r>
              <a:rPr lang="en-US" dirty="0"/>
              <a:t>PRESENT </a:t>
            </a:r>
          </a:p>
          <a:p>
            <a:r>
              <a:rPr lang="en-GB" sz="1200" kern="1200" dirty="0">
                <a:solidFill>
                  <a:schemeClr val="tx1"/>
                </a:solidFill>
                <a:effectLst/>
                <a:latin typeface="+mn-lt"/>
                <a:ea typeface="+mn-ea"/>
                <a:cs typeface="+mn-cs"/>
              </a:rPr>
              <a:t>“Patrick has got one of those visit museums cards and got me one, encourages me to go. I enjoyed history at school – we missed the modern stuff, just old Scottish history. I like going to the Museum in Glasgow and castles Female 50</a:t>
            </a:r>
          </a:p>
          <a:p>
            <a:r>
              <a:rPr lang="en-GB" sz="1200" kern="1200" dirty="0">
                <a:solidFill>
                  <a:schemeClr val="tx1"/>
                </a:solidFill>
                <a:effectLst/>
                <a:latin typeface="+mn-lt"/>
                <a:ea typeface="+mn-ea"/>
                <a:cs typeface="+mn-cs"/>
              </a:rPr>
              <a:t>“I’ve also got a daughter, she’s 14, she doesn’t want to come with me so much now, but I take the grandkids. She stopped at secondary school; you know what teenagers are like” Male 66</a:t>
            </a:r>
          </a:p>
          <a:p>
            <a:r>
              <a:rPr lang="en-GB" sz="1200" kern="1200" dirty="0">
                <a:solidFill>
                  <a:schemeClr val="tx1"/>
                </a:solidFill>
                <a:effectLst/>
                <a:latin typeface="+mn-lt"/>
                <a:ea typeface="+mn-ea"/>
                <a:cs typeface="+mn-cs"/>
              </a:rPr>
              <a:t>“So, it’s something I do for myself now and with daughter as she was growing up. Now I go for various ideas for work, for projects I’m doing, I do design and love Roman Architecture” Female 55</a:t>
            </a:r>
          </a:p>
          <a:p>
            <a:r>
              <a:rPr lang="en-GB" sz="1200" kern="1200" dirty="0">
                <a:solidFill>
                  <a:schemeClr val="tx1"/>
                </a:solidFill>
                <a:effectLst/>
                <a:latin typeface="+mn-lt"/>
                <a:ea typeface="+mn-ea"/>
                <a:cs typeface="+mn-cs"/>
              </a:rPr>
              <a:t>“Now we’re a bit older, it’s a nice place to have coffee with Scottish friends. Everyone knows where it is, and it’s quiet.” Female 55</a:t>
            </a:r>
          </a:p>
          <a:p>
            <a:r>
              <a:rPr lang="en-GB" sz="1200" kern="1200" dirty="0">
                <a:solidFill>
                  <a:schemeClr val="tx1"/>
                </a:solidFill>
                <a:effectLst/>
                <a:latin typeface="+mn-lt"/>
                <a:ea typeface="+mn-ea"/>
                <a:cs typeface="+mn-cs"/>
              </a:rPr>
              <a:t>“I used to go to special exhibitions. Leonardo da Vinci is on my list of things to do over the Easter Holiday. I find out about things that are on because I subscribe to emails and look on website” Female 55 </a:t>
            </a:r>
          </a:p>
          <a:p>
            <a:r>
              <a:rPr lang="en-GB" sz="1200" kern="1200" dirty="0">
                <a:solidFill>
                  <a:schemeClr val="tx1"/>
                </a:solidFill>
                <a:effectLst/>
                <a:latin typeface="+mn-lt"/>
                <a:ea typeface="+mn-ea"/>
                <a:cs typeface="+mn-cs"/>
              </a:rPr>
              <a:t>“I haven’t been to the museums for years. It’s not something I think about or hear about. If I heard about something that was interesting, I probably would go, it’s easy to get to. What’s interesting? I don’t know. I like photography, I like fashion. I’m not sure about Scottish heritage though. It’s not something I think about. Maybe it’s something about Immigrants to Scotland and how people have changed it in a positive way. Maybe that would only interest me. “ Female 48</a:t>
            </a:r>
            <a:r>
              <a:rPr lang="en-GB" dirty="0">
                <a:effectLst/>
              </a:rPr>
              <a:t> </a:t>
            </a:r>
          </a:p>
          <a:p>
            <a:endParaRPr lang="en-GB" dirty="0">
              <a:effectLst/>
            </a:endParaRPr>
          </a:p>
          <a:p>
            <a:r>
              <a:rPr lang="en-GB" dirty="0">
                <a:effectLst/>
              </a:rPr>
              <a:t>FUTURE</a:t>
            </a:r>
          </a:p>
          <a:p>
            <a:r>
              <a:rPr lang="en-GB" sz="1200" kern="1200" dirty="0">
                <a:solidFill>
                  <a:schemeClr val="tx1"/>
                </a:solidFill>
                <a:effectLst/>
                <a:latin typeface="+mn-lt"/>
                <a:ea typeface="+mn-ea"/>
                <a:cs typeface="+mn-cs"/>
              </a:rPr>
              <a:t>“I am always up for a Kayleigh if there’s a decent band and money goes to charity. You can rely on people in my generation to support that” Male 66</a:t>
            </a:r>
          </a:p>
          <a:p>
            <a:r>
              <a:rPr lang="en-GB" sz="1200" kern="1200" dirty="0">
                <a:solidFill>
                  <a:schemeClr val="tx1"/>
                </a:solidFill>
                <a:effectLst/>
                <a:latin typeface="+mn-lt"/>
                <a:ea typeface="+mn-ea"/>
                <a:cs typeface="+mn-cs"/>
              </a:rPr>
              <a:t>“I’ve booked us on 2 tours over Easter. 1 is Liverpool in WW2 – everything was co-ordinated at a building a war room; you can do a tour. I looked online. It’s so interesting. My daughter will come too. Its great that we’re into the same things. And if she has kids, we’ll keep it up.</a:t>
            </a:r>
          </a:p>
          <a:p>
            <a:r>
              <a:rPr lang="en-GB" sz="1200" kern="1200" dirty="0">
                <a:solidFill>
                  <a:schemeClr val="tx1"/>
                </a:solidFill>
                <a:effectLst/>
                <a:latin typeface="+mn-lt"/>
                <a:ea typeface="+mn-ea"/>
                <a:cs typeface="+mn-cs"/>
              </a:rPr>
              <a:t>I’ve also booked the Williamson tunnels tour. No one knows why they are there. They’re built. They’re our history.” Woman 55</a:t>
            </a:r>
          </a:p>
          <a:p>
            <a:r>
              <a:rPr lang="en-GB" sz="1200" kern="1200" dirty="0">
                <a:solidFill>
                  <a:schemeClr val="tx1"/>
                </a:solidFill>
                <a:effectLst/>
                <a:latin typeface="+mn-lt"/>
                <a:ea typeface="+mn-ea"/>
                <a:cs typeface="+mn-cs"/>
              </a:rPr>
              <a:t>“It feels good knowing it’s there, and it’s important especially for kids to go. They see things they’ve never seen before and the space is so big” Female, 48</a:t>
            </a:r>
            <a:r>
              <a:rPr lang="en-GB" dirty="0">
                <a:effectLst/>
              </a:rPr>
              <a:t> </a:t>
            </a:r>
          </a:p>
          <a:p>
            <a:endParaRPr lang="en-US" dirty="0"/>
          </a:p>
        </p:txBody>
      </p:sp>
      <p:sp>
        <p:nvSpPr>
          <p:cNvPr id="4" name="Slide Number Placeholder 3"/>
          <p:cNvSpPr>
            <a:spLocks noGrp="1"/>
          </p:cNvSpPr>
          <p:nvPr>
            <p:ph type="sldNum" sz="quarter" idx="5"/>
          </p:nvPr>
        </p:nvSpPr>
        <p:spPr/>
        <p:txBody>
          <a:bodyPr/>
          <a:lstStyle/>
          <a:p>
            <a:fld id="{874C8B65-B6AA-4F86-A265-47330CCE7268}" type="slidenum">
              <a:rPr lang="en-GB" smtClean="0"/>
              <a:t>57</a:t>
            </a:fld>
            <a:endParaRPr lang="en-GB" dirty="0"/>
          </a:p>
        </p:txBody>
      </p:sp>
    </p:spTree>
    <p:extLst>
      <p:ext uri="{BB962C8B-B14F-4D97-AF65-F5344CB8AC3E}">
        <p14:creationId xmlns:p14="http://schemas.microsoft.com/office/powerpoint/2010/main" val="73243587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4C8B65-B6AA-4F86-A265-47330CCE7268}" type="slidenum">
              <a:rPr lang="en-GB" smtClean="0"/>
              <a:t>58</a:t>
            </a:fld>
            <a:endParaRPr lang="en-GB" dirty="0"/>
          </a:p>
        </p:txBody>
      </p:sp>
    </p:spTree>
    <p:extLst>
      <p:ext uri="{BB962C8B-B14F-4D97-AF65-F5344CB8AC3E}">
        <p14:creationId xmlns:p14="http://schemas.microsoft.com/office/powerpoint/2010/main" val="2391778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84FD2-F461-47C6-90ED-EF3F5C090D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CDF30A2-321A-43DC-97A2-C1B0070470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4" name="Date Placeholder 3">
            <a:extLst>
              <a:ext uri="{FF2B5EF4-FFF2-40B4-BE49-F238E27FC236}">
                <a16:creationId xmlns:a16="http://schemas.microsoft.com/office/drawing/2014/main" id="{FCC7447E-F30D-4132-97AE-2F76F1D87F89}"/>
              </a:ext>
            </a:extLst>
          </p:cNvPr>
          <p:cNvSpPr>
            <a:spLocks noGrp="1"/>
          </p:cNvSpPr>
          <p:nvPr>
            <p:ph type="dt" sz="half" idx="10"/>
          </p:nvPr>
        </p:nvSpPr>
        <p:spPr/>
        <p:txBody>
          <a:bodyPr/>
          <a:lstStyle/>
          <a:p>
            <a:fld id="{1F33C2D5-BE68-7F4C-87D3-9A9B1C0A167C}" type="datetime1">
              <a:rPr lang="en-GB" smtClean="0"/>
              <a:t>08/09/2021</a:t>
            </a:fld>
            <a:endParaRPr lang="en-GB" dirty="0"/>
          </a:p>
        </p:txBody>
      </p:sp>
      <p:sp>
        <p:nvSpPr>
          <p:cNvPr id="5" name="Footer Placeholder 4">
            <a:extLst>
              <a:ext uri="{FF2B5EF4-FFF2-40B4-BE49-F238E27FC236}">
                <a16:creationId xmlns:a16="http://schemas.microsoft.com/office/drawing/2014/main" id="{59C1AFF9-7AC6-42EE-980A-8B2047914F3D}"/>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69C7D27-A5AD-44C1-BA0B-5CF0C1D168C3}"/>
              </a:ext>
            </a:extLst>
          </p:cNvPr>
          <p:cNvSpPr>
            <a:spLocks noGrp="1"/>
          </p:cNvSpPr>
          <p:nvPr>
            <p:ph type="sldNum" sz="quarter" idx="12"/>
          </p:nvPr>
        </p:nvSpPr>
        <p:spPr/>
        <p:txBody>
          <a:bodyPr/>
          <a:lstStyle/>
          <a:p>
            <a:fld id="{3EBA1AA4-1184-42E6-9FAC-E6D11BBC447D}" type="slidenum">
              <a:rPr lang="en-GB" smtClean="0"/>
              <a:t>‹#›</a:t>
            </a:fld>
            <a:endParaRPr lang="en-GB" dirty="0"/>
          </a:p>
        </p:txBody>
      </p:sp>
    </p:spTree>
    <p:extLst>
      <p:ext uri="{BB962C8B-B14F-4D97-AF65-F5344CB8AC3E}">
        <p14:creationId xmlns:p14="http://schemas.microsoft.com/office/powerpoint/2010/main" val="4101730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CBE43-E2D8-4B8F-B665-EA07EDFCA01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B080FC0-97E2-42E3-B19C-824BFCEE99A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12A5B0B-F5F2-456B-8EEC-33AFB2E68976}"/>
              </a:ext>
            </a:extLst>
          </p:cNvPr>
          <p:cNvSpPr>
            <a:spLocks noGrp="1"/>
          </p:cNvSpPr>
          <p:nvPr>
            <p:ph type="dt" sz="half" idx="10"/>
          </p:nvPr>
        </p:nvSpPr>
        <p:spPr/>
        <p:txBody>
          <a:bodyPr/>
          <a:lstStyle/>
          <a:p>
            <a:fld id="{49F6855A-EF22-DC41-88C4-4AFBB5828559}" type="datetime1">
              <a:rPr lang="en-GB" smtClean="0"/>
              <a:t>08/09/2021</a:t>
            </a:fld>
            <a:endParaRPr lang="en-GB" dirty="0"/>
          </a:p>
        </p:txBody>
      </p:sp>
      <p:sp>
        <p:nvSpPr>
          <p:cNvPr id="5" name="Footer Placeholder 4">
            <a:extLst>
              <a:ext uri="{FF2B5EF4-FFF2-40B4-BE49-F238E27FC236}">
                <a16:creationId xmlns:a16="http://schemas.microsoft.com/office/drawing/2014/main" id="{2BB26E4B-6D8B-43AC-829A-547A6A881D61}"/>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5E73274-2153-4038-BC09-7E05F0E52F80}"/>
              </a:ext>
            </a:extLst>
          </p:cNvPr>
          <p:cNvSpPr>
            <a:spLocks noGrp="1"/>
          </p:cNvSpPr>
          <p:nvPr>
            <p:ph type="sldNum" sz="quarter" idx="12"/>
          </p:nvPr>
        </p:nvSpPr>
        <p:spPr/>
        <p:txBody>
          <a:bodyPr/>
          <a:lstStyle/>
          <a:p>
            <a:fld id="{3EBA1AA4-1184-42E6-9FAC-E6D11BBC447D}" type="slidenum">
              <a:rPr lang="en-GB" smtClean="0"/>
              <a:t>‹#›</a:t>
            </a:fld>
            <a:endParaRPr lang="en-GB" dirty="0"/>
          </a:p>
        </p:txBody>
      </p:sp>
    </p:spTree>
    <p:extLst>
      <p:ext uri="{BB962C8B-B14F-4D97-AF65-F5344CB8AC3E}">
        <p14:creationId xmlns:p14="http://schemas.microsoft.com/office/powerpoint/2010/main" val="3313073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443F5-A4FB-4EA4-BEB6-0845D37493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D9FD4C9-D134-46C9-AC0A-418E69B832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A67DD5C-3560-4A23-ADDE-5F4A8AA87E2F}"/>
              </a:ext>
            </a:extLst>
          </p:cNvPr>
          <p:cNvSpPr>
            <a:spLocks noGrp="1"/>
          </p:cNvSpPr>
          <p:nvPr>
            <p:ph type="dt" sz="half" idx="10"/>
          </p:nvPr>
        </p:nvSpPr>
        <p:spPr/>
        <p:txBody>
          <a:bodyPr/>
          <a:lstStyle/>
          <a:p>
            <a:fld id="{1FA3C2AE-9748-3942-96E3-28A3AA1DCF48}" type="datetime1">
              <a:rPr lang="en-GB" smtClean="0"/>
              <a:t>08/09/2021</a:t>
            </a:fld>
            <a:endParaRPr lang="en-GB" dirty="0"/>
          </a:p>
        </p:txBody>
      </p:sp>
      <p:sp>
        <p:nvSpPr>
          <p:cNvPr id="5" name="Footer Placeholder 4">
            <a:extLst>
              <a:ext uri="{FF2B5EF4-FFF2-40B4-BE49-F238E27FC236}">
                <a16:creationId xmlns:a16="http://schemas.microsoft.com/office/drawing/2014/main" id="{6678B411-C063-4A0F-82DE-BC8470ABD317}"/>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8B9F94D1-223D-48CC-B3D2-0045103EF53D}"/>
              </a:ext>
            </a:extLst>
          </p:cNvPr>
          <p:cNvSpPr>
            <a:spLocks noGrp="1"/>
          </p:cNvSpPr>
          <p:nvPr>
            <p:ph type="sldNum" sz="quarter" idx="12"/>
          </p:nvPr>
        </p:nvSpPr>
        <p:spPr/>
        <p:txBody>
          <a:bodyPr/>
          <a:lstStyle/>
          <a:p>
            <a:fld id="{3EBA1AA4-1184-42E6-9FAC-E6D11BBC447D}" type="slidenum">
              <a:rPr lang="en-GB" smtClean="0"/>
              <a:t>‹#›</a:t>
            </a:fld>
            <a:endParaRPr lang="en-GB" dirty="0"/>
          </a:p>
        </p:txBody>
      </p:sp>
    </p:spTree>
    <p:extLst>
      <p:ext uri="{BB962C8B-B14F-4D97-AF65-F5344CB8AC3E}">
        <p14:creationId xmlns:p14="http://schemas.microsoft.com/office/powerpoint/2010/main" val="149511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093D9-B055-4A68-B1FE-7F72A4D983F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AAE5774-F939-494E-85AE-CBC55B1D276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678265B-F609-4B25-BE71-7176DC65B13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9367473-57D2-4B90-A4ED-77067F028BE1}"/>
              </a:ext>
            </a:extLst>
          </p:cNvPr>
          <p:cNvSpPr>
            <a:spLocks noGrp="1"/>
          </p:cNvSpPr>
          <p:nvPr>
            <p:ph type="dt" sz="half" idx="10"/>
          </p:nvPr>
        </p:nvSpPr>
        <p:spPr/>
        <p:txBody>
          <a:bodyPr/>
          <a:lstStyle/>
          <a:p>
            <a:fld id="{1557B4EE-88B8-614E-BF0D-F06FA97D24D5}" type="datetime1">
              <a:rPr lang="en-GB" smtClean="0"/>
              <a:t>08/09/2021</a:t>
            </a:fld>
            <a:endParaRPr lang="en-GB" dirty="0"/>
          </a:p>
        </p:txBody>
      </p:sp>
      <p:sp>
        <p:nvSpPr>
          <p:cNvPr id="6" name="Footer Placeholder 5">
            <a:extLst>
              <a:ext uri="{FF2B5EF4-FFF2-40B4-BE49-F238E27FC236}">
                <a16:creationId xmlns:a16="http://schemas.microsoft.com/office/drawing/2014/main" id="{80DDC6E6-144D-41CC-970B-00C5D009DABE}"/>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71FA31F8-6B62-48EB-8A74-1C4F96C6549B}"/>
              </a:ext>
            </a:extLst>
          </p:cNvPr>
          <p:cNvSpPr>
            <a:spLocks noGrp="1"/>
          </p:cNvSpPr>
          <p:nvPr>
            <p:ph type="sldNum" sz="quarter" idx="12"/>
          </p:nvPr>
        </p:nvSpPr>
        <p:spPr/>
        <p:txBody>
          <a:bodyPr/>
          <a:lstStyle/>
          <a:p>
            <a:fld id="{3EBA1AA4-1184-42E6-9FAC-E6D11BBC447D}" type="slidenum">
              <a:rPr lang="en-GB" smtClean="0"/>
              <a:t>‹#›</a:t>
            </a:fld>
            <a:endParaRPr lang="en-GB" dirty="0"/>
          </a:p>
        </p:txBody>
      </p:sp>
    </p:spTree>
    <p:extLst>
      <p:ext uri="{BB962C8B-B14F-4D97-AF65-F5344CB8AC3E}">
        <p14:creationId xmlns:p14="http://schemas.microsoft.com/office/powerpoint/2010/main" val="1961787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AD50B-C9F3-48B1-8A66-342E8F7F744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6A70420-E579-4485-828A-D05E7C4555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4097C4C-D2CE-436B-A237-A006BADA585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EB728C1-1043-49BC-B679-03E2267331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6C7C1D6-97C3-4D6D-B90B-41E381EBBB0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9CBD841-7AE0-483A-B7E5-87958D51E8DE}"/>
              </a:ext>
            </a:extLst>
          </p:cNvPr>
          <p:cNvSpPr>
            <a:spLocks noGrp="1"/>
          </p:cNvSpPr>
          <p:nvPr>
            <p:ph type="dt" sz="half" idx="10"/>
          </p:nvPr>
        </p:nvSpPr>
        <p:spPr/>
        <p:txBody>
          <a:bodyPr/>
          <a:lstStyle/>
          <a:p>
            <a:fld id="{8CED306D-1AF2-2A48-846B-E63F955AF4B8}" type="datetime1">
              <a:rPr lang="en-GB" smtClean="0"/>
              <a:t>08/09/2021</a:t>
            </a:fld>
            <a:endParaRPr lang="en-GB" dirty="0"/>
          </a:p>
        </p:txBody>
      </p:sp>
      <p:sp>
        <p:nvSpPr>
          <p:cNvPr id="8" name="Footer Placeholder 7">
            <a:extLst>
              <a:ext uri="{FF2B5EF4-FFF2-40B4-BE49-F238E27FC236}">
                <a16:creationId xmlns:a16="http://schemas.microsoft.com/office/drawing/2014/main" id="{B02DFA0E-1ABA-4B55-AA19-4DEB111B5459}"/>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AD55F90B-1418-41DF-A53E-3791DDE9881C}"/>
              </a:ext>
            </a:extLst>
          </p:cNvPr>
          <p:cNvSpPr>
            <a:spLocks noGrp="1"/>
          </p:cNvSpPr>
          <p:nvPr>
            <p:ph type="sldNum" sz="quarter" idx="12"/>
          </p:nvPr>
        </p:nvSpPr>
        <p:spPr/>
        <p:txBody>
          <a:bodyPr/>
          <a:lstStyle/>
          <a:p>
            <a:fld id="{3EBA1AA4-1184-42E6-9FAC-E6D11BBC447D}" type="slidenum">
              <a:rPr lang="en-GB" smtClean="0"/>
              <a:t>‹#›</a:t>
            </a:fld>
            <a:endParaRPr lang="en-GB" dirty="0"/>
          </a:p>
        </p:txBody>
      </p:sp>
    </p:spTree>
    <p:extLst>
      <p:ext uri="{BB962C8B-B14F-4D97-AF65-F5344CB8AC3E}">
        <p14:creationId xmlns:p14="http://schemas.microsoft.com/office/powerpoint/2010/main" val="3334870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E1643-15E4-4D20-A5DC-94FEFCC36DE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4B6F5F4-7EB7-4640-B68C-FF10FF58F741}"/>
              </a:ext>
            </a:extLst>
          </p:cNvPr>
          <p:cNvSpPr>
            <a:spLocks noGrp="1"/>
          </p:cNvSpPr>
          <p:nvPr>
            <p:ph type="dt" sz="half" idx="10"/>
          </p:nvPr>
        </p:nvSpPr>
        <p:spPr/>
        <p:txBody>
          <a:bodyPr/>
          <a:lstStyle/>
          <a:p>
            <a:fld id="{CDD0291F-FFCD-7F4D-BC82-5D9F9DE0F624}" type="datetime1">
              <a:rPr lang="en-GB" smtClean="0"/>
              <a:t>08/09/2021</a:t>
            </a:fld>
            <a:endParaRPr lang="en-GB" dirty="0"/>
          </a:p>
        </p:txBody>
      </p:sp>
      <p:sp>
        <p:nvSpPr>
          <p:cNvPr id="4" name="Footer Placeholder 3">
            <a:extLst>
              <a:ext uri="{FF2B5EF4-FFF2-40B4-BE49-F238E27FC236}">
                <a16:creationId xmlns:a16="http://schemas.microsoft.com/office/drawing/2014/main" id="{EF4BC394-F940-489C-963A-23580BDA8AD8}"/>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D6B253BA-E5A3-4349-A9E6-9D7C4069C013}"/>
              </a:ext>
            </a:extLst>
          </p:cNvPr>
          <p:cNvSpPr>
            <a:spLocks noGrp="1"/>
          </p:cNvSpPr>
          <p:nvPr>
            <p:ph type="sldNum" sz="quarter" idx="12"/>
          </p:nvPr>
        </p:nvSpPr>
        <p:spPr/>
        <p:txBody>
          <a:bodyPr/>
          <a:lstStyle/>
          <a:p>
            <a:fld id="{3EBA1AA4-1184-42E6-9FAC-E6D11BBC447D}" type="slidenum">
              <a:rPr lang="en-GB" smtClean="0"/>
              <a:t>‹#›</a:t>
            </a:fld>
            <a:endParaRPr lang="en-GB" dirty="0"/>
          </a:p>
        </p:txBody>
      </p:sp>
    </p:spTree>
    <p:extLst>
      <p:ext uri="{BB962C8B-B14F-4D97-AF65-F5344CB8AC3E}">
        <p14:creationId xmlns:p14="http://schemas.microsoft.com/office/powerpoint/2010/main" val="4194506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9221FA2-728F-4CD9-A53E-4C9435C2B5E6}"/>
              </a:ext>
            </a:extLst>
          </p:cNvPr>
          <p:cNvSpPr>
            <a:spLocks noGrp="1"/>
          </p:cNvSpPr>
          <p:nvPr>
            <p:ph type="dt" sz="half" idx="10"/>
          </p:nvPr>
        </p:nvSpPr>
        <p:spPr/>
        <p:txBody>
          <a:bodyPr/>
          <a:lstStyle/>
          <a:p>
            <a:fld id="{389DBF43-2C4A-2446-9E0A-7DCB5ECB8D50}" type="datetime1">
              <a:rPr lang="en-GB" smtClean="0"/>
              <a:t>08/09/2021</a:t>
            </a:fld>
            <a:endParaRPr lang="en-GB" dirty="0"/>
          </a:p>
        </p:txBody>
      </p:sp>
      <p:sp>
        <p:nvSpPr>
          <p:cNvPr id="3" name="Footer Placeholder 2">
            <a:extLst>
              <a:ext uri="{FF2B5EF4-FFF2-40B4-BE49-F238E27FC236}">
                <a16:creationId xmlns:a16="http://schemas.microsoft.com/office/drawing/2014/main" id="{D94C4772-A9DE-45A3-9B20-528C4268933B}"/>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FF28C872-AEDD-4F55-8EAF-C0DD879B9177}"/>
              </a:ext>
            </a:extLst>
          </p:cNvPr>
          <p:cNvSpPr>
            <a:spLocks noGrp="1"/>
          </p:cNvSpPr>
          <p:nvPr>
            <p:ph type="sldNum" sz="quarter" idx="12"/>
          </p:nvPr>
        </p:nvSpPr>
        <p:spPr/>
        <p:txBody>
          <a:bodyPr/>
          <a:lstStyle/>
          <a:p>
            <a:fld id="{3EBA1AA4-1184-42E6-9FAC-E6D11BBC447D}" type="slidenum">
              <a:rPr lang="en-GB" smtClean="0"/>
              <a:t>‹#›</a:t>
            </a:fld>
            <a:endParaRPr lang="en-GB" dirty="0"/>
          </a:p>
        </p:txBody>
      </p:sp>
    </p:spTree>
    <p:extLst>
      <p:ext uri="{BB962C8B-B14F-4D97-AF65-F5344CB8AC3E}">
        <p14:creationId xmlns:p14="http://schemas.microsoft.com/office/powerpoint/2010/main" val="33060993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70A41-FB4F-4640-866E-B32BFAEC29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7B670D7-22CB-4D40-8B62-A40469C343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51D7A16-4E57-4399-9216-914D2A99C9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42FD46D-3520-415D-8F74-44B4A203FA83}"/>
              </a:ext>
            </a:extLst>
          </p:cNvPr>
          <p:cNvSpPr>
            <a:spLocks noGrp="1"/>
          </p:cNvSpPr>
          <p:nvPr>
            <p:ph type="dt" sz="half" idx="10"/>
          </p:nvPr>
        </p:nvSpPr>
        <p:spPr/>
        <p:txBody>
          <a:bodyPr/>
          <a:lstStyle/>
          <a:p>
            <a:fld id="{0741851C-49D9-6E46-8001-0FD6A0BC835C}" type="datetime1">
              <a:rPr lang="en-GB" smtClean="0"/>
              <a:t>08/09/2021</a:t>
            </a:fld>
            <a:endParaRPr lang="en-GB" dirty="0"/>
          </a:p>
        </p:txBody>
      </p:sp>
      <p:sp>
        <p:nvSpPr>
          <p:cNvPr id="6" name="Footer Placeholder 5">
            <a:extLst>
              <a:ext uri="{FF2B5EF4-FFF2-40B4-BE49-F238E27FC236}">
                <a16:creationId xmlns:a16="http://schemas.microsoft.com/office/drawing/2014/main" id="{D4AD167E-928F-4630-A486-D6BC5060434D}"/>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D36E5C53-5506-4F3E-9FCB-C6AB974A54CD}"/>
              </a:ext>
            </a:extLst>
          </p:cNvPr>
          <p:cNvSpPr>
            <a:spLocks noGrp="1"/>
          </p:cNvSpPr>
          <p:nvPr>
            <p:ph type="sldNum" sz="quarter" idx="12"/>
          </p:nvPr>
        </p:nvSpPr>
        <p:spPr/>
        <p:txBody>
          <a:bodyPr/>
          <a:lstStyle/>
          <a:p>
            <a:fld id="{3EBA1AA4-1184-42E6-9FAC-E6D11BBC447D}" type="slidenum">
              <a:rPr lang="en-GB" smtClean="0"/>
              <a:t>‹#›</a:t>
            </a:fld>
            <a:endParaRPr lang="en-GB" dirty="0"/>
          </a:p>
        </p:txBody>
      </p:sp>
    </p:spTree>
    <p:extLst>
      <p:ext uri="{BB962C8B-B14F-4D97-AF65-F5344CB8AC3E}">
        <p14:creationId xmlns:p14="http://schemas.microsoft.com/office/powerpoint/2010/main" val="4121159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C3707-64CF-41D9-A74F-76553C8700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497B07E-29F6-4D97-A620-0A3BF0FA99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GB" dirty="0"/>
          </a:p>
        </p:txBody>
      </p:sp>
      <p:sp>
        <p:nvSpPr>
          <p:cNvPr id="4" name="Text Placeholder 3">
            <a:extLst>
              <a:ext uri="{FF2B5EF4-FFF2-40B4-BE49-F238E27FC236}">
                <a16:creationId xmlns:a16="http://schemas.microsoft.com/office/drawing/2014/main" id="{4C6C82A4-27F7-4BE5-81D7-365911FE8B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FF4E28A-F7EB-4AED-BB76-CA7AAEE04216}"/>
              </a:ext>
            </a:extLst>
          </p:cNvPr>
          <p:cNvSpPr>
            <a:spLocks noGrp="1"/>
          </p:cNvSpPr>
          <p:nvPr>
            <p:ph type="dt" sz="half" idx="10"/>
          </p:nvPr>
        </p:nvSpPr>
        <p:spPr/>
        <p:txBody>
          <a:bodyPr/>
          <a:lstStyle/>
          <a:p>
            <a:fld id="{84864FE6-9029-804E-A9CE-D577E7641209}" type="datetime1">
              <a:rPr lang="en-GB" smtClean="0"/>
              <a:t>08/09/2021</a:t>
            </a:fld>
            <a:endParaRPr lang="en-GB" dirty="0"/>
          </a:p>
        </p:txBody>
      </p:sp>
      <p:sp>
        <p:nvSpPr>
          <p:cNvPr id="6" name="Footer Placeholder 5">
            <a:extLst>
              <a:ext uri="{FF2B5EF4-FFF2-40B4-BE49-F238E27FC236}">
                <a16:creationId xmlns:a16="http://schemas.microsoft.com/office/drawing/2014/main" id="{B687FBA3-6ECE-457F-89EB-7F4329C086F6}"/>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7F5D6DF5-5425-4957-BBAB-E69ADFBE6C6E}"/>
              </a:ext>
            </a:extLst>
          </p:cNvPr>
          <p:cNvSpPr>
            <a:spLocks noGrp="1"/>
          </p:cNvSpPr>
          <p:nvPr>
            <p:ph type="sldNum" sz="quarter" idx="12"/>
          </p:nvPr>
        </p:nvSpPr>
        <p:spPr/>
        <p:txBody>
          <a:bodyPr/>
          <a:lstStyle/>
          <a:p>
            <a:fld id="{3EBA1AA4-1184-42E6-9FAC-E6D11BBC447D}" type="slidenum">
              <a:rPr lang="en-GB" smtClean="0"/>
              <a:t>‹#›</a:t>
            </a:fld>
            <a:endParaRPr lang="en-GB" dirty="0"/>
          </a:p>
        </p:txBody>
      </p:sp>
    </p:spTree>
    <p:extLst>
      <p:ext uri="{BB962C8B-B14F-4D97-AF65-F5344CB8AC3E}">
        <p14:creationId xmlns:p14="http://schemas.microsoft.com/office/powerpoint/2010/main" val="2271145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7F88D-2D05-4595-BEC2-B8984FAE55C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80A31E9-9341-4146-B48E-4DA4BFFA135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6236A9E-B280-41C5-A523-6086FB7223A4}"/>
              </a:ext>
            </a:extLst>
          </p:cNvPr>
          <p:cNvSpPr>
            <a:spLocks noGrp="1"/>
          </p:cNvSpPr>
          <p:nvPr>
            <p:ph type="dt" sz="half" idx="10"/>
          </p:nvPr>
        </p:nvSpPr>
        <p:spPr/>
        <p:txBody>
          <a:bodyPr/>
          <a:lstStyle/>
          <a:p>
            <a:fld id="{3F18A84C-0FF4-AF41-B2E4-7FD4E058BA00}" type="datetime1">
              <a:rPr lang="en-GB" smtClean="0"/>
              <a:t>08/09/2021</a:t>
            </a:fld>
            <a:endParaRPr lang="en-GB" dirty="0"/>
          </a:p>
        </p:txBody>
      </p:sp>
      <p:sp>
        <p:nvSpPr>
          <p:cNvPr id="5" name="Footer Placeholder 4">
            <a:extLst>
              <a:ext uri="{FF2B5EF4-FFF2-40B4-BE49-F238E27FC236}">
                <a16:creationId xmlns:a16="http://schemas.microsoft.com/office/drawing/2014/main" id="{405041D9-0C67-4C99-8A3E-78DFEB79ACC1}"/>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55129391-9134-436F-B128-7CEEE128EC23}"/>
              </a:ext>
            </a:extLst>
          </p:cNvPr>
          <p:cNvSpPr>
            <a:spLocks noGrp="1"/>
          </p:cNvSpPr>
          <p:nvPr>
            <p:ph type="sldNum" sz="quarter" idx="12"/>
          </p:nvPr>
        </p:nvSpPr>
        <p:spPr/>
        <p:txBody>
          <a:bodyPr/>
          <a:lstStyle/>
          <a:p>
            <a:fld id="{3EBA1AA4-1184-42E6-9FAC-E6D11BBC447D}" type="slidenum">
              <a:rPr lang="en-GB" smtClean="0"/>
              <a:t>‹#›</a:t>
            </a:fld>
            <a:endParaRPr lang="en-GB" dirty="0"/>
          </a:p>
        </p:txBody>
      </p:sp>
    </p:spTree>
    <p:extLst>
      <p:ext uri="{BB962C8B-B14F-4D97-AF65-F5344CB8AC3E}">
        <p14:creationId xmlns:p14="http://schemas.microsoft.com/office/powerpoint/2010/main" val="1772411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FEFF520-53D9-4F8E-8DA2-3AE1665CAE4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6B95B3B-FB49-402B-B699-E31B8358B00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FDE582-7F31-435D-AF16-8E4524D9DF98}"/>
              </a:ext>
            </a:extLst>
          </p:cNvPr>
          <p:cNvSpPr>
            <a:spLocks noGrp="1"/>
          </p:cNvSpPr>
          <p:nvPr>
            <p:ph type="dt" sz="half" idx="10"/>
          </p:nvPr>
        </p:nvSpPr>
        <p:spPr/>
        <p:txBody>
          <a:bodyPr/>
          <a:lstStyle/>
          <a:p>
            <a:fld id="{25E3F15A-49A8-D04E-9CB9-FDFF6C012A19}" type="datetime1">
              <a:rPr lang="en-GB" smtClean="0"/>
              <a:t>08/09/2021</a:t>
            </a:fld>
            <a:endParaRPr lang="en-GB" dirty="0"/>
          </a:p>
        </p:txBody>
      </p:sp>
      <p:sp>
        <p:nvSpPr>
          <p:cNvPr id="5" name="Footer Placeholder 4">
            <a:extLst>
              <a:ext uri="{FF2B5EF4-FFF2-40B4-BE49-F238E27FC236}">
                <a16:creationId xmlns:a16="http://schemas.microsoft.com/office/drawing/2014/main" id="{4CDCC7D3-B533-4EDC-9719-9094BE36805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050AAF8-56B9-40E3-A12D-C05AB9393506}"/>
              </a:ext>
            </a:extLst>
          </p:cNvPr>
          <p:cNvSpPr>
            <a:spLocks noGrp="1"/>
          </p:cNvSpPr>
          <p:nvPr>
            <p:ph type="sldNum" sz="quarter" idx="12"/>
          </p:nvPr>
        </p:nvSpPr>
        <p:spPr/>
        <p:txBody>
          <a:bodyPr/>
          <a:lstStyle/>
          <a:p>
            <a:fld id="{3EBA1AA4-1184-42E6-9FAC-E6D11BBC447D}" type="slidenum">
              <a:rPr lang="en-GB" smtClean="0"/>
              <a:t>‹#›</a:t>
            </a:fld>
            <a:endParaRPr lang="en-GB" dirty="0"/>
          </a:p>
        </p:txBody>
      </p:sp>
    </p:spTree>
    <p:extLst>
      <p:ext uri="{BB962C8B-B14F-4D97-AF65-F5344CB8AC3E}">
        <p14:creationId xmlns:p14="http://schemas.microsoft.com/office/powerpoint/2010/main" val="3893074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2E7B13-F609-42E9-9BD5-0A09A3EF80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4B6DE83A-20AB-4A93-AAB1-3FE92322A9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19798432-2987-4DFC-8A82-B2A03F8CF2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6F5C64-CDCC-DE42-B369-28CAB03AB6D7}" type="datetime1">
              <a:rPr lang="en-GB" smtClean="0"/>
              <a:t>08/09/2021</a:t>
            </a:fld>
            <a:endParaRPr lang="en-GB" dirty="0"/>
          </a:p>
        </p:txBody>
      </p:sp>
      <p:sp>
        <p:nvSpPr>
          <p:cNvPr id="5" name="Footer Placeholder 4">
            <a:extLst>
              <a:ext uri="{FF2B5EF4-FFF2-40B4-BE49-F238E27FC236}">
                <a16:creationId xmlns:a16="http://schemas.microsoft.com/office/drawing/2014/main" id="{E6BB014A-AA70-4DD5-B23A-3F57610185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233F4571-AEFF-4050-B22A-781F327AFC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BA1AA4-1184-42E6-9FAC-E6D11BBC447D}" type="slidenum">
              <a:rPr lang="en-GB" smtClean="0"/>
              <a:t>‹#›</a:t>
            </a:fld>
            <a:endParaRPr lang="en-GB" dirty="0"/>
          </a:p>
        </p:txBody>
      </p:sp>
    </p:spTree>
    <p:extLst>
      <p:ext uri="{BB962C8B-B14F-4D97-AF65-F5344CB8AC3E}">
        <p14:creationId xmlns:p14="http://schemas.microsoft.com/office/powerpoint/2010/main" val="4656875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chart" Target="../charts/chart10.xml"/><Relationship Id="rId4" Type="http://schemas.openxmlformats.org/officeDocument/2006/relationships/chart" Target="../charts/chart9.xml"/></Relationships>
</file>

<file path=ppt/slides/_rels/slide9.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12.xml"/></Relationships>
</file>

<file path=ppt/slides/_rels/slide10.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hart" Target="../charts/chart17.xml"/></Relationships>
</file>

<file path=ppt/slides/_rels/slide14.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chart" Target="../charts/chart19.xml"/></Relationships>
</file>

<file path=ppt/slides/_rels/slide15.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hart" Target="../charts/chart21.xml"/></Relationships>
</file>

<file path=ppt/slides/_rels/slide16.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chart" Target="../charts/chart26.xml"/><Relationship Id="rId5" Type="http://schemas.openxmlformats.org/officeDocument/2006/relationships/chart" Target="../charts/chart25.xml"/><Relationship Id="rId4" Type="http://schemas.openxmlformats.org/officeDocument/2006/relationships/chart" Target="../charts/chart24.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chart" Target="../charts/chart28.xml"/></Relationships>
</file>

<file path=ppt/slides/_rels/slide21.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chart" Target="../charts/chart31.xml"/><Relationship Id="rId4" Type="http://schemas.openxmlformats.org/officeDocument/2006/relationships/chart" Target="../charts/chart30.xml"/></Relationships>
</file>

<file path=ppt/slides/_rels/slide22.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chart" Target="../charts/chart33.xml"/></Relationships>
</file>

<file path=ppt/slides/_rels/slide23.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chart" Target="../charts/chart38.xml"/><Relationship Id="rId4" Type="http://schemas.openxmlformats.org/officeDocument/2006/relationships/chart" Target="../charts/chart37.xml"/></Relationships>
</file>

<file path=ppt/slides/_rels/slide27.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chart" Target="../charts/chart40.xml"/></Relationships>
</file>

<file path=ppt/slides/_rels/slide28.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chart" Target="../charts/chart42.xml"/></Relationships>
</file>

<file path=ppt/slides/_rels/slide29.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chart" Target="../charts/chart4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chart" Target="../charts/chart47.xml"/><Relationship Id="rId5" Type="http://schemas.openxmlformats.org/officeDocument/2006/relationships/chart" Target="../charts/chart46.xml"/><Relationship Id="rId4" Type="http://schemas.openxmlformats.org/officeDocument/2006/relationships/chart" Target="../charts/chart45.xml"/></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48.xm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chart" Target="../charts/chart49.xml"/></Relationships>
</file>

<file path=ppt/slides/_rels/slide34.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chart" Target="../charts/chart52.xml"/><Relationship Id="rId4" Type="http://schemas.openxmlformats.org/officeDocument/2006/relationships/chart" Target="../charts/chart51.xml"/></Relationships>
</file>

<file path=ppt/slides/_rels/slide35.xml.rels><?xml version="1.0" encoding="UTF-8" standalone="yes"?>
<Relationships xmlns="http://schemas.openxmlformats.org/package/2006/relationships"><Relationship Id="rId3" Type="http://schemas.openxmlformats.org/officeDocument/2006/relationships/chart" Target="../charts/chart53.xm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chart" Target="../charts/chart54.xml"/></Relationships>
</file>

<file path=ppt/slides/_rels/slide36.xml.rels><?xml version="1.0" encoding="UTF-8" standalone="yes"?>
<Relationships xmlns="http://schemas.openxmlformats.org/package/2006/relationships"><Relationship Id="rId3" Type="http://schemas.openxmlformats.org/officeDocument/2006/relationships/chart" Target="../charts/chart55.xm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chart" Target="../charts/chart56.xm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chart" Target="../charts/chart57.xm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chart" Target="../charts/chart59.xml"/><Relationship Id="rId4" Type="http://schemas.openxmlformats.org/officeDocument/2006/relationships/chart" Target="../charts/chart58.xml"/></Relationships>
</file>

<file path=ppt/slides/_rels/slide40.xml.rels><?xml version="1.0" encoding="UTF-8" standalone="yes"?>
<Relationships xmlns="http://schemas.openxmlformats.org/package/2006/relationships"><Relationship Id="rId3" Type="http://schemas.openxmlformats.org/officeDocument/2006/relationships/chart" Target="../charts/chart60.xm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chart" Target="../charts/chart61.xml"/></Relationships>
</file>

<file path=ppt/slides/_rels/slide41.xml.rels><?xml version="1.0" encoding="UTF-8" standalone="yes"?>
<Relationships xmlns="http://schemas.openxmlformats.org/package/2006/relationships"><Relationship Id="rId3" Type="http://schemas.openxmlformats.org/officeDocument/2006/relationships/chart" Target="../charts/chart62.xm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chart" Target="../charts/chart63.xml"/></Relationships>
</file>

<file path=ppt/slides/_rels/slide42.xml.rels><?xml version="1.0" encoding="UTF-8" standalone="yes"?>
<Relationships xmlns="http://schemas.openxmlformats.org/package/2006/relationships"><Relationship Id="rId3" Type="http://schemas.openxmlformats.org/officeDocument/2006/relationships/chart" Target="../charts/chart65.xml"/><Relationship Id="rId2" Type="http://schemas.openxmlformats.org/officeDocument/2006/relationships/chart" Target="../charts/chart6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chart" Target="../charts/chart68.xml"/><Relationship Id="rId5" Type="http://schemas.openxmlformats.org/officeDocument/2006/relationships/chart" Target="../charts/chart67.xml"/><Relationship Id="rId4" Type="http://schemas.openxmlformats.org/officeDocument/2006/relationships/chart" Target="../charts/chart66.xml"/></Relationships>
</file>

<file path=ppt/slides/_rels/slide4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chart" Target="../charts/chart69.xml"/><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chart" Target="../charts/chart70.xml"/></Relationships>
</file>

<file path=ppt/slides/_rels/slide47.xml.rels><?xml version="1.0" encoding="UTF-8" standalone="yes"?>
<Relationships xmlns="http://schemas.openxmlformats.org/package/2006/relationships"><Relationship Id="rId3" Type="http://schemas.openxmlformats.org/officeDocument/2006/relationships/chart" Target="../charts/chart71.xml"/><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chart" Target="../charts/chart73.xml"/><Relationship Id="rId4" Type="http://schemas.openxmlformats.org/officeDocument/2006/relationships/chart" Target="../charts/chart72.xml"/></Relationships>
</file>

<file path=ppt/slides/_rels/slide48.xml.rels><?xml version="1.0" encoding="UTF-8" standalone="yes"?>
<Relationships xmlns="http://schemas.openxmlformats.org/package/2006/relationships"><Relationship Id="rId3" Type="http://schemas.openxmlformats.org/officeDocument/2006/relationships/chart" Target="../charts/chart74.xm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chart" Target="../charts/chart75.xml"/></Relationships>
</file>

<file path=ppt/slides/_rels/slide49.xml.rels><?xml version="1.0" encoding="UTF-8" standalone="yes"?>
<Relationships xmlns="http://schemas.openxmlformats.org/package/2006/relationships"><Relationship Id="rId3" Type="http://schemas.openxmlformats.org/officeDocument/2006/relationships/chart" Target="../charts/chart76.xm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chart" Target="../charts/chart77.xm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chart" Target="../charts/chart78.xml"/><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chart" Target="../charts/chart80.xml"/><Relationship Id="rId4" Type="http://schemas.openxmlformats.org/officeDocument/2006/relationships/chart" Target="../charts/chart79.xml"/></Relationships>
</file>

<file path=ppt/slides/_rels/slide53.xml.rels><?xml version="1.0" encoding="UTF-8" standalone="yes"?>
<Relationships xmlns="http://schemas.openxmlformats.org/package/2006/relationships"><Relationship Id="rId3" Type="http://schemas.openxmlformats.org/officeDocument/2006/relationships/chart" Target="../charts/chart81.xml"/><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chart" Target="../charts/chart82.xml"/></Relationships>
</file>

<file path=ppt/slides/_rels/slide54.xml.rels><?xml version="1.0" encoding="UTF-8" standalone="yes"?>
<Relationships xmlns="http://schemas.openxmlformats.org/package/2006/relationships"><Relationship Id="rId3" Type="http://schemas.openxmlformats.org/officeDocument/2006/relationships/chart" Target="../charts/chart83.xml"/><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chart" Target="../charts/chart84.xml"/></Relationships>
</file>

<file path=ppt/slides/_rels/slide55.xml.rels><?xml version="1.0" encoding="UTF-8" standalone="yes"?>
<Relationships xmlns="http://schemas.openxmlformats.org/package/2006/relationships"><Relationship Id="rId3" Type="http://schemas.openxmlformats.org/officeDocument/2006/relationships/chart" Target="../charts/chart85.xml"/><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chart" Target="../charts/chart86.xml"/></Relationships>
</file>

<file path=ppt/slides/_rels/slide5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Related image">
            <a:extLst>
              <a:ext uri="{FF2B5EF4-FFF2-40B4-BE49-F238E27FC236}">
                <a16:creationId xmlns:a16="http://schemas.microsoft.com/office/drawing/2014/main" id="{A215294E-B72F-4A6A-95A2-5C45BE4B2D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861" r="8871"/>
          <a:stretch/>
        </p:blipFill>
        <p:spPr bwMode="auto">
          <a:xfrm>
            <a:off x="-94636" y="1"/>
            <a:ext cx="12388645" cy="6857999"/>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78DE0AC8-0360-43BD-99C6-3993F0875377}"/>
              </a:ext>
            </a:extLst>
          </p:cNvPr>
          <p:cNvSpPr>
            <a:spLocks noGrp="1"/>
          </p:cNvSpPr>
          <p:nvPr>
            <p:ph type="ctrTitle"/>
          </p:nvPr>
        </p:nvSpPr>
        <p:spPr>
          <a:xfrm>
            <a:off x="5168900" y="5417127"/>
            <a:ext cx="6415386" cy="1068716"/>
          </a:xfrm>
          <a:solidFill>
            <a:schemeClr val="bg1">
              <a:alpha val="76000"/>
            </a:schemeClr>
          </a:solidFill>
        </p:spPr>
        <p:txBody>
          <a:bodyPr>
            <a:normAutofit/>
          </a:bodyPr>
          <a:lstStyle/>
          <a:p>
            <a:r>
              <a:rPr lang="en-GB" sz="3200" dirty="0"/>
              <a:t>Grouping Young People by engagement with heritage </a:t>
            </a:r>
          </a:p>
        </p:txBody>
      </p:sp>
      <p:sp>
        <p:nvSpPr>
          <p:cNvPr id="2" name="Slide Number Placeholder 1">
            <a:extLst>
              <a:ext uri="{FF2B5EF4-FFF2-40B4-BE49-F238E27FC236}">
                <a16:creationId xmlns:a16="http://schemas.microsoft.com/office/drawing/2014/main" id="{591DD454-F889-414D-8C9C-23ADDC9AC889}"/>
              </a:ext>
            </a:extLst>
          </p:cNvPr>
          <p:cNvSpPr>
            <a:spLocks noGrp="1"/>
          </p:cNvSpPr>
          <p:nvPr>
            <p:ph type="sldNum" sz="quarter" idx="12"/>
          </p:nvPr>
        </p:nvSpPr>
        <p:spPr/>
        <p:txBody>
          <a:bodyPr/>
          <a:lstStyle/>
          <a:p>
            <a:fld id="{3EBA1AA4-1184-42E6-9FAC-E6D11BBC447D}" type="slidenum">
              <a:rPr lang="en-GB" smtClean="0"/>
              <a:t>1</a:t>
            </a:fld>
            <a:endParaRPr lang="en-GB" dirty="0"/>
          </a:p>
        </p:txBody>
      </p:sp>
    </p:spTree>
    <p:extLst>
      <p:ext uri="{BB962C8B-B14F-4D97-AF65-F5344CB8AC3E}">
        <p14:creationId xmlns:p14="http://schemas.microsoft.com/office/powerpoint/2010/main" val="2712053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Related image">
            <a:extLst>
              <a:ext uri="{FF2B5EF4-FFF2-40B4-BE49-F238E27FC236}">
                <a16:creationId xmlns:a16="http://schemas.microsoft.com/office/drawing/2014/main" id="{ABB1FECE-3EF0-488F-AC5B-9907A1AE93B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861" r="8871"/>
          <a:stretch/>
        </p:blipFill>
        <p:spPr bwMode="auto">
          <a:xfrm>
            <a:off x="-94636" y="1"/>
            <a:ext cx="12388645" cy="6857999"/>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p:cNvSpPr txBox="1">
            <a:spLocks/>
          </p:cNvSpPr>
          <p:nvPr/>
        </p:nvSpPr>
        <p:spPr>
          <a:xfrm>
            <a:off x="121653" y="1348527"/>
            <a:ext cx="4981313" cy="393308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b="1" dirty="0"/>
              <a:t>Combining:</a:t>
            </a:r>
          </a:p>
          <a:p>
            <a:pPr>
              <a:lnSpc>
                <a:spcPct val="100000"/>
              </a:lnSpc>
            </a:pPr>
            <a:r>
              <a:rPr lang="en-GB" b="1" dirty="0"/>
              <a:t>Level of interest in heritage and </a:t>
            </a:r>
          </a:p>
          <a:p>
            <a:pPr>
              <a:lnSpc>
                <a:spcPct val="100000"/>
              </a:lnSpc>
            </a:pPr>
            <a:r>
              <a:rPr lang="en-GB" b="1" dirty="0"/>
              <a:t>Agreement with ‘</a:t>
            </a:r>
            <a:r>
              <a:rPr lang="en-GB" b="1" i="1" dirty="0"/>
              <a:t>I am not a museum type of person’</a:t>
            </a:r>
          </a:p>
          <a:p>
            <a:pPr marL="0" indent="0">
              <a:lnSpc>
                <a:spcPct val="100000"/>
              </a:lnSpc>
              <a:buNone/>
            </a:pPr>
            <a:endParaRPr lang="en-GB" b="1" dirty="0"/>
          </a:p>
          <a:p>
            <a:pPr marL="0" indent="0">
              <a:lnSpc>
                <a:spcPct val="100000"/>
              </a:lnSpc>
              <a:buNone/>
            </a:pPr>
            <a:r>
              <a:rPr lang="en-GB" b="1" dirty="0"/>
              <a:t>To produce 4 ‘segments’…</a:t>
            </a:r>
          </a:p>
        </p:txBody>
      </p:sp>
      <p:sp>
        <p:nvSpPr>
          <p:cNvPr id="7" name="Rectangle 6"/>
          <p:cNvSpPr/>
          <p:nvPr/>
        </p:nvSpPr>
        <p:spPr>
          <a:xfrm>
            <a:off x="5562592" y="1348527"/>
            <a:ext cx="6400808" cy="4552104"/>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8" name="Chart 7"/>
          <p:cNvGraphicFramePr/>
          <p:nvPr/>
        </p:nvGraphicFramePr>
        <p:xfrm>
          <a:off x="6667499" y="1526338"/>
          <a:ext cx="5610226" cy="4284133"/>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p:cNvSpPr txBox="1"/>
          <p:nvPr/>
        </p:nvSpPr>
        <p:spPr>
          <a:xfrm>
            <a:off x="5768339" y="2095319"/>
            <a:ext cx="2276483" cy="738664"/>
          </a:xfrm>
          <a:prstGeom prst="rect">
            <a:avLst/>
          </a:prstGeom>
          <a:noFill/>
        </p:spPr>
        <p:txBody>
          <a:bodyPr wrap="square" rtlCol="0">
            <a:spAutoFit/>
          </a:bodyPr>
          <a:lstStyle/>
          <a:p>
            <a:pPr algn="ctr"/>
            <a:r>
              <a:rPr lang="en-GB" sz="1400" b="1" dirty="0"/>
              <a:t>Neither interested in heritage nor a museum person</a:t>
            </a:r>
          </a:p>
        </p:txBody>
      </p:sp>
      <p:sp>
        <p:nvSpPr>
          <p:cNvPr id="10" name="TextBox 9"/>
          <p:cNvSpPr txBox="1"/>
          <p:nvPr/>
        </p:nvSpPr>
        <p:spPr>
          <a:xfrm>
            <a:off x="5768339" y="4052979"/>
            <a:ext cx="2057417" cy="738664"/>
          </a:xfrm>
          <a:prstGeom prst="rect">
            <a:avLst/>
          </a:prstGeom>
          <a:noFill/>
        </p:spPr>
        <p:txBody>
          <a:bodyPr wrap="square" rtlCol="0">
            <a:spAutoFit/>
          </a:bodyPr>
          <a:lstStyle/>
          <a:p>
            <a:pPr algn="ctr"/>
            <a:r>
              <a:rPr lang="en-GB" sz="1400" b="1" dirty="0"/>
              <a:t>A museum person but not interested in heritage</a:t>
            </a:r>
          </a:p>
        </p:txBody>
      </p:sp>
      <p:sp>
        <p:nvSpPr>
          <p:cNvPr id="11" name="TextBox 10"/>
          <p:cNvSpPr txBox="1"/>
          <p:nvPr/>
        </p:nvSpPr>
        <p:spPr>
          <a:xfrm>
            <a:off x="7353309" y="5029661"/>
            <a:ext cx="3205172" cy="523220"/>
          </a:xfrm>
          <a:prstGeom prst="rect">
            <a:avLst/>
          </a:prstGeom>
          <a:noFill/>
        </p:spPr>
        <p:txBody>
          <a:bodyPr wrap="square" rtlCol="0">
            <a:spAutoFit/>
          </a:bodyPr>
          <a:lstStyle/>
          <a:p>
            <a:pPr algn="ctr"/>
            <a:r>
              <a:rPr lang="en-GB" sz="1400" b="1" dirty="0"/>
              <a:t>Interested in heritage but not a museum person</a:t>
            </a:r>
          </a:p>
        </p:txBody>
      </p:sp>
      <p:sp>
        <p:nvSpPr>
          <p:cNvPr id="12" name="TextBox 11"/>
          <p:cNvSpPr txBox="1"/>
          <p:nvPr/>
        </p:nvSpPr>
        <p:spPr>
          <a:xfrm>
            <a:off x="10175615" y="2077282"/>
            <a:ext cx="1768731" cy="738664"/>
          </a:xfrm>
          <a:prstGeom prst="rect">
            <a:avLst/>
          </a:prstGeom>
          <a:noFill/>
        </p:spPr>
        <p:txBody>
          <a:bodyPr wrap="square" rtlCol="0">
            <a:spAutoFit/>
          </a:bodyPr>
          <a:lstStyle/>
          <a:p>
            <a:pPr algn="ctr"/>
            <a:r>
              <a:rPr lang="en-GB" sz="1400" b="1" dirty="0"/>
              <a:t>Interested in heritage and a museum person</a:t>
            </a:r>
          </a:p>
        </p:txBody>
      </p:sp>
      <p:sp>
        <p:nvSpPr>
          <p:cNvPr id="14" name="Rectangle 13"/>
          <p:cNvSpPr/>
          <p:nvPr/>
        </p:nvSpPr>
        <p:spPr>
          <a:xfrm>
            <a:off x="146981" y="6257748"/>
            <a:ext cx="11764032" cy="369332"/>
          </a:xfrm>
          <a:prstGeom prst="rect">
            <a:avLst/>
          </a:prstGeom>
        </p:spPr>
        <p:txBody>
          <a:bodyPr wrap="square">
            <a:spAutoFit/>
          </a:bodyPr>
          <a:lstStyle/>
          <a:p>
            <a:r>
              <a:rPr lang="fr-FR" sz="900" dirty="0">
                <a:solidFill>
                  <a:schemeClr val="bg1"/>
                </a:solidFill>
              </a:rPr>
              <a:t>Base: All respondents (500) </a:t>
            </a:r>
            <a:r>
              <a:rPr lang="en-GB" sz="900" dirty="0">
                <a:solidFill>
                  <a:schemeClr val="bg1"/>
                </a:solidFill>
              </a:rPr>
              <a:t>B3 - When we talk about heritage we mean places and collections of objects which inspire people to learn more about their own past, or that of others. How interested would you say you are in heritage? C8_3 - I am not a museum type of person - How much do you agree or disagree with the following statements about museums?</a:t>
            </a:r>
          </a:p>
        </p:txBody>
      </p:sp>
      <p:sp>
        <p:nvSpPr>
          <p:cNvPr id="2" name="Slide Number Placeholder 1">
            <a:extLst>
              <a:ext uri="{FF2B5EF4-FFF2-40B4-BE49-F238E27FC236}">
                <a16:creationId xmlns:a16="http://schemas.microsoft.com/office/drawing/2014/main" id="{E90EE2E4-CE69-7C4B-B071-BCE2B907B4A5}"/>
              </a:ext>
            </a:extLst>
          </p:cNvPr>
          <p:cNvSpPr>
            <a:spLocks noGrp="1"/>
          </p:cNvSpPr>
          <p:nvPr>
            <p:ph type="sldNum" sz="quarter" idx="12"/>
          </p:nvPr>
        </p:nvSpPr>
        <p:spPr>
          <a:xfrm>
            <a:off x="9472612" y="6411203"/>
            <a:ext cx="2743200" cy="365125"/>
          </a:xfrm>
        </p:spPr>
        <p:txBody>
          <a:bodyPr/>
          <a:lstStyle/>
          <a:p>
            <a:fld id="{3EBA1AA4-1184-42E6-9FAC-E6D11BBC447D}" type="slidenum">
              <a:rPr lang="en-GB" smtClean="0">
                <a:solidFill>
                  <a:schemeClr val="bg1"/>
                </a:solidFill>
              </a:rPr>
              <a:t>2</a:t>
            </a:fld>
            <a:endParaRPr lang="en-GB" dirty="0">
              <a:solidFill>
                <a:schemeClr val="bg1"/>
              </a:solidFill>
            </a:endParaRPr>
          </a:p>
        </p:txBody>
      </p:sp>
    </p:spTree>
    <p:extLst>
      <p:ext uri="{BB962C8B-B14F-4D97-AF65-F5344CB8AC3E}">
        <p14:creationId xmlns:p14="http://schemas.microsoft.com/office/powerpoint/2010/main" val="387736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p:nvPr>
            <p:extLst>
              <p:ext uri="{D42A27DB-BD31-4B8C-83A1-F6EECF244321}">
                <p14:modId xmlns:p14="http://schemas.microsoft.com/office/powerpoint/2010/main" val="3016495670"/>
              </p:ext>
            </p:extLst>
          </p:nvPr>
        </p:nvGraphicFramePr>
        <p:xfrm>
          <a:off x="-189723" y="117266"/>
          <a:ext cx="12336230" cy="6676029"/>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3451809" y="179616"/>
            <a:ext cx="6506909" cy="400110"/>
          </a:xfrm>
          <a:prstGeom prst="rect">
            <a:avLst/>
          </a:prstGeom>
          <a:noFill/>
        </p:spPr>
        <p:txBody>
          <a:bodyPr wrap="none" rtlCol="0">
            <a:spAutoFit/>
          </a:bodyPr>
          <a:lstStyle/>
          <a:p>
            <a:r>
              <a:rPr lang="en-GB" sz="2000" b="1" dirty="0"/>
              <a:t>Motivations for engaging with museums (Indexed)*</a:t>
            </a:r>
          </a:p>
        </p:txBody>
      </p:sp>
      <p:sp>
        <p:nvSpPr>
          <p:cNvPr id="4" name="Rectangle 3"/>
          <p:cNvSpPr/>
          <p:nvPr/>
        </p:nvSpPr>
        <p:spPr>
          <a:xfrm>
            <a:off x="120519" y="6299542"/>
            <a:ext cx="12025988" cy="369332"/>
          </a:xfrm>
          <a:prstGeom prst="rect">
            <a:avLst/>
          </a:prstGeom>
        </p:spPr>
        <p:txBody>
          <a:bodyPr wrap="square">
            <a:spAutoFit/>
          </a:bodyPr>
          <a:lstStyle/>
          <a:p>
            <a:r>
              <a:rPr lang="en-GB" sz="900" dirty="0"/>
              <a:t>Base: All respondents (500) C9 - We want to know how museums can encourage young people like you to visit them. Which, if any, of the following do you think museums should offer/enable you to do? *Indexed against average % mentions for each group</a:t>
            </a:r>
          </a:p>
        </p:txBody>
      </p:sp>
      <p:sp>
        <p:nvSpPr>
          <p:cNvPr id="2" name="Slide Number Placeholder 1">
            <a:extLst>
              <a:ext uri="{FF2B5EF4-FFF2-40B4-BE49-F238E27FC236}">
                <a16:creationId xmlns:a16="http://schemas.microsoft.com/office/drawing/2014/main" id="{FE4528E7-BF24-2046-BB33-D22E9116602E}"/>
              </a:ext>
            </a:extLst>
          </p:cNvPr>
          <p:cNvSpPr>
            <a:spLocks noGrp="1"/>
          </p:cNvSpPr>
          <p:nvPr>
            <p:ph type="sldNum" sz="quarter" idx="12"/>
          </p:nvPr>
        </p:nvSpPr>
        <p:spPr>
          <a:xfrm>
            <a:off x="9403307" y="6450667"/>
            <a:ext cx="2743200" cy="365125"/>
          </a:xfrm>
        </p:spPr>
        <p:txBody>
          <a:bodyPr/>
          <a:lstStyle/>
          <a:p>
            <a:fld id="{3EBA1AA4-1184-42E6-9FAC-E6D11BBC447D}" type="slidenum">
              <a:rPr lang="en-GB" smtClean="0">
                <a:solidFill>
                  <a:schemeClr val="tx2"/>
                </a:solidFill>
              </a:rPr>
              <a:t>3</a:t>
            </a:fld>
            <a:endParaRPr lang="en-GB" dirty="0">
              <a:solidFill>
                <a:schemeClr val="tx2"/>
              </a:solidFill>
            </a:endParaRPr>
          </a:p>
        </p:txBody>
      </p:sp>
    </p:spTree>
    <p:extLst>
      <p:ext uri="{BB962C8B-B14F-4D97-AF65-F5344CB8AC3E}">
        <p14:creationId xmlns:p14="http://schemas.microsoft.com/office/powerpoint/2010/main" val="1606570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39" name="Content Placeholder 2"/>
          <p:cNvSpPr txBox="1">
            <a:spLocks/>
          </p:cNvSpPr>
          <p:nvPr/>
        </p:nvSpPr>
        <p:spPr>
          <a:xfrm>
            <a:off x="-15875" y="0"/>
            <a:ext cx="12207875" cy="677644"/>
          </a:xfrm>
          <a:prstGeom prst="rect">
            <a:avLst/>
          </a:prstGeom>
          <a:solidFill>
            <a:schemeClr val="accent5">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6"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1800" b="1" dirty="0">
                <a:solidFill>
                  <a:schemeClr val="accent5">
                    <a:lumMod val="75000"/>
                  </a:schemeClr>
                </a:solidFill>
              </a:rPr>
              <a:t>Interested in heritage and a museum person ‘Culture Seekers’ </a:t>
            </a:r>
          </a:p>
        </p:txBody>
      </p:sp>
      <p:sp>
        <p:nvSpPr>
          <p:cNvPr id="13" name="Content Placeholder 2"/>
          <p:cNvSpPr txBox="1">
            <a:spLocks/>
          </p:cNvSpPr>
          <p:nvPr/>
        </p:nvSpPr>
        <p:spPr>
          <a:xfrm>
            <a:off x="-15876" y="774399"/>
            <a:ext cx="12207875" cy="2052188"/>
          </a:xfrm>
          <a:prstGeom prst="rect">
            <a:avLst/>
          </a:prstGeom>
          <a:solidFill>
            <a:schemeClr val="accent5">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16" name="Content Placeholder 2"/>
          <p:cNvSpPr txBox="1">
            <a:spLocks/>
          </p:cNvSpPr>
          <p:nvPr/>
        </p:nvSpPr>
        <p:spPr>
          <a:xfrm>
            <a:off x="543638" y="3004924"/>
            <a:ext cx="3477769" cy="3581614"/>
          </a:xfrm>
          <a:prstGeom prst="rect">
            <a:avLst/>
          </a:prstGeom>
          <a:solidFill>
            <a:schemeClr val="bg1">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000" b="1" dirty="0">
                <a:solidFill>
                  <a:schemeClr val="accent5"/>
                </a:solidFill>
              </a:rPr>
              <a:t>Motivations:</a:t>
            </a:r>
          </a:p>
          <a:p>
            <a:pPr>
              <a:lnSpc>
                <a:spcPct val="100000"/>
              </a:lnSpc>
              <a:buFont typeface="Wingdings" panose="05000000000000000000" pitchFamily="2" charset="2"/>
              <a:buChar char="á"/>
            </a:pPr>
            <a:r>
              <a:rPr lang="en-GB" sz="2000" b="1" dirty="0">
                <a:solidFill>
                  <a:schemeClr val="accent5"/>
                </a:solidFill>
                <a:sym typeface="Wingdings" panose="05000000000000000000" pitchFamily="2" charset="2"/>
              </a:rPr>
              <a:t> Bringing heritage to life</a:t>
            </a:r>
          </a:p>
          <a:p>
            <a:pPr>
              <a:lnSpc>
                <a:spcPct val="100000"/>
              </a:lnSpc>
              <a:buFont typeface="Wingdings" panose="05000000000000000000" pitchFamily="2" charset="2"/>
              <a:buChar char="á"/>
            </a:pPr>
            <a:r>
              <a:rPr lang="en-GB" sz="2000" b="1" dirty="0">
                <a:solidFill>
                  <a:schemeClr val="accent5"/>
                </a:solidFill>
                <a:sym typeface="Wingdings" panose="05000000000000000000" pitchFamily="2" charset="2"/>
              </a:rPr>
              <a:t> Learning the stories of people and places</a:t>
            </a:r>
          </a:p>
          <a:p>
            <a:pPr>
              <a:lnSpc>
                <a:spcPct val="100000"/>
              </a:lnSpc>
              <a:buFont typeface="Wingdings" panose="05000000000000000000" pitchFamily="2" charset="2"/>
              <a:buChar char="á"/>
            </a:pPr>
            <a:r>
              <a:rPr lang="en-GB" sz="2000" b="1" dirty="0">
                <a:solidFill>
                  <a:schemeClr val="accent5"/>
                </a:solidFill>
                <a:sym typeface="Wingdings" panose="05000000000000000000" pitchFamily="2" charset="2"/>
              </a:rPr>
              <a:t> Learn something new</a:t>
            </a:r>
          </a:p>
          <a:p>
            <a:pPr>
              <a:lnSpc>
                <a:spcPct val="100000"/>
              </a:lnSpc>
              <a:buFont typeface="Wingdings" panose="05000000000000000000" pitchFamily="2" charset="2"/>
              <a:buChar char="á"/>
            </a:pPr>
            <a:r>
              <a:rPr lang="en-GB" sz="2000" b="1" dirty="0">
                <a:solidFill>
                  <a:schemeClr val="accent5"/>
                </a:solidFill>
                <a:sym typeface="Wingdings" panose="05000000000000000000" pitchFamily="2" charset="2"/>
              </a:rPr>
              <a:t> Unique experiences</a:t>
            </a:r>
          </a:p>
          <a:p>
            <a:pPr>
              <a:lnSpc>
                <a:spcPct val="100000"/>
              </a:lnSpc>
              <a:buFont typeface="Wingdings" panose="05000000000000000000" pitchFamily="2" charset="2"/>
              <a:buChar char="á"/>
            </a:pPr>
            <a:r>
              <a:rPr lang="en-GB" sz="2000" b="1" dirty="0">
                <a:solidFill>
                  <a:schemeClr val="accent5"/>
                </a:solidFill>
                <a:sym typeface="Wingdings" panose="05000000000000000000" pitchFamily="2" charset="2"/>
              </a:rPr>
              <a:t> Friendly, genuine welcome</a:t>
            </a:r>
          </a:p>
        </p:txBody>
      </p:sp>
      <p:sp>
        <p:nvSpPr>
          <p:cNvPr id="17" name="Content Placeholder 2"/>
          <p:cNvSpPr txBox="1">
            <a:spLocks/>
          </p:cNvSpPr>
          <p:nvPr/>
        </p:nvSpPr>
        <p:spPr>
          <a:xfrm>
            <a:off x="7503511" y="81698"/>
            <a:ext cx="3197827"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5">
                    <a:lumMod val="75000"/>
                  </a:schemeClr>
                </a:solidFill>
              </a:rPr>
              <a:t>35% </a:t>
            </a:r>
            <a:r>
              <a:rPr lang="en-GB" sz="1800" b="1" dirty="0">
                <a:solidFill>
                  <a:schemeClr val="accent5">
                    <a:lumMod val="75000"/>
                  </a:schemeClr>
                </a:solidFill>
              </a:rPr>
              <a:t>(c. 246,000 people*) </a:t>
            </a:r>
          </a:p>
        </p:txBody>
      </p:sp>
      <p:sp>
        <p:nvSpPr>
          <p:cNvPr id="18" name="Rectangle 17"/>
          <p:cNvSpPr/>
          <p:nvPr/>
        </p:nvSpPr>
        <p:spPr>
          <a:xfrm>
            <a:off x="146981" y="6602560"/>
            <a:ext cx="11764032" cy="230832"/>
          </a:xfrm>
          <a:prstGeom prst="rect">
            <a:avLst/>
          </a:prstGeom>
        </p:spPr>
        <p:txBody>
          <a:bodyPr wrap="square">
            <a:spAutoFit/>
          </a:bodyPr>
          <a:lstStyle/>
          <a:p>
            <a:r>
              <a:rPr lang="en-GB" sz="900" dirty="0">
                <a:solidFill>
                  <a:schemeClr val="bg1"/>
                </a:solidFill>
              </a:rPr>
              <a:t>Base: All interested in Heritage at B3 and disagree with C8_3 ‘I am not a museum type of person’ (175) * Number of people estimate based on population estimates from Scotland’s Census 2011</a:t>
            </a:r>
          </a:p>
        </p:txBody>
      </p:sp>
      <p:sp>
        <p:nvSpPr>
          <p:cNvPr id="23" name="Rectangle 22"/>
          <p:cNvSpPr/>
          <p:nvPr/>
        </p:nvSpPr>
        <p:spPr>
          <a:xfrm>
            <a:off x="773388" y="986545"/>
            <a:ext cx="11272073" cy="1640115"/>
          </a:xfrm>
          <a:prstGeom prst="rect">
            <a:avLst/>
          </a:prstGeom>
          <a:solidFill>
            <a:srgbClr val="FFFFFF">
              <a:alpha val="9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Rectangle 23"/>
          <p:cNvSpPr/>
          <p:nvPr/>
        </p:nvSpPr>
        <p:spPr>
          <a:xfrm rot="16200000">
            <a:off x="-556503" y="1618990"/>
            <a:ext cx="1830950" cy="369332"/>
          </a:xfrm>
          <a:prstGeom prst="rect">
            <a:avLst/>
          </a:prstGeom>
        </p:spPr>
        <p:txBody>
          <a:bodyPr wrap="none">
            <a:spAutoFit/>
          </a:bodyPr>
          <a:lstStyle/>
          <a:p>
            <a:r>
              <a:rPr lang="en-GB" b="1" dirty="0">
                <a:solidFill>
                  <a:schemeClr val="bg1"/>
                </a:solidFill>
              </a:rPr>
              <a:t>Demographics</a:t>
            </a:r>
          </a:p>
        </p:txBody>
      </p:sp>
      <p:graphicFrame>
        <p:nvGraphicFramePr>
          <p:cNvPr id="7" name="Chart 6"/>
          <p:cNvGraphicFramePr/>
          <p:nvPr>
            <p:extLst>
              <p:ext uri="{D42A27DB-BD31-4B8C-83A1-F6EECF244321}">
                <p14:modId xmlns:p14="http://schemas.microsoft.com/office/powerpoint/2010/main" val="3300280461"/>
              </p:ext>
            </p:extLst>
          </p:nvPr>
        </p:nvGraphicFramePr>
        <p:xfrm>
          <a:off x="632178" y="1021042"/>
          <a:ext cx="2729805" cy="162960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p:cNvGraphicFramePr/>
          <p:nvPr>
            <p:extLst>
              <p:ext uri="{D42A27DB-BD31-4B8C-83A1-F6EECF244321}">
                <p14:modId xmlns:p14="http://schemas.microsoft.com/office/powerpoint/2010/main" val="852138509"/>
              </p:ext>
            </p:extLst>
          </p:nvPr>
        </p:nvGraphicFramePr>
        <p:xfrm>
          <a:off x="3238425" y="1138824"/>
          <a:ext cx="2545851" cy="151736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0" name="Chart 19"/>
          <p:cNvGraphicFramePr/>
          <p:nvPr>
            <p:extLst>
              <p:ext uri="{D42A27DB-BD31-4B8C-83A1-F6EECF244321}">
                <p14:modId xmlns:p14="http://schemas.microsoft.com/office/powerpoint/2010/main" val="3062306102"/>
              </p:ext>
            </p:extLst>
          </p:nvPr>
        </p:nvGraphicFramePr>
        <p:xfrm>
          <a:off x="5707881" y="784628"/>
          <a:ext cx="2301060" cy="1842032"/>
        </p:xfrm>
        <a:graphic>
          <a:graphicData uri="http://schemas.openxmlformats.org/drawingml/2006/chart">
            <c:chart xmlns:c="http://schemas.openxmlformats.org/drawingml/2006/chart" xmlns:r="http://schemas.openxmlformats.org/officeDocument/2006/relationships" r:id="rId6"/>
          </a:graphicData>
        </a:graphic>
      </p:graphicFrame>
      <p:sp>
        <p:nvSpPr>
          <p:cNvPr id="21" name="TextBox 20"/>
          <p:cNvSpPr txBox="1"/>
          <p:nvPr/>
        </p:nvSpPr>
        <p:spPr>
          <a:xfrm>
            <a:off x="833124" y="1669880"/>
            <a:ext cx="514247" cy="369332"/>
          </a:xfrm>
          <a:prstGeom prst="rect">
            <a:avLst/>
          </a:prstGeom>
          <a:noFill/>
        </p:spPr>
        <p:txBody>
          <a:bodyPr wrap="square" rtlCol="0">
            <a:spAutoFit/>
          </a:bodyPr>
          <a:lstStyle/>
          <a:p>
            <a:pPr algn="ctr"/>
            <a:r>
              <a:rPr lang="en-GB" dirty="0">
                <a:solidFill>
                  <a:srgbClr val="3600DE"/>
                </a:solidFill>
                <a:sym typeface="Wingdings" panose="05000000000000000000" pitchFamily="2" charset="2"/>
              </a:rPr>
              <a:t></a:t>
            </a:r>
            <a:endParaRPr lang="en-GB" dirty="0">
              <a:solidFill>
                <a:srgbClr val="3600DE"/>
              </a:solidFill>
            </a:endParaRPr>
          </a:p>
        </p:txBody>
      </p:sp>
      <p:sp>
        <p:nvSpPr>
          <p:cNvPr id="25" name="TextBox 24"/>
          <p:cNvSpPr txBox="1"/>
          <p:nvPr/>
        </p:nvSpPr>
        <p:spPr>
          <a:xfrm>
            <a:off x="4374586" y="1312430"/>
            <a:ext cx="514247" cy="369332"/>
          </a:xfrm>
          <a:prstGeom prst="rect">
            <a:avLst/>
          </a:prstGeom>
          <a:noFill/>
        </p:spPr>
        <p:txBody>
          <a:bodyPr wrap="square" rtlCol="0">
            <a:spAutoFit/>
          </a:bodyPr>
          <a:lstStyle/>
          <a:p>
            <a:pPr algn="ctr"/>
            <a:r>
              <a:rPr lang="en-GB" dirty="0">
                <a:solidFill>
                  <a:schemeClr val="accent5">
                    <a:lumMod val="50000"/>
                  </a:schemeClr>
                </a:solidFill>
                <a:sym typeface="Wingdings" panose="05000000000000000000" pitchFamily="2" charset="2"/>
              </a:rPr>
              <a:t></a:t>
            </a:r>
            <a:endParaRPr lang="en-GB" dirty="0">
              <a:solidFill>
                <a:schemeClr val="accent5">
                  <a:lumMod val="50000"/>
                </a:schemeClr>
              </a:solidFill>
            </a:endParaRPr>
          </a:p>
        </p:txBody>
      </p:sp>
      <p:sp>
        <p:nvSpPr>
          <p:cNvPr id="26" name="TextBox 25"/>
          <p:cNvSpPr txBox="1"/>
          <p:nvPr/>
        </p:nvSpPr>
        <p:spPr>
          <a:xfrm>
            <a:off x="6700183" y="1068647"/>
            <a:ext cx="514247" cy="369332"/>
          </a:xfrm>
          <a:prstGeom prst="rect">
            <a:avLst/>
          </a:prstGeom>
          <a:noFill/>
        </p:spPr>
        <p:txBody>
          <a:bodyPr wrap="square" rtlCol="0">
            <a:spAutoFit/>
          </a:bodyPr>
          <a:lstStyle/>
          <a:p>
            <a:pPr algn="ctr"/>
            <a:r>
              <a:rPr lang="en-GB" dirty="0">
                <a:solidFill>
                  <a:srgbClr val="3600DE"/>
                </a:solidFill>
                <a:sym typeface="Wingdings" panose="05000000000000000000" pitchFamily="2" charset="2"/>
              </a:rPr>
              <a:t></a:t>
            </a:r>
            <a:endParaRPr lang="en-GB" dirty="0">
              <a:solidFill>
                <a:srgbClr val="3600DE"/>
              </a:solidFill>
            </a:endParaRPr>
          </a:p>
        </p:txBody>
      </p:sp>
      <p:sp>
        <p:nvSpPr>
          <p:cNvPr id="27" name="Rectangle 26"/>
          <p:cNvSpPr/>
          <p:nvPr/>
        </p:nvSpPr>
        <p:spPr>
          <a:xfrm>
            <a:off x="8203784" y="1377612"/>
            <a:ext cx="965328" cy="1061829"/>
          </a:xfrm>
          <a:prstGeom prst="rect">
            <a:avLst/>
          </a:prstGeom>
        </p:spPr>
        <p:txBody>
          <a:bodyPr wrap="none">
            <a:spAutoFit/>
          </a:bodyPr>
          <a:lstStyle/>
          <a:p>
            <a:pPr algn="r">
              <a:lnSpc>
                <a:spcPct val="150000"/>
              </a:lnSpc>
            </a:pPr>
            <a:r>
              <a:rPr lang="en-GB" sz="1400" dirty="0">
                <a:solidFill>
                  <a:schemeClr val="accent5">
                    <a:lumMod val="50000"/>
                  </a:schemeClr>
                </a:solidFill>
              </a:rPr>
              <a:t>&lt; Level 1</a:t>
            </a:r>
          </a:p>
          <a:p>
            <a:pPr algn="r">
              <a:lnSpc>
                <a:spcPct val="150000"/>
              </a:lnSpc>
            </a:pPr>
            <a:r>
              <a:rPr lang="en-GB" sz="1400" dirty="0">
                <a:solidFill>
                  <a:schemeClr val="accent5">
                    <a:lumMod val="50000"/>
                  </a:schemeClr>
                </a:solidFill>
              </a:rPr>
              <a:t>Level 1-2</a:t>
            </a:r>
          </a:p>
          <a:p>
            <a:pPr algn="r">
              <a:lnSpc>
                <a:spcPct val="150000"/>
              </a:lnSpc>
            </a:pPr>
            <a:r>
              <a:rPr lang="en-GB" sz="1400" dirty="0">
                <a:solidFill>
                  <a:schemeClr val="accent5">
                    <a:lumMod val="50000"/>
                  </a:schemeClr>
                </a:solidFill>
              </a:rPr>
              <a:t>Level 3+</a:t>
            </a:r>
          </a:p>
        </p:txBody>
      </p:sp>
      <p:sp>
        <p:nvSpPr>
          <p:cNvPr id="28" name="Rectangle 27"/>
          <p:cNvSpPr/>
          <p:nvPr/>
        </p:nvSpPr>
        <p:spPr>
          <a:xfrm>
            <a:off x="8138481" y="1011663"/>
            <a:ext cx="1763624" cy="276999"/>
          </a:xfrm>
          <a:prstGeom prst="rect">
            <a:avLst/>
          </a:prstGeom>
        </p:spPr>
        <p:txBody>
          <a:bodyPr wrap="none">
            <a:spAutoFit/>
          </a:bodyPr>
          <a:lstStyle/>
          <a:p>
            <a:r>
              <a:rPr lang="en-GB" sz="1200" b="1" dirty="0">
                <a:solidFill>
                  <a:schemeClr val="accent5">
                    <a:lumMod val="50000"/>
                  </a:schemeClr>
                </a:solidFill>
              </a:rPr>
              <a:t>Highest qualifications</a:t>
            </a:r>
            <a:endParaRPr lang="en-GB" sz="1200" dirty="0">
              <a:solidFill>
                <a:schemeClr val="accent5">
                  <a:lumMod val="50000"/>
                </a:schemeClr>
              </a:solidFill>
            </a:endParaRPr>
          </a:p>
        </p:txBody>
      </p:sp>
      <p:sp>
        <p:nvSpPr>
          <p:cNvPr id="29" name="Rectangle 28"/>
          <p:cNvSpPr/>
          <p:nvPr/>
        </p:nvSpPr>
        <p:spPr>
          <a:xfrm>
            <a:off x="9149203" y="1377612"/>
            <a:ext cx="540533" cy="1061829"/>
          </a:xfrm>
          <a:prstGeom prst="rect">
            <a:avLst/>
          </a:prstGeom>
        </p:spPr>
        <p:txBody>
          <a:bodyPr wrap="none">
            <a:spAutoFit/>
          </a:bodyPr>
          <a:lstStyle/>
          <a:p>
            <a:pPr algn="ctr">
              <a:lnSpc>
                <a:spcPct val="150000"/>
              </a:lnSpc>
            </a:pPr>
            <a:r>
              <a:rPr lang="en-GB" sz="1400" b="1" dirty="0">
                <a:solidFill>
                  <a:schemeClr val="accent5"/>
                </a:solidFill>
              </a:rPr>
              <a:t>2%</a:t>
            </a:r>
          </a:p>
          <a:p>
            <a:pPr algn="ctr">
              <a:lnSpc>
                <a:spcPct val="150000"/>
              </a:lnSpc>
            </a:pPr>
            <a:r>
              <a:rPr lang="en-GB" sz="1400" b="1" dirty="0">
                <a:solidFill>
                  <a:schemeClr val="accent5"/>
                </a:solidFill>
              </a:rPr>
              <a:t>39%</a:t>
            </a:r>
          </a:p>
          <a:p>
            <a:pPr algn="ctr">
              <a:lnSpc>
                <a:spcPct val="150000"/>
              </a:lnSpc>
            </a:pPr>
            <a:r>
              <a:rPr lang="en-GB" sz="1400" b="1" dirty="0">
                <a:solidFill>
                  <a:srgbClr val="3600DE"/>
                </a:solidFill>
              </a:rPr>
              <a:t>57%</a:t>
            </a:r>
            <a:endParaRPr lang="en-GB" sz="1400" dirty="0">
              <a:solidFill>
                <a:srgbClr val="3600DE"/>
              </a:solidFill>
            </a:endParaRPr>
          </a:p>
        </p:txBody>
      </p:sp>
      <p:sp>
        <p:nvSpPr>
          <p:cNvPr id="30" name="TextBox 29"/>
          <p:cNvSpPr txBox="1"/>
          <p:nvPr/>
        </p:nvSpPr>
        <p:spPr>
          <a:xfrm>
            <a:off x="9487716" y="2022450"/>
            <a:ext cx="514247" cy="369332"/>
          </a:xfrm>
          <a:prstGeom prst="rect">
            <a:avLst/>
          </a:prstGeom>
          <a:noFill/>
        </p:spPr>
        <p:txBody>
          <a:bodyPr wrap="square" rtlCol="0">
            <a:spAutoFit/>
          </a:bodyPr>
          <a:lstStyle/>
          <a:p>
            <a:pPr algn="ctr"/>
            <a:r>
              <a:rPr lang="en-GB" dirty="0">
                <a:solidFill>
                  <a:srgbClr val="3600DE"/>
                </a:solidFill>
                <a:sym typeface="Wingdings" panose="05000000000000000000" pitchFamily="2" charset="2"/>
              </a:rPr>
              <a:t></a:t>
            </a:r>
            <a:endParaRPr lang="en-GB" dirty="0">
              <a:solidFill>
                <a:srgbClr val="3600DE"/>
              </a:solidFill>
            </a:endParaRPr>
          </a:p>
        </p:txBody>
      </p:sp>
      <p:sp>
        <p:nvSpPr>
          <p:cNvPr id="31" name="Rectangle 30"/>
          <p:cNvSpPr/>
          <p:nvPr/>
        </p:nvSpPr>
        <p:spPr>
          <a:xfrm rot="16200000">
            <a:off x="5104815" y="1608352"/>
            <a:ext cx="1128835" cy="276999"/>
          </a:xfrm>
          <a:prstGeom prst="rect">
            <a:avLst/>
          </a:prstGeom>
        </p:spPr>
        <p:txBody>
          <a:bodyPr wrap="none">
            <a:spAutoFit/>
          </a:bodyPr>
          <a:lstStyle/>
          <a:p>
            <a:r>
              <a:rPr lang="en-GB" sz="1200" b="1" dirty="0">
                <a:solidFill>
                  <a:schemeClr val="accent5">
                    <a:lumMod val="50000"/>
                  </a:schemeClr>
                </a:solidFill>
              </a:rPr>
              <a:t>Social grade</a:t>
            </a:r>
          </a:p>
        </p:txBody>
      </p:sp>
      <p:sp>
        <p:nvSpPr>
          <p:cNvPr id="32" name="Rectangle 31"/>
          <p:cNvSpPr/>
          <p:nvPr/>
        </p:nvSpPr>
        <p:spPr>
          <a:xfrm>
            <a:off x="4013742" y="1011663"/>
            <a:ext cx="497252" cy="276999"/>
          </a:xfrm>
          <a:prstGeom prst="rect">
            <a:avLst/>
          </a:prstGeom>
        </p:spPr>
        <p:txBody>
          <a:bodyPr wrap="none">
            <a:spAutoFit/>
          </a:bodyPr>
          <a:lstStyle/>
          <a:p>
            <a:r>
              <a:rPr lang="en-GB" sz="1200" b="1" dirty="0">
                <a:solidFill>
                  <a:schemeClr val="accent5">
                    <a:lumMod val="50000"/>
                  </a:schemeClr>
                </a:solidFill>
              </a:rPr>
              <a:t>Age</a:t>
            </a:r>
          </a:p>
        </p:txBody>
      </p:sp>
      <p:sp>
        <p:nvSpPr>
          <p:cNvPr id="33" name="Rectangle 32"/>
          <p:cNvSpPr/>
          <p:nvPr/>
        </p:nvSpPr>
        <p:spPr>
          <a:xfrm>
            <a:off x="807143" y="1011663"/>
            <a:ext cx="753732" cy="276999"/>
          </a:xfrm>
          <a:prstGeom prst="rect">
            <a:avLst/>
          </a:prstGeom>
        </p:spPr>
        <p:txBody>
          <a:bodyPr wrap="none">
            <a:spAutoFit/>
          </a:bodyPr>
          <a:lstStyle/>
          <a:p>
            <a:r>
              <a:rPr lang="en-GB" sz="1200" b="1" dirty="0">
                <a:solidFill>
                  <a:schemeClr val="accent5">
                    <a:lumMod val="50000"/>
                  </a:schemeClr>
                </a:solidFill>
              </a:rPr>
              <a:t>Gender</a:t>
            </a:r>
          </a:p>
        </p:txBody>
      </p:sp>
      <p:sp>
        <p:nvSpPr>
          <p:cNvPr id="34" name="Content Placeholder 2"/>
          <p:cNvSpPr txBox="1">
            <a:spLocks/>
          </p:cNvSpPr>
          <p:nvPr/>
        </p:nvSpPr>
        <p:spPr>
          <a:xfrm>
            <a:off x="4363354" y="3012862"/>
            <a:ext cx="3404560" cy="3581614"/>
          </a:xfrm>
          <a:prstGeom prst="rect">
            <a:avLst/>
          </a:prstGeom>
          <a:solidFill>
            <a:srgbClr val="169793">
              <a:alpha val="89804"/>
            </a:srgbClr>
          </a:solidFill>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1800" b="1" dirty="0">
                <a:solidFill>
                  <a:schemeClr val="bg1"/>
                </a:solidFill>
              </a:rPr>
              <a:t>Think museums are:</a:t>
            </a:r>
          </a:p>
          <a:p>
            <a:pPr marL="0" indent="0">
              <a:lnSpc>
                <a:spcPct val="100000"/>
              </a:lnSpc>
              <a:buNone/>
            </a:pPr>
            <a:r>
              <a:rPr lang="en-GB" sz="1800" b="1" dirty="0">
                <a:solidFill>
                  <a:schemeClr val="bg1"/>
                </a:solidFill>
                <a:sym typeface="Wingdings" panose="05000000000000000000" pitchFamily="2" charset="2"/>
              </a:rPr>
              <a:t>  Educational</a:t>
            </a:r>
          </a:p>
          <a:p>
            <a:pPr marL="0" indent="0">
              <a:lnSpc>
                <a:spcPct val="100000"/>
              </a:lnSpc>
              <a:buNone/>
            </a:pPr>
            <a:r>
              <a:rPr lang="en-GB" sz="1800" b="1" dirty="0">
                <a:solidFill>
                  <a:schemeClr val="bg1"/>
                </a:solidFill>
                <a:sym typeface="Wingdings" panose="05000000000000000000" pitchFamily="2" charset="2"/>
              </a:rPr>
              <a:t></a:t>
            </a:r>
            <a:r>
              <a:rPr lang="en-GB" sz="1800" b="1" dirty="0">
                <a:solidFill>
                  <a:schemeClr val="bg1"/>
                </a:solidFill>
              </a:rPr>
              <a:t> Important</a:t>
            </a:r>
          </a:p>
          <a:p>
            <a:pPr>
              <a:lnSpc>
                <a:spcPct val="100000"/>
              </a:lnSpc>
              <a:buFont typeface="Wingdings" panose="05000000000000000000" pitchFamily="2" charset="2"/>
              <a:buChar char="á"/>
            </a:pPr>
            <a:r>
              <a:rPr lang="en-GB" sz="1800" b="1" dirty="0">
                <a:solidFill>
                  <a:schemeClr val="bg1"/>
                </a:solidFill>
              </a:rPr>
              <a:t> Welcoming</a:t>
            </a:r>
          </a:p>
          <a:p>
            <a:pPr>
              <a:lnSpc>
                <a:spcPct val="100000"/>
              </a:lnSpc>
              <a:buFont typeface="Wingdings" panose="05000000000000000000" pitchFamily="2" charset="2"/>
              <a:buChar char="á"/>
            </a:pPr>
            <a:r>
              <a:rPr lang="en-GB" sz="1800" b="1" dirty="0">
                <a:solidFill>
                  <a:schemeClr val="bg1"/>
                </a:solidFill>
              </a:rPr>
              <a:t> Entertaining</a:t>
            </a:r>
          </a:p>
          <a:p>
            <a:pPr>
              <a:lnSpc>
                <a:spcPct val="100000"/>
              </a:lnSpc>
              <a:buFont typeface="Wingdings" panose="05000000000000000000" pitchFamily="2" charset="2"/>
              <a:buChar char="â"/>
            </a:pPr>
            <a:r>
              <a:rPr lang="en-GB" sz="1800" b="1" dirty="0">
                <a:solidFill>
                  <a:schemeClr val="bg1"/>
                </a:solidFill>
                <a:sym typeface="Wingdings" panose="05000000000000000000" pitchFamily="2" charset="2"/>
              </a:rPr>
              <a:t> Boring</a:t>
            </a:r>
          </a:p>
          <a:p>
            <a:pPr marL="0" indent="0">
              <a:lnSpc>
                <a:spcPct val="100000"/>
              </a:lnSpc>
              <a:buNone/>
            </a:pPr>
            <a:r>
              <a:rPr lang="en-GB" sz="1800" b="1" dirty="0">
                <a:solidFill>
                  <a:schemeClr val="bg1"/>
                </a:solidFill>
                <a:sym typeface="Wingdings" panose="05000000000000000000" pitchFamily="2" charset="2"/>
              </a:rPr>
              <a:t>But:</a:t>
            </a:r>
          </a:p>
          <a:p>
            <a:pPr marL="0" indent="0">
              <a:lnSpc>
                <a:spcPct val="100000"/>
              </a:lnSpc>
              <a:buNone/>
            </a:pPr>
            <a:r>
              <a:rPr lang="en-GB" sz="1800" b="1" dirty="0">
                <a:solidFill>
                  <a:schemeClr val="bg1"/>
                </a:solidFill>
                <a:sym typeface="Wingdings" panose="05000000000000000000" pitchFamily="2" charset="2"/>
              </a:rPr>
              <a:t> Old fashioned</a:t>
            </a:r>
          </a:p>
          <a:p>
            <a:pPr marL="0" indent="0">
              <a:lnSpc>
                <a:spcPct val="100000"/>
              </a:lnSpc>
              <a:buNone/>
            </a:pPr>
            <a:r>
              <a:rPr lang="en-GB" sz="1800" b="1" dirty="0">
                <a:solidFill>
                  <a:schemeClr val="bg1"/>
                </a:solidFill>
                <a:sym typeface="Wingdings" panose="05000000000000000000" pitchFamily="2" charset="2"/>
              </a:rPr>
              <a:t> For older people</a:t>
            </a:r>
          </a:p>
          <a:p>
            <a:pPr>
              <a:lnSpc>
                <a:spcPct val="100000"/>
              </a:lnSpc>
              <a:buFont typeface="Wingdings" panose="05000000000000000000" pitchFamily="2" charset="2"/>
              <a:buChar char="á"/>
            </a:pPr>
            <a:r>
              <a:rPr lang="en-GB" sz="1800" b="1" dirty="0">
                <a:solidFill>
                  <a:schemeClr val="bg1"/>
                </a:solidFill>
                <a:sym typeface="Wingdings" panose="05000000000000000000" pitchFamily="2" charset="2"/>
              </a:rPr>
              <a:t> Too quiet</a:t>
            </a:r>
          </a:p>
        </p:txBody>
      </p:sp>
      <p:sp>
        <p:nvSpPr>
          <p:cNvPr id="36" name="Content Placeholder 2"/>
          <p:cNvSpPr txBox="1">
            <a:spLocks/>
          </p:cNvSpPr>
          <p:nvPr/>
        </p:nvSpPr>
        <p:spPr>
          <a:xfrm>
            <a:off x="8241956" y="3004924"/>
            <a:ext cx="3404560" cy="3581614"/>
          </a:xfrm>
          <a:prstGeom prst="rect">
            <a:avLst/>
          </a:prstGeom>
          <a:solidFill>
            <a:srgbClr val="6DE9E6">
              <a:alpha val="89804"/>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1800" b="1" dirty="0">
                <a:solidFill>
                  <a:schemeClr val="bg1"/>
                </a:solidFill>
              </a:rPr>
              <a:t>Want to see:</a:t>
            </a:r>
          </a:p>
          <a:p>
            <a:pPr marL="0" indent="0">
              <a:lnSpc>
                <a:spcPct val="100000"/>
              </a:lnSpc>
              <a:buNone/>
            </a:pPr>
            <a:r>
              <a:rPr lang="en-GB" sz="1800" b="1" dirty="0">
                <a:solidFill>
                  <a:schemeClr val="bg1"/>
                </a:solidFill>
                <a:sym typeface="Wingdings" panose="05000000000000000000" pitchFamily="2" charset="2"/>
              </a:rPr>
              <a:t> </a:t>
            </a:r>
            <a:r>
              <a:rPr lang="en-GB" sz="1800" b="1" dirty="0">
                <a:solidFill>
                  <a:schemeClr val="bg1"/>
                </a:solidFill>
              </a:rPr>
              <a:t>Interesting temporary exhibitions</a:t>
            </a:r>
          </a:p>
          <a:p>
            <a:pPr marL="0" indent="0">
              <a:lnSpc>
                <a:spcPct val="100000"/>
              </a:lnSpc>
              <a:buNone/>
            </a:pPr>
            <a:r>
              <a:rPr lang="en-GB" sz="1800" b="1" dirty="0">
                <a:solidFill>
                  <a:schemeClr val="bg1"/>
                </a:solidFill>
                <a:sym typeface="Wingdings" panose="05000000000000000000" pitchFamily="2" charset="2"/>
              </a:rPr>
              <a:t> </a:t>
            </a:r>
            <a:r>
              <a:rPr lang="en-GB" sz="1800" b="1" dirty="0">
                <a:solidFill>
                  <a:schemeClr val="bg1"/>
                </a:solidFill>
              </a:rPr>
              <a:t>Permanent collections kept fresh</a:t>
            </a:r>
          </a:p>
          <a:p>
            <a:pPr marL="0" indent="0">
              <a:lnSpc>
                <a:spcPct val="100000"/>
              </a:lnSpc>
              <a:buNone/>
            </a:pPr>
            <a:r>
              <a:rPr lang="en-GB" sz="1800" b="1" dirty="0">
                <a:solidFill>
                  <a:schemeClr val="bg1"/>
                </a:solidFill>
                <a:sym typeface="Wingdings" panose="05000000000000000000" pitchFamily="2" charset="2"/>
              </a:rPr>
              <a:t> </a:t>
            </a:r>
            <a:r>
              <a:rPr lang="en-GB" sz="1800" b="1" dirty="0">
                <a:solidFill>
                  <a:schemeClr val="bg1"/>
                </a:solidFill>
              </a:rPr>
              <a:t>Interactive exhibits</a:t>
            </a:r>
          </a:p>
          <a:p>
            <a:pPr>
              <a:lnSpc>
                <a:spcPct val="100000"/>
              </a:lnSpc>
              <a:buFont typeface="Wingdings" panose="05000000000000000000" pitchFamily="2" charset="2"/>
              <a:buChar char="á"/>
            </a:pPr>
            <a:r>
              <a:rPr lang="en-GB" sz="1800" b="1" dirty="0">
                <a:solidFill>
                  <a:schemeClr val="bg1"/>
                </a:solidFill>
              </a:rPr>
              <a:t> After hours/late events for young people</a:t>
            </a:r>
          </a:p>
          <a:p>
            <a:pPr marL="0" indent="0">
              <a:lnSpc>
                <a:spcPct val="100000"/>
              </a:lnSpc>
              <a:buNone/>
            </a:pPr>
            <a:r>
              <a:rPr lang="en-GB" sz="1800" b="1" dirty="0">
                <a:solidFill>
                  <a:schemeClr val="bg1"/>
                </a:solidFill>
                <a:sym typeface="Wingdings" panose="05000000000000000000" pitchFamily="2" charset="2"/>
              </a:rPr>
              <a:t></a:t>
            </a:r>
            <a:r>
              <a:rPr lang="en-GB" sz="1800" b="1" dirty="0">
                <a:solidFill>
                  <a:schemeClr val="bg1"/>
                </a:solidFill>
              </a:rPr>
              <a:t> Live events</a:t>
            </a:r>
          </a:p>
        </p:txBody>
      </p:sp>
      <p:sp>
        <p:nvSpPr>
          <p:cNvPr id="35" name="TextBox 34"/>
          <p:cNvSpPr txBox="1"/>
          <p:nvPr/>
        </p:nvSpPr>
        <p:spPr>
          <a:xfrm>
            <a:off x="7638322" y="1772995"/>
            <a:ext cx="514247" cy="369332"/>
          </a:xfrm>
          <a:prstGeom prst="rect">
            <a:avLst/>
          </a:prstGeom>
          <a:noFill/>
        </p:spPr>
        <p:txBody>
          <a:bodyPr wrap="square" rtlCol="0">
            <a:spAutoFit/>
          </a:bodyPr>
          <a:lstStyle/>
          <a:p>
            <a:pPr algn="ctr"/>
            <a:r>
              <a:rPr lang="en-GB" dirty="0">
                <a:solidFill>
                  <a:schemeClr val="accent5">
                    <a:lumMod val="50000"/>
                  </a:schemeClr>
                </a:solidFill>
                <a:sym typeface="Wingdings" panose="05000000000000000000" pitchFamily="2" charset="2"/>
              </a:rPr>
              <a:t></a:t>
            </a:r>
            <a:endParaRPr lang="en-GB" dirty="0">
              <a:solidFill>
                <a:schemeClr val="accent5">
                  <a:lumMod val="50000"/>
                </a:schemeClr>
              </a:solidFill>
            </a:endParaRPr>
          </a:p>
        </p:txBody>
      </p:sp>
      <p:sp>
        <p:nvSpPr>
          <p:cNvPr id="37" name="TextBox 36"/>
          <p:cNvSpPr txBox="1"/>
          <p:nvPr/>
        </p:nvSpPr>
        <p:spPr>
          <a:xfrm>
            <a:off x="9481272" y="1755715"/>
            <a:ext cx="514247" cy="369332"/>
          </a:xfrm>
          <a:prstGeom prst="rect">
            <a:avLst/>
          </a:prstGeom>
          <a:noFill/>
        </p:spPr>
        <p:txBody>
          <a:bodyPr wrap="square" rtlCol="0">
            <a:spAutoFit/>
          </a:bodyPr>
          <a:lstStyle/>
          <a:p>
            <a:pPr algn="ctr"/>
            <a:r>
              <a:rPr lang="en-GB" dirty="0">
                <a:solidFill>
                  <a:schemeClr val="accent5">
                    <a:lumMod val="50000"/>
                  </a:schemeClr>
                </a:solidFill>
                <a:sym typeface="Wingdings" panose="05000000000000000000" pitchFamily="2" charset="2"/>
              </a:rPr>
              <a:t></a:t>
            </a:r>
            <a:endParaRPr lang="en-GB" dirty="0">
              <a:solidFill>
                <a:schemeClr val="accent5">
                  <a:lumMod val="50000"/>
                </a:schemeClr>
              </a:solidFill>
            </a:endParaRPr>
          </a:p>
        </p:txBody>
      </p:sp>
      <p:sp>
        <p:nvSpPr>
          <p:cNvPr id="2" name="Slide Number Placeholder 1">
            <a:extLst>
              <a:ext uri="{FF2B5EF4-FFF2-40B4-BE49-F238E27FC236}">
                <a16:creationId xmlns:a16="http://schemas.microsoft.com/office/drawing/2014/main" id="{6CC72673-F78E-A84D-949D-E2B24172B484}"/>
              </a:ext>
            </a:extLst>
          </p:cNvPr>
          <p:cNvSpPr>
            <a:spLocks noGrp="1"/>
          </p:cNvSpPr>
          <p:nvPr>
            <p:ph type="sldNum" sz="quarter" idx="12"/>
          </p:nvPr>
        </p:nvSpPr>
        <p:spPr>
          <a:xfrm>
            <a:off x="9346871" y="6399750"/>
            <a:ext cx="2743200" cy="365125"/>
          </a:xfrm>
        </p:spPr>
        <p:txBody>
          <a:bodyPr/>
          <a:lstStyle/>
          <a:p>
            <a:fld id="{3EBA1AA4-1184-42E6-9FAC-E6D11BBC447D}" type="slidenum">
              <a:rPr lang="en-GB" smtClean="0">
                <a:solidFill>
                  <a:schemeClr val="bg1"/>
                </a:solidFill>
              </a:rPr>
              <a:t>4</a:t>
            </a:fld>
            <a:endParaRPr lang="en-GB" dirty="0">
              <a:solidFill>
                <a:schemeClr val="bg1"/>
              </a:solidFill>
            </a:endParaRPr>
          </a:p>
        </p:txBody>
      </p:sp>
      <p:sp>
        <p:nvSpPr>
          <p:cNvPr id="38" name="Rectangle 37"/>
          <p:cNvSpPr/>
          <p:nvPr/>
        </p:nvSpPr>
        <p:spPr>
          <a:xfrm>
            <a:off x="9997901" y="1377612"/>
            <a:ext cx="1280513" cy="1169551"/>
          </a:xfrm>
          <a:prstGeom prst="rect">
            <a:avLst/>
          </a:prstGeom>
        </p:spPr>
        <p:txBody>
          <a:bodyPr wrap="square">
            <a:spAutoFit/>
          </a:bodyPr>
          <a:lstStyle/>
          <a:p>
            <a:pPr algn="r"/>
            <a:r>
              <a:rPr lang="en-GB" sz="1400" dirty="0">
                <a:solidFill>
                  <a:schemeClr val="accent5">
                    <a:lumMod val="50000"/>
                  </a:schemeClr>
                </a:solidFill>
              </a:rPr>
              <a:t>Education/ training</a:t>
            </a:r>
          </a:p>
          <a:p>
            <a:pPr algn="r"/>
            <a:r>
              <a:rPr lang="en-GB" sz="1400" dirty="0">
                <a:solidFill>
                  <a:schemeClr val="accent5">
                    <a:lumMod val="50000"/>
                  </a:schemeClr>
                </a:solidFill>
              </a:rPr>
              <a:t>Working</a:t>
            </a:r>
          </a:p>
          <a:p>
            <a:pPr algn="r"/>
            <a:r>
              <a:rPr lang="en-GB" sz="1400" dirty="0">
                <a:solidFill>
                  <a:schemeClr val="accent5">
                    <a:lumMod val="50000"/>
                  </a:schemeClr>
                </a:solidFill>
              </a:rPr>
              <a:t>Not working</a:t>
            </a:r>
          </a:p>
          <a:p>
            <a:pPr algn="r"/>
            <a:r>
              <a:rPr lang="en-GB" sz="1400" dirty="0">
                <a:solidFill>
                  <a:schemeClr val="accent5">
                    <a:lumMod val="50000"/>
                  </a:schemeClr>
                </a:solidFill>
              </a:rPr>
              <a:t>Other/NA</a:t>
            </a:r>
          </a:p>
        </p:txBody>
      </p:sp>
      <p:sp>
        <p:nvSpPr>
          <p:cNvPr id="40" name="Rectangle 39"/>
          <p:cNvSpPr/>
          <p:nvPr/>
        </p:nvSpPr>
        <p:spPr>
          <a:xfrm>
            <a:off x="10473331" y="1011659"/>
            <a:ext cx="1024639" cy="276999"/>
          </a:xfrm>
          <a:prstGeom prst="rect">
            <a:avLst/>
          </a:prstGeom>
        </p:spPr>
        <p:txBody>
          <a:bodyPr wrap="none">
            <a:spAutoFit/>
          </a:bodyPr>
          <a:lstStyle/>
          <a:p>
            <a:r>
              <a:rPr lang="en-GB" sz="1200" b="1" dirty="0">
                <a:solidFill>
                  <a:schemeClr val="accent5">
                    <a:lumMod val="50000"/>
                  </a:schemeClr>
                </a:solidFill>
              </a:rPr>
              <a:t>Work status</a:t>
            </a:r>
            <a:endParaRPr lang="en-GB" sz="1200" dirty="0">
              <a:solidFill>
                <a:schemeClr val="accent5">
                  <a:lumMod val="50000"/>
                </a:schemeClr>
              </a:solidFill>
            </a:endParaRPr>
          </a:p>
        </p:txBody>
      </p:sp>
      <p:sp>
        <p:nvSpPr>
          <p:cNvPr id="41" name="Rectangle 40"/>
          <p:cNvSpPr/>
          <p:nvPr/>
        </p:nvSpPr>
        <p:spPr>
          <a:xfrm>
            <a:off x="11288669" y="1592525"/>
            <a:ext cx="540533" cy="954107"/>
          </a:xfrm>
          <a:prstGeom prst="rect">
            <a:avLst/>
          </a:prstGeom>
        </p:spPr>
        <p:txBody>
          <a:bodyPr wrap="none">
            <a:spAutoFit/>
          </a:bodyPr>
          <a:lstStyle/>
          <a:p>
            <a:pPr algn="ctr"/>
            <a:r>
              <a:rPr lang="en-GB" sz="1400" b="1" dirty="0">
                <a:solidFill>
                  <a:schemeClr val="accent5"/>
                </a:solidFill>
              </a:rPr>
              <a:t>54%</a:t>
            </a:r>
          </a:p>
          <a:p>
            <a:pPr algn="ctr"/>
            <a:r>
              <a:rPr lang="en-GB" sz="1400" b="1" dirty="0">
                <a:solidFill>
                  <a:schemeClr val="accent5"/>
                </a:solidFill>
              </a:rPr>
              <a:t>38%</a:t>
            </a:r>
          </a:p>
          <a:p>
            <a:pPr algn="ctr"/>
            <a:r>
              <a:rPr lang="en-GB" sz="1400" b="1" dirty="0">
                <a:solidFill>
                  <a:schemeClr val="accent5"/>
                </a:solidFill>
              </a:rPr>
              <a:t>6%</a:t>
            </a:r>
          </a:p>
          <a:p>
            <a:pPr algn="ctr"/>
            <a:r>
              <a:rPr lang="en-GB" sz="1400" b="1" dirty="0">
                <a:solidFill>
                  <a:schemeClr val="accent5"/>
                </a:solidFill>
              </a:rPr>
              <a:t>2%</a:t>
            </a:r>
            <a:endParaRPr lang="en-GB" sz="1400" dirty="0">
              <a:solidFill>
                <a:schemeClr val="accent5"/>
              </a:solidFill>
            </a:endParaRPr>
          </a:p>
        </p:txBody>
      </p:sp>
      <p:sp>
        <p:nvSpPr>
          <p:cNvPr id="43" name="TextBox 42"/>
          <p:cNvSpPr txBox="1"/>
          <p:nvPr/>
        </p:nvSpPr>
        <p:spPr>
          <a:xfrm>
            <a:off x="11650048" y="2005790"/>
            <a:ext cx="514247" cy="369332"/>
          </a:xfrm>
          <a:prstGeom prst="rect">
            <a:avLst/>
          </a:prstGeom>
          <a:noFill/>
        </p:spPr>
        <p:txBody>
          <a:bodyPr wrap="square" rtlCol="0">
            <a:spAutoFit/>
          </a:bodyPr>
          <a:lstStyle/>
          <a:p>
            <a:pPr algn="ctr"/>
            <a:r>
              <a:rPr lang="en-GB" dirty="0">
                <a:solidFill>
                  <a:schemeClr val="accent5">
                    <a:lumMod val="50000"/>
                  </a:schemeClr>
                </a:solidFill>
                <a:sym typeface="Wingdings" panose="05000000000000000000" pitchFamily="2" charset="2"/>
              </a:rPr>
              <a:t></a:t>
            </a:r>
            <a:endParaRPr lang="en-GB" dirty="0">
              <a:solidFill>
                <a:schemeClr val="accent5">
                  <a:lumMod val="50000"/>
                </a:schemeClr>
              </a:solidFill>
            </a:endParaRPr>
          </a:p>
        </p:txBody>
      </p:sp>
    </p:spTree>
    <p:extLst>
      <p:ext uri="{BB962C8B-B14F-4D97-AF65-F5344CB8AC3E}">
        <p14:creationId xmlns:p14="http://schemas.microsoft.com/office/powerpoint/2010/main" val="1060358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visitors at museum of scot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0" y="-1"/>
            <a:ext cx="12198189"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96412" y="296800"/>
            <a:ext cx="11763048" cy="754227"/>
          </a:xfrm>
          <a:solidFill>
            <a:schemeClr val="bg1">
              <a:alpha val="90000"/>
            </a:schemeClr>
          </a:solidFill>
        </p:spPr>
        <p:txBody>
          <a:bodyPr>
            <a:normAutofit fontScale="90000"/>
          </a:bodyPr>
          <a:lstStyle/>
          <a:p>
            <a:r>
              <a:rPr lang="en-GB" dirty="0">
                <a:solidFill>
                  <a:schemeClr val="accent5">
                    <a:lumMod val="75000"/>
                  </a:schemeClr>
                </a:solidFill>
              </a:rPr>
              <a:t>Interested in heritage and a museum person ‘Culture Seekers’ </a:t>
            </a:r>
          </a:p>
        </p:txBody>
      </p:sp>
      <p:sp>
        <p:nvSpPr>
          <p:cNvPr id="3" name="Content Placeholder 2"/>
          <p:cNvSpPr>
            <a:spLocks noGrp="1"/>
          </p:cNvSpPr>
          <p:nvPr>
            <p:ph idx="1"/>
          </p:nvPr>
        </p:nvSpPr>
        <p:spPr>
          <a:xfrm>
            <a:off x="43036" y="5374375"/>
            <a:ext cx="11892674" cy="1370339"/>
          </a:xfrm>
          <a:solidFill>
            <a:schemeClr val="accent5">
              <a:lumMod val="50000"/>
              <a:alpha val="90000"/>
            </a:schemeClr>
          </a:solidFill>
          <a:ln>
            <a:noFill/>
          </a:ln>
        </p:spPr>
        <p:txBody>
          <a:bodyPr>
            <a:normAutofit/>
          </a:bodyPr>
          <a:lstStyle/>
          <a:p>
            <a:pPr marL="0" indent="0">
              <a:lnSpc>
                <a:spcPct val="100000"/>
              </a:lnSpc>
              <a:spcBef>
                <a:spcPts val="0"/>
              </a:spcBef>
              <a:buNone/>
            </a:pPr>
            <a:r>
              <a:rPr lang="en-GB" sz="2000" dirty="0">
                <a:solidFill>
                  <a:schemeClr val="bg1"/>
                </a:solidFill>
              </a:rPr>
              <a:t> </a:t>
            </a:r>
            <a:r>
              <a:rPr lang="en-GB" sz="2000" b="1" dirty="0">
                <a:solidFill>
                  <a:schemeClr val="bg1"/>
                </a:solidFill>
              </a:rPr>
              <a:t>POSSIBLE BARRIERS</a:t>
            </a:r>
            <a:endParaRPr lang="en-GB" sz="2000" dirty="0">
              <a:solidFill>
                <a:schemeClr val="bg1"/>
              </a:solidFill>
            </a:endParaRPr>
          </a:p>
          <a:p>
            <a:pPr lvl="0">
              <a:lnSpc>
                <a:spcPct val="100000"/>
              </a:lnSpc>
              <a:spcBef>
                <a:spcPts val="0"/>
              </a:spcBef>
            </a:pPr>
            <a:r>
              <a:rPr lang="en-GB" sz="1800" dirty="0">
                <a:solidFill>
                  <a:schemeClr val="bg1"/>
                </a:solidFill>
              </a:rPr>
              <a:t>Lack of innovation – not taking enough risks</a:t>
            </a:r>
          </a:p>
          <a:p>
            <a:pPr lvl="0">
              <a:lnSpc>
                <a:spcPct val="100000"/>
              </a:lnSpc>
              <a:spcBef>
                <a:spcPts val="0"/>
              </a:spcBef>
            </a:pPr>
            <a:r>
              <a:rPr lang="en-GB" sz="1800" dirty="0">
                <a:solidFill>
                  <a:schemeClr val="bg1"/>
                </a:solidFill>
              </a:rPr>
              <a:t>Not enough depth within exhibits, content can sometimes be too broad </a:t>
            </a:r>
          </a:p>
          <a:p>
            <a:pPr lvl="0">
              <a:lnSpc>
                <a:spcPct val="100000"/>
              </a:lnSpc>
              <a:spcBef>
                <a:spcPts val="0"/>
              </a:spcBef>
            </a:pPr>
            <a:r>
              <a:rPr lang="en-GB" sz="1800" dirty="0">
                <a:solidFill>
                  <a:schemeClr val="bg1"/>
                </a:solidFill>
              </a:rPr>
              <a:t>They go more regularly so additional or expensive costs can be a barrier! </a:t>
            </a:r>
          </a:p>
          <a:p>
            <a:pPr>
              <a:lnSpc>
                <a:spcPct val="100000"/>
              </a:lnSpc>
              <a:spcBef>
                <a:spcPts val="0"/>
              </a:spcBef>
            </a:pPr>
            <a:endParaRPr lang="en-GB" sz="2000" dirty="0">
              <a:solidFill>
                <a:schemeClr val="bg1"/>
              </a:solidFill>
            </a:endParaRPr>
          </a:p>
        </p:txBody>
      </p:sp>
      <p:sp>
        <p:nvSpPr>
          <p:cNvPr id="4" name="Rectangle 3"/>
          <p:cNvSpPr/>
          <p:nvPr/>
        </p:nvSpPr>
        <p:spPr>
          <a:xfrm>
            <a:off x="43036" y="1303275"/>
            <a:ext cx="3646232" cy="3876397"/>
          </a:xfrm>
          <a:prstGeom prst="rect">
            <a:avLst/>
          </a:prstGeom>
          <a:solidFill>
            <a:schemeClr val="accent5">
              <a:alpha val="90000"/>
            </a:schemeClr>
          </a:solidFill>
          <a:ln>
            <a:noFill/>
          </a:ln>
        </p:spPr>
        <p:txBody>
          <a:bodyPr wrap="square">
            <a:noAutofit/>
          </a:bodyPr>
          <a:lstStyle/>
          <a:p>
            <a:pPr algn="ctr"/>
            <a:r>
              <a:rPr lang="en-GB" sz="2400" b="1" dirty="0">
                <a:solidFill>
                  <a:schemeClr val="bg1"/>
                </a:solidFill>
              </a:rPr>
              <a:t>PAST</a:t>
            </a:r>
            <a:endParaRPr lang="en-GB" sz="2800" b="1" dirty="0">
              <a:solidFill>
                <a:schemeClr val="bg1"/>
              </a:solidFill>
            </a:endParaRPr>
          </a:p>
          <a:p>
            <a:pPr algn="ctr"/>
            <a:endParaRPr lang="en-GB" sz="1050" dirty="0">
              <a:solidFill>
                <a:schemeClr val="bg1"/>
              </a:solidFill>
            </a:endParaRPr>
          </a:p>
          <a:p>
            <a:pPr marL="285750" lvl="0" indent="-285750">
              <a:buFont typeface="Arial" panose="020B0604020202020204" pitchFamily="34" charset="0"/>
              <a:buChar char="•"/>
            </a:pPr>
            <a:r>
              <a:rPr lang="en-GB" dirty="0">
                <a:solidFill>
                  <a:schemeClr val="bg1"/>
                </a:solidFill>
              </a:rPr>
              <a:t>Loved going when younger with family (and extended family – multi generational) as well as school trips</a:t>
            </a:r>
          </a:p>
          <a:p>
            <a:pPr marL="285750" lvl="0" indent="-285750">
              <a:buFont typeface="Arial" panose="020B0604020202020204" pitchFamily="34" charset="0"/>
              <a:buChar char="•"/>
            </a:pPr>
            <a:r>
              <a:rPr lang="en-GB" dirty="0">
                <a:solidFill>
                  <a:schemeClr val="bg1"/>
                </a:solidFill>
              </a:rPr>
              <a:t>Always been engaged and loved learning about heritage</a:t>
            </a:r>
          </a:p>
          <a:p>
            <a:pPr marL="285750" lvl="0" indent="-285750">
              <a:buFont typeface="Arial" panose="020B0604020202020204" pitchFamily="34" charset="0"/>
              <a:buChar char="•"/>
            </a:pPr>
            <a:r>
              <a:rPr lang="en-GB" dirty="0">
                <a:solidFill>
                  <a:schemeClr val="bg1"/>
                </a:solidFill>
              </a:rPr>
              <a:t>Felt comfortable in the space – welcomed and a feeling that they belong</a:t>
            </a:r>
          </a:p>
          <a:p>
            <a:r>
              <a:rPr lang="en-GB" dirty="0">
                <a:solidFill>
                  <a:schemeClr val="bg1"/>
                </a:solidFill>
              </a:rPr>
              <a:t> </a:t>
            </a:r>
          </a:p>
        </p:txBody>
      </p:sp>
      <p:sp>
        <p:nvSpPr>
          <p:cNvPr id="5" name="Rectangle 4"/>
          <p:cNvSpPr/>
          <p:nvPr/>
        </p:nvSpPr>
        <p:spPr>
          <a:xfrm>
            <a:off x="3786250" y="1303275"/>
            <a:ext cx="3906982" cy="3876395"/>
          </a:xfrm>
          <a:prstGeom prst="rect">
            <a:avLst/>
          </a:prstGeom>
          <a:solidFill>
            <a:schemeClr val="accent5">
              <a:lumMod val="75000"/>
              <a:alpha val="90000"/>
            </a:schemeClr>
          </a:solidFill>
          <a:ln>
            <a:noFill/>
          </a:ln>
        </p:spPr>
        <p:txBody>
          <a:bodyPr wrap="square">
            <a:noAutofit/>
          </a:bodyPr>
          <a:lstStyle/>
          <a:p>
            <a:pPr algn="ctr"/>
            <a:r>
              <a:rPr lang="en-GB" sz="2400" b="1" dirty="0">
                <a:solidFill>
                  <a:schemeClr val="bg1"/>
                </a:solidFill>
              </a:rPr>
              <a:t>PRESENT</a:t>
            </a:r>
          </a:p>
          <a:p>
            <a:pPr algn="ctr"/>
            <a:endParaRPr lang="en-GB" sz="1050" dirty="0">
              <a:solidFill>
                <a:schemeClr val="bg1"/>
              </a:solidFill>
            </a:endParaRPr>
          </a:p>
          <a:p>
            <a:pPr marL="285750" lvl="0" indent="-285750">
              <a:buFont typeface="Arial" panose="020B0604020202020204" pitchFamily="34" charset="0"/>
              <a:buChar char="•"/>
            </a:pPr>
            <a:r>
              <a:rPr lang="en-GB" dirty="0">
                <a:solidFill>
                  <a:schemeClr val="bg1"/>
                </a:solidFill>
              </a:rPr>
              <a:t>On-going relationship with the space and their overall learning</a:t>
            </a:r>
          </a:p>
          <a:p>
            <a:pPr marL="285750" lvl="0" indent="-285750">
              <a:buFont typeface="Arial" panose="020B0604020202020204" pitchFamily="34" charset="0"/>
              <a:buChar char="•"/>
            </a:pPr>
            <a:r>
              <a:rPr lang="en-GB" dirty="0">
                <a:solidFill>
                  <a:schemeClr val="bg1"/>
                </a:solidFill>
              </a:rPr>
              <a:t>Love seeing ‘old’ presented in new, unique ways and the space they know so well used in different ways</a:t>
            </a:r>
          </a:p>
          <a:p>
            <a:pPr marL="285750" lvl="0" indent="-285750">
              <a:buFont typeface="Arial" panose="020B0604020202020204" pitchFamily="34" charset="0"/>
              <a:buChar char="•"/>
            </a:pPr>
            <a:r>
              <a:rPr lang="en-GB" dirty="0">
                <a:solidFill>
                  <a:schemeClr val="bg1"/>
                </a:solidFill>
              </a:rPr>
              <a:t>Museums and heritage still fuels their curiosity</a:t>
            </a:r>
          </a:p>
          <a:p>
            <a:pPr marL="285750" lvl="0" indent="-285750">
              <a:buFont typeface="Arial" panose="020B0604020202020204" pitchFamily="34" charset="0"/>
              <a:buChar char="•"/>
            </a:pPr>
            <a:r>
              <a:rPr lang="en-GB" dirty="0">
                <a:solidFill>
                  <a:schemeClr val="bg1"/>
                </a:solidFill>
              </a:rPr>
              <a:t>Feel welcomed, comfortable and at home in the space (they always have)</a:t>
            </a:r>
          </a:p>
        </p:txBody>
      </p:sp>
      <p:sp>
        <p:nvSpPr>
          <p:cNvPr id="6" name="Rectangle 5"/>
          <p:cNvSpPr/>
          <p:nvPr/>
        </p:nvSpPr>
        <p:spPr>
          <a:xfrm>
            <a:off x="7792335" y="1303275"/>
            <a:ext cx="4143375" cy="3876395"/>
          </a:xfrm>
          <a:prstGeom prst="rect">
            <a:avLst/>
          </a:prstGeom>
          <a:solidFill>
            <a:schemeClr val="bg1">
              <a:alpha val="90000"/>
            </a:schemeClr>
          </a:solidFill>
          <a:ln>
            <a:noFill/>
          </a:ln>
        </p:spPr>
        <p:txBody>
          <a:bodyPr wrap="square">
            <a:noAutofit/>
          </a:bodyPr>
          <a:lstStyle/>
          <a:p>
            <a:pPr algn="ctr"/>
            <a:r>
              <a:rPr lang="en-GB" sz="2400" b="1" dirty="0">
                <a:solidFill>
                  <a:schemeClr val="accent5"/>
                </a:solidFill>
              </a:rPr>
              <a:t>FUTURE</a:t>
            </a:r>
          </a:p>
          <a:p>
            <a:pPr algn="ctr"/>
            <a:endParaRPr lang="en-GB" sz="1050" dirty="0"/>
          </a:p>
          <a:p>
            <a:pPr marL="285750" lvl="0" indent="-285750">
              <a:buFont typeface="Arial" panose="020B0604020202020204" pitchFamily="34" charset="0"/>
              <a:buChar char="•"/>
            </a:pPr>
            <a:r>
              <a:rPr lang="en-GB" dirty="0">
                <a:solidFill>
                  <a:schemeClr val="accent5"/>
                </a:solidFill>
              </a:rPr>
              <a:t>Inspired and interested in seeing museums and heritage evolve in new and different ways</a:t>
            </a:r>
          </a:p>
          <a:p>
            <a:pPr marL="285750" lvl="0" indent="-285750">
              <a:buFont typeface="Arial" panose="020B0604020202020204" pitchFamily="34" charset="0"/>
              <a:buChar char="•"/>
            </a:pPr>
            <a:r>
              <a:rPr lang="en-GB" dirty="0">
                <a:solidFill>
                  <a:schemeClr val="accent5"/>
                </a:solidFill>
              </a:rPr>
              <a:t>Want to continue to be inspired and surprised and learn new facts and information </a:t>
            </a:r>
          </a:p>
          <a:p>
            <a:pPr marL="285750" lvl="0" indent="-285750">
              <a:buFont typeface="Arial" panose="020B0604020202020204" pitchFamily="34" charset="0"/>
              <a:buChar char="•"/>
            </a:pPr>
            <a:r>
              <a:rPr lang="en-GB" dirty="0">
                <a:solidFill>
                  <a:schemeClr val="accent5"/>
                </a:solidFill>
              </a:rPr>
              <a:t>Appreciate having their loyalty  rewarded </a:t>
            </a:r>
          </a:p>
          <a:p>
            <a:pPr marL="285750" lvl="0" indent="-285750">
              <a:buFont typeface="Arial" panose="020B0604020202020204" pitchFamily="34" charset="0"/>
              <a:buChar char="•"/>
            </a:pPr>
            <a:r>
              <a:rPr lang="en-GB" dirty="0">
                <a:solidFill>
                  <a:schemeClr val="accent5"/>
                </a:solidFill>
              </a:rPr>
              <a:t>Curious about a potential career</a:t>
            </a:r>
          </a:p>
        </p:txBody>
      </p:sp>
      <p:sp>
        <p:nvSpPr>
          <p:cNvPr id="7" name="Slide Number Placeholder 6">
            <a:extLst>
              <a:ext uri="{FF2B5EF4-FFF2-40B4-BE49-F238E27FC236}">
                <a16:creationId xmlns:a16="http://schemas.microsoft.com/office/drawing/2014/main" id="{F75CE4D5-FE03-FC4C-A5EF-2B93DC9D47B2}"/>
              </a:ext>
            </a:extLst>
          </p:cNvPr>
          <p:cNvSpPr>
            <a:spLocks noGrp="1"/>
          </p:cNvSpPr>
          <p:nvPr>
            <p:ph type="sldNum" sz="quarter" idx="12"/>
          </p:nvPr>
        </p:nvSpPr>
        <p:spPr>
          <a:xfrm>
            <a:off x="11935710" y="6366956"/>
            <a:ext cx="189504" cy="365125"/>
          </a:xfrm>
        </p:spPr>
        <p:txBody>
          <a:bodyPr/>
          <a:lstStyle/>
          <a:p>
            <a:fld id="{3EBA1AA4-1184-42E6-9FAC-E6D11BBC447D}" type="slidenum">
              <a:rPr lang="en-GB" smtClean="0">
                <a:solidFill>
                  <a:schemeClr val="bg1"/>
                </a:solidFill>
              </a:rPr>
              <a:t>5</a:t>
            </a:fld>
            <a:endParaRPr lang="en-GB" dirty="0">
              <a:solidFill>
                <a:schemeClr val="bg1"/>
              </a:solidFill>
            </a:endParaRPr>
          </a:p>
        </p:txBody>
      </p:sp>
    </p:spTree>
    <p:extLst>
      <p:ext uri="{BB962C8B-B14F-4D97-AF65-F5344CB8AC3E}">
        <p14:creationId xmlns:p14="http://schemas.microsoft.com/office/powerpoint/2010/main" val="1153856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visitors at museum of scot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64"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96412" y="296800"/>
            <a:ext cx="11763048" cy="754227"/>
          </a:xfrm>
          <a:solidFill>
            <a:schemeClr val="bg1">
              <a:alpha val="90000"/>
            </a:schemeClr>
          </a:solidFill>
        </p:spPr>
        <p:txBody>
          <a:bodyPr/>
          <a:lstStyle/>
          <a:p>
            <a:r>
              <a:rPr lang="en-GB" dirty="0">
                <a:solidFill>
                  <a:schemeClr val="accent5">
                    <a:lumMod val="75000"/>
                  </a:schemeClr>
                </a:solidFill>
              </a:rPr>
              <a:t>Culture Seekers </a:t>
            </a:r>
          </a:p>
        </p:txBody>
      </p:sp>
      <p:sp>
        <p:nvSpPr>
          <p:cNvPr id="4" name="Rectangle 3"/>
          <p:cNvSpPr/>
          <p:nvPr/>
        </p:nvSpPr>
        <p:spPr>
          <a:xfrm>
            <a:off x="196412" y="1303275"/>
            <a:ext cx="3782411" cy="5393363"/>
          </a:xfrm>
          <a:prstGeom prst="rect">
            <a:avLst/>
          </a:prstGeom>
          <a:solidFill>
            <a:schemeClr val="accent5">
              <a:alpha val="90000"/>
            </a:schemeClr>
          </a:solidFill>
          <a:ln>
            <a:noFill/>
          </a:ln>
        </p:spPr>
        <p:txBody>
          <a:bodyPr wrap="square">
            <a:noAutofit/>
          </a:bodyPr>
          <a:lstStyle/>
          <a:p>
            <a:pPr algn="ctr"/>
            <a:r>
              <a:rPr lang="en-GB" sz="2400" b="1" dirty="0">
                <a:solidFill>
                  <a:schemeClr val="bg1"/>
                </a:solidFill>
              </a:rPr>
              <a:t>PAST</a:t>
            </a:r>
          </a:p>
          <a:p>
            <a:r>
              <a:rPr lang="en-GB" sz="1700" dirty="0">
                <a:solidFill>
                  <a:schemeClr val="bg1"/>
                </a:solidFill>
              </a:rPr>
              <a:t>“We’ve always done culture, with my mum especially. In a way mum pushed it down my throat – photography, museums, Tate, theatre, Southbank. Even though we always had to do it I love it” (Male,22) </a:t>
            </a:r>
          </a:p>
          <a:p>
            <a:r>
              <a:rPr lang="en-GB" sz="1700" dirty="0">
                <a:solidFill>
                  <a:schemeClr val="bg1"/>
                </a:solidFill>
              </a:rPr>
              <a:t>“I link museums to childhood” (Male 19)</a:t>
            </a:r>
          </a:p>
          <a:p>
            <a:r>
              <a:rPr lang="en-GB" sz="1700" dirty="0">
                <a:solidFill>
                  <a:schemeClr val="bg1"/>
                </a:solidFill>
              </a:rPr>
              <a:t>“I’ve been going to museums since age 5, and we still go as a family” (Female 16) </a:t>
            </a:r>
          </a:p>
          <a:p>
            <a:r>
              <a:rPr lang="en-GB" sz="1700" dirty="0">
                <a:solidFill>
                  <a:schemeClr val="bg1"/>
                </a:solidFill>
              </a:rPr>
              <a:t>“My dad took me to museums until I was a teen. Now I take visitors to the city” (Male 22)</a:t>
            </a:r>
          </a:p>
          <a:p>
            <a:r>
              <a:rPr lang="en-GB" sz="1700" dirty="0">
                <a:solidFill>
                  <a:schemeClr val="bg1"/>
                </a:solidFill>
              </a:rPr>
              <a:t>“We went in all the school holidays as a kid, I’ve got really good memories” (Male 22)</a:t>
            </a:r>
          </a:p>
          <a:p>
            <a:pPr algn="ctr"/>
            <a:endParaRPr lang="en-GB" sz="2800" b="1" dirty="0">
              <a:solidFill>
                <a:schemeClr val="bg1"/>
              </a:solidFill>
            </a:endParaRPr>
          </a:p>
          <a:p>
            <a:pPr algn="ctr"/>
            <a:endParaRPr lang="en-GB" sz="1050" dirty="0">
              <a:solidFill>
                <a:schemeClr val="bg1"/>
              </a:solidFill>
            </a:endParaRPr>
          </a:p>
          <a:p>
            <a:r>
              <a:rPr lang="en-GB" dirty="0">
                <a:solidFill>
                  <a:schemeClr val="bg1"/>
                </a:solidFill>
              </a:rPr>
              <a:t> </a:t>
            </a:r>
          </a:p>
        </p:txBody>
      </p:sp>
      <p:sp>
        <p:nvSpPr>
          <p:cNvPr id="5" name="Rectangle 4"/>
          <p:cNvSpPr/>
          <p:nvPr/>
        </p:nvSpPr>
        <p:spPr>
          <a:xfrm>
            <a:off x="4074460" y="1303275"/>
            <a:ext cx="2918011" cy="5393360"/>
          </a:xfrm>
          <a:prstGeom prst="rect">
            <a:avLst/>
          </a:prstGeom>
          <a:solidFill>
            <a:schemeClr val="accent5">
              <a:lumMod val="75000"/>
              <a:alpha val="90000"/>
            </a:schemeClr>
          </a:solidFill>
          <a:ln>
            <a:noFill/>
          </a:ln>
        </p:spPr>
        <p:txBody>
          <a:bodyPr wrap="square">
            <a:noAutofit/>
          </a:bodyPr>
          <a:lstStyle/>
          <a:p>
            <a:pPr algn="ctr"/>
            <a:r>
              <a:rPr lang="en-GB" sz="2400" b="1" dirty="0">
                <a:solidFill>
                  <a:schemeClr val="bg1"/>
                </a:solidFill>
              </a:rPr>
              <a:t>PRESENT</a:t>
            </a:r>
          </a:p>
          <a:p>
            <a:r>
              <a:rPr lang="en-GB" sz="1600" dirty="0">
                <a:solidFill>
                  <a:schemeClr val="bg1"/>
                </a:solidFill>
              </a:rPr>
              <a:t>“</a:t>
            </a:r>
            <a:r>
              <a:rPr lang="en-GB" i="1" dirty="0">
                <a:solidFill>
                  <a:schemeClr val="bg1"/>
                </a:solidFill>
              </a:rPr>
              <a:t>Going there appeals to my inner child” (Male, 19)</a:t>
            </a:r>
          </a:p>
          <a:p>
            <a:r>
              <a:rPr lang="en-GB" i="1" dirty="0">
                <a:solidFill>
                  <a:schemeClr val="bg1"/>
                </a:solidFill>
              </a:rPr>
              <a:t>“Museums are escapism. We forget about what’s going on, just not thinking about anything else” (Female, 19)</a:t>
            </a:r>
          </a:p>
          <a:p>
            <a:r>
              <a:rPr lang="en-GB" i="1" dirty="0">
                <a:solidFill>
                  <a:schemeClr val="bg1"/>
                </a:solidFill>
              </a:rPr>
              <a:t>“I like it when museums are interactive and there’s a fun element important. Playful, makes it more interesting and you’re more likely to take something away. (Male, 22)</a:t>
            </a:r>
          </a:p>
          <a:p>
            <a:pPr algn="ctr"/>
            <a:endParaRPr lang="en-GB" sz="2400" b="1" dirty="0">
              <a:solidFill>
                <a:schemeClr val="bg1"/>
              </a:solidFill>
            </a:endParaRPr>
          </a:p>
          <a:p>
            <a:pPr algn="ctr"/>
            <a:endParaRPr lang="en-GB" sz="1050" dirty="0">
              <a:solidFill>
                <a:schemeClr val="bg1"/>
              </a:solidFill>
            </a:endParaRPr>
          </a:p>
        </p:txBody>
      </p:sp>
      <p:sp>
        <p:nvSpPr>
          <p:cNvPr id="6" name="Rectangle 5"/>
          <p:cNvSpPr/>
          <p:nvPr/>
        </p:nvSpPr>
        <p:spPr>
          <a:xfrm>
            <a:off x="7088108" y="1303275"/>
            <a:ext cx="4907480" cy="5393360"/>
          </a:xfrm>
          <a:prstGeom prst="rect">
            <a:avLst/>
          </a:prstGeom>
          <a:solidFill>
            <a:schemeClr val="bg1">
              <a:alpha val="90000"/>
            </a:schemeClr>
          </a:solidFill>
          <a:ln>
            <a:noFill/>
          </a:ln>
        </p:spPr>
        <p:txBody>
          <a:bodyPr wrap="square">
            <a:noAutofit/>
          </a:bodyPr>
          <a:lstStyle/>
          <a:p>
            <a:pPr algn="ctr"/>
            <a:r>
              <a:rPr lang="en-GB" sz="2000" b="1" dirty="0">
                <a:solidFill>
                  <a:schemeClr val="accent5"/>
                </a:solidFill>
              </a:rPr>
              <a:t>FUTURE</a:t>
            </a:r>
          </a:p>
          <a:p>
            <a:r>
              <a:rPr lang="en-GB" sz="1350" b="1" i="1" dirty="0">
                <a:solidFill>
                  <a:srgbClr val="31A8CD"/>
                </a:solidFill>
              </a:rPr>
              <a:t>“I like the museum experience – I don’t want a takeover – just want it to be comfortable, so that we feel like we belong in the space – not just kids or old people” (Male, 22)</a:t>
            </a:r>
          </a:p>
          <a:p>
            <a:r>
              <a:rPr lang="en-GB" sz="1350" b="1" i="1" dirty="0">
                <a:solidFill>
                  <a:srgbClr val="31A8CD"/>
                </a:solidFill>
              </a:rPr>
              <a:t>“I like them, but Museums feel aimless sometimes. Maybe suggest a route - different routes to see different things” (Male, 22)</a:t>
            </a:r>
          </a:p>
          <a:p>
            <a:r>
              <a:rPr lang="en-GB" sz="1350" b="1" i="1" dirty="0">
                <a:solidFill>
                  <a:srgbClr val="31A8CD"/>
                </a:solidFill>
              </a:rPr>
              <a:t>“I like idea of recreating historical moment – drinks, food and enjoy, something a bit different” (Male, 19)</a:t>
            </a:r>
          </a:p>
          <a:p>
            <a:r>
              <a:rPr lang="en-GB" sz="1350" b="1" i="1" dirty="0">
                <a:solidFill>
                  <a:srgbClr val="31A8CD"/>
                </a:solidFill>
              </a:rPr>
              <a:t>“If there was an app, I would download it, giving you information about everything and you could select interest filters” (Male 19)</a:t>
            </a:r>
          </a:p>
          <a:p>
            <a:r>
              <a:rPr lang="en-GB" sz="1350" b="1" i="1" dirty="0">
                <a:solidFill>
                  <a:srgbClr val="31A8CD"/>
                </a:solidFill>
              </a:rPr>
              <a:t>“I’d like there to be hands on activities not just for 5-year olds. To help develops skills and talent” (Female, 19)</a:t>
            </a:r>
          </a:p>
          <a:p>
            <a:r>
              <a:rPr lang="en-GB" sz="1350" b="1" i="1" dirty="0">
                <a:solidFill>
                  <a:srgbClr val="31A8CD"/>
                </a:solidFill>
              </a:rPr>
              <a:t>“We would get involved in things. People are desperate for experiences” (Female 16)</a:t>
            </a:r>
          </a:p>
          <a:p>
            <a:r>
              <a:rPr lang="en-GB" sz="1350" b="1" i="1" dirty="0">
                <a:solidFill>
                  <a:srgbClr val="31A8CD"/>
                </a:solidFill>
              </a:rPr>
              <a:t>“We don’t look at the website – if they create Instagram able walls or statues people would tag and that’s how we’d find out” (Female, 16)</a:t>
            </a:r>
          </a:p>
          <a:p>
            <a:r>
              <a:rPr lang="en-GB" sz="1350" b="1" i="1" dirty="0">
                <a:solidFill>
                  <a:srgbClr val="31A8CD"/>
                </a:solidFill>
              </a:rPr>
              <a:t>“We like a café- sofas, tables, more inclined to get coffee. At the moment, it doesn’t look inviting/ relaxing so would be inclined to go somewhere else, we want q nice vibe (Male, 22)</a:t>
            </a:r>
          </a:p>
          <a:p>
            <a:r>
              <a:rPr lang="en-GB" sz="1350" b="1" i="1" dirty="0">
                <a:solidFill>
                  <a:srgbClr val="31A8CD"/>
                </a:solidFill>
              </a:rPr>
              <a:t>“I’m in interested in Lost Glasgow (Male, 22)</a:t>
            </a:r>
          </a:p>
          <a:p>
            <a:pPr algn="ctr"/>
            <a:endParaRPr lang="en-GB" sz="2400" b="1" dirty="0">
              <a:solidFill>
                <a:srgbClr val="31A8CD"/>
              </a:solidFill>
            </a:endParaRPr>
          </a:p>
          <a:p>
            <a:pPr algn="ctr"/>
            <a:endParaRPr lang="en-GB" sz="1050" dirty="0"/>
          </a:p>
        </p:txBody>
      </p:sp>
      <p:sp>
        <p:nvSpPr>
          <p:cNvPr id="3" name="Slide Number Placeholder 2">
            <a:extLst>
              <a:ext uri="{FF2B5EF4-FFF2-40B4-BE49-F238E27FC236}">
                <a16:creationId xmlns:a16="http://schemas.microsoft.com/office/drawing/2014/main" id="{8D82D853-ADC7-C945-9124-403FCB227189}"/>
              </a:ext>
            </a:extLst>
          </p:cNvPr>
          <p:cNvSpPr>
            <a:spLocks noGrp="1"/>
          </p:cNvSpPr>
          <p:nvPr>
            <p:ph type="sldNum" sz="quarter" idx="12"/>
          </p:nvPr>
        </p:nvSpPr>
        <p:spPr>
          <a:xfrm>
            <a:off x="9252388" y="6378637"/>
            <a:ext cx="2743200" cy="365125"/>
          </a:xfrm>
        </p:spPr>
        <p:txBody>
          <a:bodyPr/>
          <a:lstStyle/>
          <a:p>
            <a:fld id="{3EBA1AA4-1184-42E6-9FAC-E6D11BBC447D}" type="slidenum">
              <a:rPr lang="en-GB" smtClean="0">
                <a:solidFill>
                  <a:schemeClr val="tx2"/>
                </a:solidFill>
              </a:rPr>
              <a:t>6</a:t>
            </a:fld>
            <a:endParaRPr lang="en-GB" dirty="0">
              <a:solidFill>
                <a:schemeClr val="tx2"/>
              </a:solidFill>
            </a:endParaRPr>
          </a:p>
        </p:txBody>
      </p:sp>
    </p:spTree>
    <p:extLst>
      <p:ext uri="{BB962C8B-B14F-4D97-AF65-F5344CB8AC3E}">
        <p14:creationId xmlns:p14="http://schemas.microsoft.com/office/powerpoint/2010/main" val="1179508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a:xfrm>
            <a:off x="-15875" y="0"/>
            <a:ext cx="12207875" cy="677644"/>
          </a:xfrm>
          <a:prstGeom prst="rect">
            <a:avLst/>
          </a:prstGeom>
          <a:solidFill>
            <a:schemeClr val="accent5">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graphicFrame>
        <p:nvGraphicFramePr>
          <p:cNvPr id="5" name="Chart 4">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3191069034"/>
              </p:ext>
            </p:extLst>
          </p:nvPr>
        </p:nvGraphicFramePr>
        <p:xfrm>
          <a:off x="5083963" y="332409"/>
          <a:ext cx="6218044" cy="5770920"/>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p:cNvSpPr/>
          <p:nvPr/>
        </p:nvSpPr>
        <p:spPr>
          <a:xfrm>
            <a:off x="9117744" y="763581"/>
            <a:ext cx="917239" cy="369332"/>
          </a:xfrm>
          <a:prstGeom prst="rect">
            <a:avLst/>
          </a:prstGeom>
        </p:spPr>
        <p:txBody>
          <a:bodyPr wrap="none">
            <a:spAutoFit/>
          </a:bodyPr>
          <a:lstStyle/>
          <a:p>
            <a:r>
              <a:rPr lang="en-GB" b="1" dirty="0">
                <a:solidFill>
                  <a:srgbClr val="1EC9C4">
                    <a:lumMod val="75000"/>
                  </a:srgbClr>
                </a:solidFill>
              </a:rPr>
              <a:t>Index*</a:t>
            </a:r>
          </a:p>
        </p:txBody>
      </p:sp>
      <p:sp>
        <p:nvSpPr>
          <p:cNvPr id="8"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2400" b="1" dirty="0">
                <a:solidFill>
                  <a:schemeClr val="accent5">
                    <a:lumMod val="75000"/>
                  </a:schemeClr>
                </a:solidFill>
              </a:rPr>
              <a:t>Culture Seekers </a:t>
            </a:r>
          </a:p>
        </p:txBody>
      </p:sp>
      <p:sp>
        <p:nvSpPr>
          <p:cNvPr id="9"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5">
                    <a:lumMod val="75000"/>
                  </a:schemeClr>
                </a:solidFill>
              </a:rPr>
              <a:t>35%</a:t>
            </a:r>
          </a:p>
        </p:txBody>
      </p:sp>
      <p:sp>
        <p:nvSpPr>
          <p:cNvPr id="11" name="Content Placeholder 2"/>
          <p:cNvSpPr txBox="1">
            <a:spLocks/>
          </p:cNvSpPr>
          <p:nvPr/>
        </p:nvSpPr>
        <p:spPr>
          <a:xfrm>
            <a:off x="-15875" y="673554"/>
            <a:ext cx="6721563" cy="6184446"/>
          </a:xfrm>
          <a:prstGeom prst="rect">
            <a:avLst/>
          </a:prstGeom>
          <a:solidFill>
            <a:schemeClr val="accent5">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graphicFrame>
        <p:nvGraphicFramePr>
          <p:cNvPr id="14" name="Chart 13">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163182150"/>
              </p:ext>
            </p:extLst>
          </p:nvPr>
        </p:nvGraphicFramePr>
        <p:xfrm>
          <a:off x="223380" y="332409"/>
          <a:ext cx="6218044" cy="5770920"/>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p:cNvSpPr txBox="1"/>
          <p:nvPr/>
        </p:nvSpPr>
        <p:spPr>
          <a:xfrm>
            <a:off x="844671" y="763581"/>
            <a:ext cx="5089855" cy="400110"/>
          </a:xfrm>
          <a:prstGeom prst="rect">
            <a:avLst/>
          </a:prstGeom>
          <a:noFill/>
        </p:spPr>
        <p:txBody>
          <a:bodyPr wrap="none" rtlCol="0">
            <a:spAutoFit/>
          </a:bodyPr>
          <a:lstStyle/>
          <a:p>
            <a:r>
              <a:rPr lang="en-GB" sz="2000" b="1" dirty="0">
                <a:solidFill>
                  <a:schemeClr val="bg1"/>
                </a:solidFill>
              </a:rPr>
              <a:t>Motivations for engaging with museums</a:t>
            </a:r>
          </a:p>
        </p:txBody>
      </p:sp>
      <p:sp>
        <p:nvSpPr>
          <p:cNvPr id="4" name="Rectangle 3"/>
          <p:cNvSpPr/>
          <p:nvPr/>
        </p:nvSpPr>
        <p:spPr>
          <a:xfrm>
            <a:off x="87861" y="6323373"/>
            <a:ext cx="6449010" cy="507831"/>
          </a:xfrm>
          <a:prstGeom prst="rect">
            <a:avLst/>
          </a:prstGeom>
        </p:spPr>
        <p:txBody>
          <a:bodyPr wrap="square">
            <a:spAutoFit/>
          </a:bodyPr>
          <a:lstStyle/>
          <a:p>
            <a:r>
              <a:rPr lang="en-GB" sz="900" dirty="0">
                <a:solidFill>
                  <a:schemeClr val="bg1"/>
                </a:solidFill>
              </a:rPr>
              <a:t>Base: All interested at B3 and disagree with C8_3 (175) C9 - We want to know how museums can encourage young people like you to visit them. Which, if any, of the following do you think museums should offer/enable you to do? * Indexed against average mentions for group</a:t>
            </a:r>
          </a:p>
        </p:txBody>
      </p:sp>
      <p:sp>
        <p:nvSpPr>
          <p:cNvPr id="12" name="TextBox 11"/>
          <p:cNvSpPr txBox="1"/>
          <p:nvPr/>
        </p:nvSpPr>
        <p:spPr>
          <a:xfrm>
            <a:off x="6841207" y="6012916"/>
            <a:ext cx="5350793" cy="830997"/>
          </a:xfrm>
          <a:prstGeom prst="rect">
            <a:avLst/>
          </a:prstGeom>
          <a:noFill/>
        </p:spPr>
        <p:txBody>
          <a:bodyPr wrap="square" rtlCol="0">
            <a:spAutoFit/>
          </a:bodyPr>
          <a:lstStyle/>
          <a:p>
            <a:r>
              <a:rPr lang="en-GB" sz="1200" dirty="0">
                <a:solidFill>
                  <a:schemeClr val="accent5"/>
                </a:solidFill>
              </a:rPr>
              <a:t>Relative prevalence of motivations for engaging with museums for the ‘Culture Seekers’, showing which motivations are most prevalent (highest index) or least prevalent (lowest index) compared to the average for this group </a:t>
            </a:r>
          </a:p>
        </p:txBody>
      </p:sp>
      <p:sp>
        <p:nvSpPr>
          <p:cNvPr id="6" name="Slide Number Placeholder 5">
            <a:extLst>
              <a:ext uri="{FF2B5EF4-FFF2-40B4-BE49-F238E27FC236}">
                <a16:creationId xmlns:a16="http://schemas.microsoft.com/office/drawing/2014/main" id="{2296D382-43B8-2E40-B27E-B1D62E533632}"/>
              </a:ext>
            </a:extLst>
          </p:cNvPr>
          <p:cNvSpPr>
            <a:spLocks noGrp="1"/>
          </p:cNvSpPr>
          <p:nvPr>
            <p:ph type="sldNum" sz="quarter" idx="12"/>
          </p:nvPr>
        </p:nvSpPr>
        <p:spPr>
          <a:xfrm>
            <a:off x="9360939" y="6422239"/>
            <a:ext cx="2743200" cy="365125"/>
          </a:xfrm>
        </p:spPr>
        <p:txBody>
          <a:bodyPr/>
          <a:lstStyle/>
          <a:p>
            <a:fld id="{3EBA1AA4-1184-42E6-9FAC-E6D11BBC447D}" type="slidenum">
              <a:rPr lang="en-GB" smtClean="0">
                <a:solidFill>
                  <a:schemeClr val="tx2"/>
                </a:solidFill>
              </a:rPr>
              <a:t>7</a:t>
            </a:fld>
            <a:endParaRPr lang="en-GB" dirty="0">
              <a:solidFill>
                <a:schemeClr val="tx2"/>
              </a:solidFill>
            </a:endParaRPr>
          </a:p>
        </p:txBody>
      </p:sp>
    </p:spTree>
    <p:extLst>
      <p:ext uri="{BB962C8B-B14F-4D97-AF65-F5344CB8AC3E}">
        <p14:creationId xmlns:p14="http://schemas.microsoft.com/office/powerpoint/2010/main" val="1728733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15875" y="0"/>
            <a:ext cx="12207875" cy="677644"/>
          </a:xfrm>
          <a:prstGeom prst="rect">
            <a:avLst/>
          </a:prstGeom>
          <a:solidFill>
            <a:schemeClr val="accent5">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7"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b="1" dirty="0">
                <a:solidFill>
                  <a:schemeClr val="accent5">
                    <a:lumMod val="75000"/>
                  </a:schemeClr>
                </a:solidFill>
              </a:rPr>
              <a:t>Culture Seekers </a:t>
            </a:r>
          </a:p>
        </p:txBody>
      </p:sp>
      <p:sp>
        <p:nvSpPr>
          <p:cNvPr id="8"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5">
                    <a:lumMod val="75000"/>
                  </a:schemeClr>
                </a:solidFill>
              </a:rPr>
              <a:t>35%</a:t>
            </a:r>
          </a:p>
        </p:txBody>
      </p:sp>
      <p:graphicFrame>
        <p:nvGraphicFramePr>
          <p:cNvPr id="9" name="Chart 8">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369104935"/>
              </p:ext>
            </p:extLst>
          </p:nvPr>
        </p:nvGraphicFramePr>
        <p:xfrm>
          <a:off x="7885437" y="818212"/>
          <a:ext cx="4294412" cy="55844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1617677913"/>
              </p:ext>
            </p:extLst>
          </p:nvPr>
        </p:nvGraphicFramePr>
        <p:xfrm>
          <a:off x="4428397" y="528212"/>
          <a:ext cx="3993265" cy="5584428"/>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p:cNvSpPr txBox="1"/>
          <p:nvPr/>
        </p:nvSpPr>
        <p:spPr>
          <a:xfrm>
            <a:off x="7516902" y="693777"/>
            <a:ext cx="1993858" cy="400110"/>
          </a:xfrm>
          <a:prstGeom prst="rect">
            <a:avLst/>
          </a:prstGeom>
          <a:noFill/>
        </p:spPr>
        <p:txBody>
          <a:bodyPr wrap="square" rtlCol="0">
            <a:spAutoFit/>
          </a:bodyPr>
          <a:lstStyle/>
          <a:p>
            <a:pPr algn="ctr"/>
            <a:r>
              <a:rPr lang="en-GB" sz="2000" b="1" dirty="0">
                <a:solidFill>
                  <a:srgbClr val="1EC9C4">
                    <a:lumMod val="75000"/>
                  </a:srgbClr>
                </a:solidFill>
              </a:rPr>
              <a:t>Index*</a:t>
            </a:r>
          </a:p>
        </p:txBody>
      </p:sp>
      <p:sp>
        <p:nvSpPr>
          <p:cNvPr id="12" name="Content Placeholder 2"/>
          <p:cNvSpPr txBox="1">
            <a:spLocks/>
          </p:cNvSpPr>
          <p:nvPr/>
        </p:nvSpPr>
        <p:spPr>
          <a:xfrm>
            <a:off x="-15875" y="673554"/>
            <a:ext cx="4477343" cy="6184446"/>
          </a:xfrm>
          <a:prstGeom prst="rect">
            <a:avLst/>
          </a:prstGeom>
          <a:solidFill>
            <a:schemeClr val="accent5">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graphicFrame>
        <p:nvGraphicFramePr>
          <p:cNvPr id="14" name="Chart 13">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4026535238"/>
              </p:ext>
            </p:extLst>
          </p:nvPr>
        </p:nvGraphicFramePr>
        <p:xfrm>
          <a:off x="47489" y="347501"/>
          <a:ext cx="4866027" cy="6265641"/>
        </p:xfrm>
        <a:graphic>
          <a:graphicData uri="http://schemas.openxmlformats.org/drawingml/2006/chart">
            <c:chart xmlns:c="http://schemas.openxmlformats.org/drawingml/2006/chart" xmlns:r="http://schemas.openxmlformats.org/officeDocument/2006/relationships" r:id="rId5"/>
          </a:graphicData>
        </a:graphic>
      </p:graphicFrame>
      <p:sp>
        <p:nvSpPr>
          <p:cNvPr id="3" name="TextBox 2"/>
          <p:cNvSpPr txBox="1"/>
          <p:nvPr/>
        </p:nvSpPr>
        <p:spPr>
          <a:xfrm>
            <a:off x="1332051" y="678705"/>
            <a:ext cx="1838965" cy="400110"/>
          </a:xfrm>
          <a:prstGeom prst="rect">
            <a:avLst/>
          </a:prstGeom>
          <a:noFill/>
        </p:spPr>
        <p:txBody>
          <a:bodyPr wrap="none" rtlCol="0">
            <a:spAutoFit/>
          </a:bodyPr>
          <a:lstStyle/>
          <a:p>
            <a:pPr algn="ctr"/>
            <a:r>
              <a:rPr lang="en-GB" sz="2000" b="1" dirty="0">
                <a:solidFill>
                  <a:schemeClr val="bg1"/>
                </a:solidFill>
              </a:rPr>
              <a:t>Museums are</a:t>
            </a:r>
          </a:p>
        </p:txBody>
      </p:sp>
      <p:sp>
        <p:nvSpPr>
          <p:cNvPr id="13" name="TextBox 12"/>
          <p:cNvSpPr txBox="1"/>
          <p:nvPr/>
        </p:nvSpPr>
        <p:spPr>
          <a:xfrm>
            <a:off x="4556654" y="6205010"/>
            <a:ext cx="7469550" cy="646331"/>
          </a:xfrm>
          <a:prstGeom prst="rect">
            <a:avLst/>
          </a:prstGeom>
          <a:noFill/>
        </p:spPr>
        <p:txBody>
          <a:bodyPr wrap="square" rtlCol="0">
            <a:spAutoFit/>
          </a:bodyPr>
          <a:lstStyle/>
          <a:p>
            <a:r>
              <a:rPr lang="en-GB" sz="1200" dirty="0">
                <a:solidFill>
                  <a:schemeClr val="accent5"/>
                </a:solidFill>
              </a:rPr>
              <a:t>Relative prevalence of attitudes to museums for the ‘Culture Seekers’, showing which attitudes are most prevalent (highest index) or least prevalent (lowest index) compared to the average for this group </a:t>
            </a:r>
          </a:p>
        </p:txBody>
      </p:sp>
      <p:sp>
        <p:nvSpPr>
          <p:cNvPr id="4" name="Rectangle 3"/>
          <p:cNvSpPr/>
          <p:nvPr/>
        </p:nvSpPr>
        <p:spPr>
          <a:xfrm>
            <a:off x="19804" y="6499541"/>
            <a:ext cx="4408593" cy="369332"/>
          </a:xfrm>
          <a:prstGeom prst="rect">
            <a:avLst/>
          </a:prstGeom>
        </p:spPr>
        <p:txBody>
          <a:bodyPr wrap="square">
            <a:spAutoFit/>
          </a:bodyPr>
          <a:lstStyle/>
          <a:p>
            <a:r>
              <a:rPr lang="en-GB" sz="900" dirty="0">
                <a:solidFill>
                  <a:schemeClr val="bg1"/>
                </a:solidFill>
              </a:rPr>
              <a:t>Base: All interested at B3 and disagree with C8_3 (175) C7 Which, if any, of these words or phrases would you associate with museums? </a:t>
            </a:r>
          </a:p>
        </p:txBody>
      </p:sp>
      <p:sp>
        <p:nvSpPr>
          <p:cNvPr id="2" name="Slide Number Placeholder 1">
            <a:extLst>
              <a:ext uri="{FF2B5EF4-FFF2-40B4-BE49-F238E27FC236}">
                <a16:creationId xmlns:a16="http://schemas.microsoft.com/office/drawing/2014/main" id="{308CB660-F7FB-CC4C-B744-9BB7EF4B5AE9}"/>
              </a:ext>
            </a:extLst>
          </p:cNvPr>
          <p:cNvSpPr>
            <a:spLocks noGrp="1"/>
          </p:cNvSpPr>
          <p:nvPr>
            <p:ph type="sldNum" sz="quarter" idx="12"/>
          </p:nvPr>
        </p:nvSpPr>
        <p:spPr>
          <a:xfrm>
            <a:off x="9378190" y="6402640"/>
            <a:ext cx="2743200" cy="365125"/>
          </a:xfrm>
        </p:spPr>
        <p:txBody>
          <a:bodyPr/>
          <a:lstStyle/>
          <a:p>
            <a:fld id="{3EBA1AA4-1184-42E6-9FAC-E6D11BBC447D}" type="slidenum">
              <a:rPr lang="en-GB" smtClean="0">
                <a:solidFill>
                  <a:schemeClr val="tx2"/>
                </a:solidFill>
              </a:rPr>
              <a:t>8</a:t>
            </a:fld>
            <a:endParaRPr lang="en-GB" dirty="0">
              <a:solidFill>
                <a:schemeClr val="tx2"/>
              </a:solidFill>
            </a:endParaRPr>
          </a:p>
        </p:txBody>
      </p:sp>
    </p:spTree>
    <p:extLst>
      <p:ext uri="{BB962C8B-B14F-4D97-AF65-F5344CB8AC3E}">
        <p14:creationId xmlns:p14="http://schemas.microsoft.com/office/powerpoint/2010/main" val="23275518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1058555740"/>
              </p:ext>
            </p:extLst>
          </p:nvPr>
        </p:nvGraphicFramePr>
        <p:xfrm>
          <a:off x="4691394" y="297402"/>
          <a:ext cx="6218044" cy="5798866"/>
        </p:xfrm>
        <a:graphic>
          <a:graphicData uri="http://schemas.openxmlformats.org/drawingml/2006/chart">
            <c:chart xmlns:c="http://schemas.openxmlformats.org/drawingml/2006/chart" xmlns:r="http://schemas.openxmlformats.org/officeDocument/2006/relationships" r:id="rId3"/>
          </a:graphicData>
        </a:graphic>
      </p:graphicFrame>
      <p:sp>
        <p:nvSpPr>
          <p:cNvPr id="10" name="Content Placeholder 2"/>
          <p:cNvSpPr txBox="1">
            <a:spLocks/>
          </p:cNvSpPr>
          <p:nvPr/>
        </p:nvSpPr>
        <p:spPr>
          <a:xfrm>
            <a:off x="-15875" y="0"/>
            <a:ext cx="12207875" cy="677644"/>
          </a:xfrm>
          <a:prstGeom prst="rect">
            <a:avLst/>
          </a:prstGeom>
          <a:solidFill>
            <a:schemeClr val="accent5">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2" name="Rectangle 1"/>
          <p:cNvSpPr/>
          <p:nvPr/>
        </p:nvSpPr>
        <p:spPr>
          <a:xfrm>
            <a:off x="9270146" y="839041"/>
            <a:ext cx="917239" cy="369332"/>
          </a:xfrm>
          <a:prstGeom prst="rect">
            <a:avLst/>
          </a:prstGeom>
        </p:spPr>
        <p:txBody>
          <a:bodyPr wrap="none">
            <a:spAutoFit/>
          </a:bodyPr>
          <a:lstStyle/>
          <a:p>
            <a:r>
              <a:rPr lang="en-GB" b="1" dirty="0">
                <a:solidFill>
                  <a:srgbClr val="1EC9C4">
                    <a:lumMod val="75000"/>
                  </a:srgbClr>
                </a:solidFill>
              </a:rPr>
              <a:t>Index*</a:t>
            </a:r>
          </a:p>
        </p:txBody>
      </p:sp>
      <p:sp>
        <p:nvSpPr>
          <p:cNvPr id="8"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2400" b="1" dirty="0">
                <a:solidFill>
                  <a:schemeClr val="accent5">
                    <a:lumMod val="75000"/>
                  </a:schemeClr>
                </a:solidFill>
              </a:rPr>
              <a:t>Culture Seekers  </a:t>
            </a:r>
          </a:p>
        </p:txBody>
      </p:sp>
      <p:sp>
        <p:nvSpPr>
          <p:cNvPr id="9"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5">
                    <a:lumMod val="75000"/>
                  </a:schemeClr>
                </a:solidFill>
              </a:rPr>
              <a:t>35%</a:t>
            </a:r>
          </a:p>
        </p:txBody>
      </p:sp>
      <p:sp>
        <p:nvSpPr>
          <p:cNvPr id="11" name="Content Placeholder 2"/>
          <p:cNvSpPr txBox="1">
            <a:spLocks/>
          </p:cNvSpPr>
          <p:nvPr/>
        </p:nvSpPr>
        <p:spPr>
          <a:xfrm>
            <a:off x="-15875" y="673554"/>
            <a:ext cx="6721563" cy="6184446"/>
          </a:xfrm>
          <a:prstGeom prst="rect">
            <a:avLst/>
          </a:prstGeom>
          <a:solidFill>
            <a:schemeClr val="accent5">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4" name="Rectangle 3"/>
          <p:cNvSpPr/>
          <p:nvPr/>
        </p:nvSpPr>
        <p:spPr>
          <a:xfrm>
            <a:off x="87861" y="6421347"/>
            <a:ext cx="6449010" cy="369332"/>
          </a:xfrm>
          <a:prstGeom prst="rect">
            <a:avLst/>
          </a:prstGeom>
        </p:spPr>
        <p:txBody>
          <a:bodyPr wrap="square">
            <a:spAutoFit/>
          </a:bodyPr>
          <a:lstStyle/>
          <a:p>
            <a:r>
              <a:rPr lang="en-GB" sz="900" dirty="0">
                <a:solidFill>
                  <a:schemeClr val="bg1"/>
                </a:solidFill>
              </a:rPr>
              <a:t>Base: All interested at B3 and disagree with C8_3 (175) C11 What would encourage you to visit museums/visit more often? * Indexed against average mentions for group</a:t>
            </a:r>
          </a:p>
        </p:txBody>
      </p:sp>
      <p:graphicFrame>
        <p:nvGraphicFramePr>
          <p:cNvPr id="12" name="Chart 11">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921556888"/>
              </p:ext>
            </p:extLst>
          </p:nvPr>
        </p:nvGraphicFramePr>
        <p:xfrm>
          <a:off x="299357" y="227085"/>
          <a:ext cx="7194876" cy="5939500"/>
        </p:xfrm>
        <a:graphic>
          <a:graphicData uri="http://schemas.openxmlformats.org/drawingml/2006/chart">
            <c:chart xmlns:c="http://schemas.openxmlformats.org/drawingml/2006/chart" xmlns:r="http://schemas.openxmlformats.org/officeDocument/2006/relationships" r:id="rId4"/>
          </a:graphicData>
        </a:graphic>
      </p:graphicFrame>
      <p:sp>
        <p:nvSpPr>
          <p:cNvPr id="14" name="TextBox 13"/>
          <p:cNvSpPr txBox="1"/>
          <p:nvPr/>
        </p:nvSpPr>
        <p:spPr>
          <a:xfrm>
            <a:off x="1509922" y="746650"/>
            <a:ext cx="4256293" cy="400110"/>
          </a:xfrm>
          <a:prstGeom prst="rect">
            <a:avLst/>
          </a:prstGeom>
          <a:noFill/>
        </p:spPr>
        <p:txBody>
          <a:bodyPr wrap="none" rtlCol="0">
            <a:spAutoFit/>
          </a:bodyPr>
          <a:lstStyle/>
          <a:p>
            <a:r>
              <a:rPr lang="en-GB" sz="2000" b="1" dirty="0">
                <a:solidFill>
                  <a:schemeClr val="bg1"/>
                </a:solidFill>
              </a:rPr>
              <a:t>Ways of engaging with museums</a:t>
            </a:r>
          </a:p>
        </p:txBody>
      </p:sp>
      <p:sp>
        <p:nvSpPr>
          <p:cNvPr id="15" name="TextBox 14"/>
          <p:cNvSpPr txBox="1"/>
          <p:nvPr/>
        </p:nvSpPr>
        <p:spPr>
          <a:xfrm>
            <a:off x="6746543" y="6016859"/>
            <a:ext cx="5445457" cy="830997"/>
          </a:xfrm>
          <a:prstGeom prst="rect">
            <a:avLst/>
          </a:prstGeom>
          <a:noFill/>
        </p:spPr>
        <p:txBody>
          <a:bodyPr wrap="square" rtlCol="0">
            <a:spAutoFit/>
          </a:bodyPr>
          <a:lstStyle/>
          <a:p>
            <a:r>
              <a:rPr lang="en-GB" sz="1200" dirty="0">
                <a:solidFill>
                  <a:schemeClr val="accent5"/>
                </a:solidFill>
              </a:rPr>
              <a:t>Relative prevalence of ways of engaging with museums for the ‘Culture Seekers’, showing which are the most prevalent (highest index) or least prevalent (lowest index) compared to the average for this group </a:t>
            </a:r>
          </a:p>
        </p:txBody>
      </p:sp>
      <p:sp>
        <p:nvSpPr>
          <p:cNvPr id="3" name="Slide Number Placeholder 2">
            <a:extLst>
              <a:ext uri="{FF2B5EF4-FFF2-40B4-BE49-F238E27FC236}">
                <a16:creationId xmlns:a16="http://schemas.microsoft.com/office/drawing/2014/main" id="{FD1C1AE9-5F07-7444-82B3-F48F807B797D}"/>
              </a:ext>
            </a:extLst>
          </p:cNvPr>
          <p:cNvSpPr>
            <a:spLocks noGrp="1"/>
          </p:cNvSpPr>
          <p:nvPr>
            <p:ph type="sldNum" sz="quarter" idx="12"/>
          </p:nvPr>
        </p:nvSpPr>
        <p:spPr>
          <a:xfrm>
            <a:off x="9448800" y="6432357"/>
            <a:ext cx="2743200" cy="365125"/>
          </a:xfrm>
        </p:spPr>
        <p:txBody>
          <a:bodyPr/>
          <a:lstStyle/>
          <a:p>
            <a:fld id="{3EBA1AA4-1184-42E6-9FAC-E6D11BBC447D}" type="slidenum">
              <a:rPr lang="en-GB" smtClean="0">
                <a:solidFill>
                  <a:schemeClr val="tx2"/>
                </a:solidFill>
              </a:rPr>
              <a:t>9</a:t>
            </a:fld>
            <a:endParaRPr lang="en-GB" dirty="0">
              <a:solidFill>
                <a:schemeClr val="tx2"/>
              </a:solidFill>
            </a:endParaRPr>
          </a:p>
        </p:txBody>
      </p:sp>
    </p:spTree>
    <p:extLst>
      <p:ext uri="{BB962C8B-B14F-4D97-AF65-F5344CB8AC3E}">
        <p14:creationId xmlns:p14="http://schemas.microsoft.com/office/powerpoint/2010/main" val="3042908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10055004" y="1445273"/>
            <a:ext cx="1720273" cy="4236265"/>
          </a:xfrm>
          <a:prstGeom prst="rect">
            <a:avLst/>
          </a:prstGeom>
          <a:solidFill>
            <a:srgbClr val="3600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p:cNvSpPr/>
          <p:nvPr/>
        </p:nvSpPr>
        <p:spPr>
          <a:xfrm>
            <a:off x="2371730" y="1445273"/>
            <a:ext cx="1720273" cy="4236265"/>
          </a:xfrm>
          <a:prstGeom prst="rect">
            <a:avLst/>
          </a:prstGeom>
          <a:solidFill>
            <a:srgbClr val="3600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p:nvSpPr>
        <p:spPr>
          <a:xfrm>
            <a:off x="110066" y="6498931"/>
            <a:ext cx="7223393" cy="230832"/>
          </a:xfrm>
          <a:prstGeom prst="rect">
            <a:avLst/>
          </a:prstGeom>
        </p:spPr>
        <p:txBody>
          <a:bodyPr wrap="square">
            <a:spAutoFit/>
          </a:bodyPr>
          <a:lstStyle/>
          <a:p>
            <a:r>
              <a:rPr lang="fr-FR" sz="900" dirty="0">
                <a:solidFill>
                  <a:schemeClr val="accent5"/>
                </a:solidFill>
              </a:rPr>
              <a:t>Base: </a:t>
            </a:r>
            <a:r>
              <a:rPr lang="en-GB" sz="900" dirty="0">
                <a:solidFill>
                  <a:schemeClr val="accent5"/>
                </a:solidFill>
              </a:rPr>
              <a:t>All interested at B3 and disagree with C8_3 (175) B4 - How much do you agree or disagree with the following statements?</a:t>
            </a:r>
          </a:p>
        </p:txBody>
      </p:sp>
      <p:graphicFrame>
        <p:nvGraphicFramePr>
          <p:cNvPr id="9" name="Chart 8"/>
          <p:cNvGraphicFramePr/>
          <p:nvPr>
            <p:extLst>
              <p:ext uri="{D42A27DB-BD31-4B8C-83A1-F6EECF244321}">
                <p14:modId xmlns:p14="http://schemas.microsoft.com/office/powerpoint/2010/main" val="1509338878"/>
              </p:ext>
            </p:extLst>
          </p:nvPr>
        </p:nvGraphicFramePr>
        <p:xfrm>
          <a:off x="271085" y="1597458"/>
          <a:ext cx="11753665" cy="4855238"/>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angle 14"/>
          <p:cNvSpPr/>
          <p:nvPr/>
        </p:nvSpPr>
        <p:spPr>
          <a:xfrm>
            <a:off x="948978" y="2824050"/>
            <a:ext cx="637858" cy="369332"/>
          </a:xfrm>
          <a:prstGeom prst="rect">
            <a:avLst/>
          </a:prstGeom>
        </p:spPr>
        <p:txBody>
          <a:bodyPr wrap="square">
            <a:spAutoFit/>
          </a:bodyPr>
          <a:lstStyle/>
          <a:p>
            <a:pPr algn="ctr"/>
            <a:r>
              <a:rPr lang="en-GB" b="1" dirty="0">
                <a:solidFill>
                  <a:schemeClr val="accent5">
                    <a:lumMod val="75000"/>
                  </a:schemeClr>
                </a:solidFill>
              </a:rPr>
              <a:t>91%</a:t>
            </a:r>
            <a:endParaRPr lang="en-GB" dirty="0">
              <a:solidFill>
                <a:schemeClr val="accent5">
                  <a:lumMod val="75000"/>
                </a:schemeClr>
              </a:solidFill>
            </a:endParaRPr>
          </a:p>
        </p:txBody>
      </p:sp>
      <p:sp>
        <p:nvSpPr>
          <p:cNvPr id="16" name="Rectangle 15"/>
          <p:cNvSpPr/>
          <p:nvPr/>
        </p:nvSpPr>
        <p:spPr>
          <a:xfrm>
            <a:off x="2869330" y="2824050"/>
            <a:ext cx="637858" cy="369332"/>
          </a:xfrm>
          <a:prstGeom prst="rect">
            <a:avLst/>
          </a:prstGeom>
        </p:spPr>
        <p:txBody>
          <a:bodyPr wrap="square">
            <a:spAutoFit/>
          </a:bodyPr>
          <a:lstStyle/>
          <a:p>
            <a:pPr algn="ctr"/>
            <a:r>
              <a:rPr lang="en-GB" b="1" dirty="0">
                <a:solidFill>
                  <a:schemeClr val="bg1"/>
                </a:solidFill>
              </a:rPr>
              <a:t>87%</a:t>
            </a:r>
            <a:endParaRPr lang="en-GB" dirty="0">
              <a:solidFill>
                <a:schemeClr val="bg1"/>
              </a:solidFill>
            </a:endParaRPr>
          </a:p>
        </p:txBody>
      </p:sp>
      <p:sp>
        <p:nvSpPr>
          <p:cNvPr id="17" name="Rectangle 16"/>
          <p:cNvSpPr/>
          <p:nvPr/>
        </p:nvSpPr>
        <p:spPr>
          <a:xfrm>
            <a:off x="4777705" y="2824050"/>
            <a:ext cx="637858" cy="369332"/>
          </a:xfrm>
          <a:prstGeom prst="rect">
            <a:avLst/>
          </a:prstGeom>
        </p:spPr>
        <p:txBody>
          <a:bodyPr wrap="square">
            <a:spAutoFit/>
          </a:bodyPr>
          <a:lstStyle/>
          <a:p>
            <a:pPr algn="ctr"/>
            <a:r>
              <a:rPr lang="en-GB" b="1" dirty="0">
                <a:solidFill>
                  <a:schemeClr val="accent5">
                    <a:lumMod val="75000"/>
                  </a:schemeClr>
                </a:solidFill>
              </a:rPr>
              <a:t>91%</a:t>
            </a:r>
            <a:endParaRPr lang="en-GB" dirty="0">
              <a:solidFill>
                <a:schemeClr val="accent5">
                  <a:lumMod val="75000"/>
                </a:schemeClr>
              </a:solidFill>
            </a:endParaRPr>
          </a:p>
        </p:txBody>
      </p:sp>
      <p:sp>
        <p:nvSpPr>
          <p:cNvPr id="18" name="Content Placeholder 2"/>
          <p:cNvSpPr txBox="1">
            <a:spLocks/>
          </p:cNvSpPr>
          <p:nvPr/>
        </p:nvSpPr>
        <p:spPr>
          <a:xfrm>
            <a:off x="-15875" y="0"/>
            <a:ext cx="12207875" cy="677644"/>
          </a:xfrm>
          <a:prstGeom prst="rect">
            <a:avLst/>
          </a:prstGeom>
          <a:solidFill>
            <a:schemeClr val="accent5">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24"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b="1" dirty="0">
                <a:solidFill>
                  <a:schemeClr val="accent5">
                    <a:lumMod val="75000"/>
                  </a:schemeClr>
                </a:solidFill>
              </a:rPr>
              <a:t>Culture Seekers </a:t>
            </a:r>
          </a:p>
        </p:txBody>
      </p:sp>
      <p:sp>
        <p:nvSpPr>
          <p:cNvPr id="25"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5">
                    <a:lumMod val="75000"/>
                  </a:schemeClr>
                </a:solidFill>
              </a:rPr>
              <a:t>35%</a:t>
            </a:r>
          </a:p>
        </p:txBody>
      </p:sp>
      <p:sp>
        <p:nvSpPr>
          <p:cNvPr id="27" name="Rectangle 26"/>
          <p:cNvSpPr/>
          <p:nvPr/>
        </p:nvSpPr>
        <p:spPr>
          <a:xfrm>
            <a:off x="6695601" y="2824050"/>
            <a:ext cx="637858" cy="369332"/>
          </a:xfrm>
          <a:prstGeom prst="rect">
            <a:avLst/>
          </a:prstGeom>
        </p:spPr>
        <p:txBody>
          <a:bodyPr wrap="square">
            <a:spAutoFit/>
          </a:bodyPr>
          <a:lstStyle/>
          <a:p>
            <a:pPr algn="ctr"/>
            <a:r>
              <a:rPr lang="en-GB" b="1" dirty="0">
                <a:solidFill>
                  <a:schemeClr val="accent5">
                    <a:lumMod val="75000"/>
                  </a:schemeClr>
                </a:solidFill>
              </a:rPr>
              <a:t>89%</a:t>
            </a:r>
            <a:endParaRPr lang="en-GB" dirty="0">
              <a:solidFill>
                <a:schemeClr val="accent5">
                  <a:lumMod val="75000"/>
                </a:schemeClr>
              </a:solidFill>
            </a:endParaRPr>
          </a:p>
        </p:txBody>
      </p:sp>
      <p:sp>
        <p:nvSpPr>
          <p:cNvPr id="28" name="Rectangle 27"/>
          <p:cNvSpPr/>
          <p:nvPr/>
        </p:nvSpPr>
        <p:spPr>
          <a:xfrm>
            <a:off x="8628736" y="2824050"/>
            <a:ext cx="637858" cy="369332"/>
          </a:xfrm>
          <a:prstGeom prst="rect">
            <a:avLst/>
          </a:prstGeom>
        </p:spPr>
        <p:txBody>
          <a:bodyPr wrap="square">
            <a:spAutoFit/>
          </a:bodyPr>
          <a:lstStyle/>
          <a:p>
            <a:pPr algn="ctr"/>
            <a:r>
              <a:rPr lang="en-GB" b="1" dirty="0">
                <a:solidFill>
                  <a:schemeClr val="accent5">
                    <a:lumMod val="75000"/>
                  </a:schemeClr>
                </a:solidFill>
              </a:rPr>
              <a:t>73%</a:t>
            </a:r>
            <a:endParaRPr lang="en-GB" dirty="0">
              <a:solidFill>
                <a:schemeClr val="accent5">
                  <a:lumMod val="75000"/>
                </a:schemeClr>
              </a:solidFill>
            </a:endParaRPr>
          </a:p>
        </p:txBody>
      </p:sp>
      <p:sp>
        <p:nvSpPr>
          <p:cNvPr id="29" name="Rectangle 28"/>
          <p:cNvSpPr/>
          <p:nvPr/>
        </p:nvSpPr>
        <p:spPr>
          <a:xfrm>
            <a:off x="10562837" y="2824050"/>
            <a:ext cx="637858" cy="369332"/>
          </a:xfrm>
          <a:prstGeom prst="rect">
            <a:avLst/>
          </a:prstGeom>
        </p:spPr>
        <p:txBody>
          <a:bodyPr wrap="square">
            <a:spAutoFit/>
          </a:bodyPr>
          <a:lstStyle/>
          <a:p>
            <a:pPr algn="ctr"/>
            <a:r>
              <a:rPr lang="en-GB" b="1" dirty="0">
                <a:solidFill>
                  <a:schemeClr val="bg1"/>
                </a:solidFill>
              </a:rPr>
              <a:t>93%</a:t>
            </a:r>
            <a:endParaRPr lang="en-GB" dirty="0">
              <a:solidFill>
                <a:schemeClr val="bg1"/>
              </a:solidFill>
            </a:endParaRPr>
          </a:p>
        </p:txBody>
      </p:sp>
      <p:sp>
        <p:nvSpPr>
          <p:cNvPr id="3" name="Rectangle 2"/>
          <p:cNvSpPr/>
          <p:nvPr/>
        </p:nvSpPr>
        <p:spPr>
          <a:xfrm>
            <a:off x="533237" y="1445273"/>
            <a:ext cx="1604782" cy="1323439"/>
          </a:xfrm>
          <a:prstGeom prst="rect">
            <a:avLst/>
          </a:prstGeom>
        </p:spPr>
        <p:txBody>
          <a:bodyPr wrap="square">
            <a:spAutoFit/>
          </a:bodyPr>
          <a:lstStyle/>
          <a:p>
            <a:pPr algn="ctr"/>
            <a:r>
              <a:rPr lang="en-GB" sz="1600" b="1" dirty="0">
                <a:solidFill>
                  <a:schemeClr val="accent5"/>
                </a:solidFill>
              </a:rPr>
              <a:t>It is important that young people find out about their heritage</a:t>
            </a:r>
          </a:p>
        </p:txBody>
      </p:sp>
      <p:sp>
        <p:nvSpPr>
          <p:cNvPr id="22" name="Rectangle 21"/>
          <p:cNvSpPr/>
          <p:nvPr/>
        </p:nvSpPr>
        <p:spPr>
          <a:xfrm>
            <a:off x="3637020" y="766461"/>
            <a:ext cx="4949747" cy="461665"/>
          </a:xfrm>
          <a:prstGeom prst="rect">
            <a:avLst/>
          </a:prstGeom>
        </p:spPr>
        <p:txBody>
          <a:bodyPr wrap="square">
            <a:spAutoFit/>
          </a:bodyPr>
          <a:lstStyle/>
          <a:p>
            <a:pPr algn="ctr"/>
            <a:r>
              <a:rPr lang="en-GB" sz="2400" b="1" dirty="0">
                <a:solidFill>
                  <a:schemeClr val="accent5"/>
                </a:solidFill>
              </a:rPr>
              <a:t>Agreement with statements</a:t>
            </a:r>
          </a:p>
        </p:txBody>
      </p:sp>
      <p:sp>
        <p:nvSpPr>
          <p:cNvPr id="34" name="Rectangle 33"/>
          <p:cNvSpPr/>
          <p:nvPr/>
        </p:nvSpPr>
        <p:spPr>
          <a:xfrm>
            <a:off x="2447229" y="1814605"/>
            <a:ext cx="1597144" cy="584775"/>
          </a:xfrm>
          <a:prstGeom prst="rect">
            <a:avLst/>
          </a:prstGeom>
        </p:spPr>
        <p:txBody>
          <a:bodyPr wrap="square">
            <a:spAutoFit/>
          </a:bodyPr>
          <a:lstStyle/>
          <a:p>
            <a:pPr algn="ctr"/>
            <a:r>
              <a:rPr lang="en-GB" sz="1600" b="1" dirty="0">
                <a:solidFill>
                  <a:schemeClr val="bg1"/>
                </a:solidFill>
              </a:rPr>
              <a:t>Heritage is irreplaceable</a:t>
            </a:r>
          </a:p>
        </p:txBody>
      </p:sp>
      <p:sp>
        <p:nvSpPr>
          <p:cNvPr id="35" name="Rectangle 34"/>
          <p:cNvSpPr/>
          <p:nvPr/>
        </p:nvSpPr>
        <p:spPr>
          <a:xfrm>
            <a:off x="4238554" y="1445273"/>
            <a:ext cx="1797349" cy="1323439"/>
          </a:xfrm>
          <a:prstGeom prst="rect">
            <a:avLst/>
          </a:prstGeom>
        </p:spPr>
        <p:txBody>
          <a:bodyPr wrap="square">
            <a:spAutoFit/>
          </a:bodyPr>
          <a:lstStyle/>
          <a:p>
            <a:pPr algn="ctr"/>
            <a:r>
              <a:rPr lang="en-GB" sz="1600" b="1" dirty="0">
                <a:solidFill>
                  <a:schemeClr val="accent5"/>
                </a:solidFill>
              </a:rPr>
              <a:t>History of a place and where we have come from is important to me</a:t>
            </a:r>
          </a:p>
        </p:txBody>
      </p:sp>
      <p:sp>
        <p:nvSpPr>
          <p:cNvPr id="36" name="Rectangle 35"/>
          <p:cNvSpPr/>
          <p:nvPr/>
        </p:nvSpPr>
        <p:spPr>
          <a:xfrm>
            <a:off x="6013181" y="1691494"/>
            <a:ext cx="2008229" cy="830997"/>
          </a:xfrm>
          <a:prstGeom prst="rect">
            <a:avLst/>
          </a:prstGeom>
        </p:spPr>
        <p:txBody>
          <a:bodyPr wrap="square">
            <a:spAutoFit/>
          </a:bodyPr>
          <a:lstStyle/>
          <a:p>
            <a:pPr algn="ctr"/>
            <a:r>
              <a:rPr lang="en-GB" sz="1600" b="1" dirty="0">
                <a:solidFill>
                  <a:schemeClr val="accent5"/>
                </a:solidFill>
              </a:rPr>
              <a:t>Celebrating heritage is important</a:t>
            </a:r>
          </a:p>
        </p:txBody>
      </p:sp>
      <p:sp>
        <p:nvSpPr>
          <p:cNvPr id="37" name="Rectangle 36"/>
          <p:cNvSpPr/>
          <p:nvPr/>
        </p:nvSpPr>
        <p:spPr>
          <a:xfrm>
            <a:off x="8021410" y="1322162"/>
            <a:ext cx="1852510" cy="1569660"/>
          </a:xfrm>
          <a:prstGeom prst="rect">
            <a:avLst/>
          </a:prstGeom>
        </p:spPr>
        <p:txBody>
          <a:bodyPr wrap="square">
            <a:spAutoFit/>
          </a:bodyPr>
          <a:lstStyle/>
          <a:p>
            <a:pPr algn="ctr"/>
            <a:r>
              <a:rPr lang="en-GB" sz="1600" b="1" dirty="0">
                <a:solidFill>
                  <a:schemeClr val="accent5"/>
                </a:solidFill>
              </a:rPr>
              <a:t>Looking after our heritage is important for creating jobs and boosting the economy</a:t>
            </a:r>
          </a:p>
        </p:txBody>
      </p:sp>
      <p:sp>
        <p:nvSpPr>
          <p:cNvPr id="39" name="Rectangle 38"/>
          <p:cNvSpPr/>
          <p:nvPr/>
        </p:nvSpPr>
        <p:spPr>
          <a:xfrm>
            <a:off x="9944154" y="1445273"/>
            <a:ext cx="1921430" cy="1323439"/>
          </a:xfrm>
          <a:prstGeom prst="rect">
            <a:avLst/>
          </a:prstGeom>
        </p:spPr>
        <p:txBody>
          <a:bodyPr wrap="square">
            <a:spAutoFit/>
          </a:bodyPr>
          <a:lstStyle/>
          <a:p>
            <a:pPr algn="ctr"/>
            <a:r>
              <a:rPr lang="en-GB" sz="1600" b="1" dirty="0">
                <a:solidFill>
                  <a:schemeClr val="bg1"/>
                </a:solidFill>
              </a:rPr>
              <a:t>It’s important to protect heritage places even though I may never visit them</a:t>
            </a:r>
          </a:p>
        </p:txBody>
      </p:sp>
      <p:sp>
        <p:nvSpPr>
          <p:cNvPr id="7" name="Rectangle 6"/>
          <p:cNvSpPr/>
          <p:nvPr/>
        </p:nvSpPr>
        <p:spPr>
          <a:xfrm>
            <a:off x="-143698" y="2747106"/>
            <a:ext cx="933510" cy="523220"/>
          </a:xfrm>
          <a:prstGeom prst="rect">
            <a:avLst/>
          </a:prstGeom>
        </p:spPr>
        <p:txBody>
          <a:bodyPr wrap="square">
            <a:spAutoFit/>
          </a:bodyPr>
          <a:lstStyle/>
          <a:p>
            <a:pPr algn="r"/>
            <a:r>
              <a:rPr lang="en-GB" sz="1400" b="1" dirty="0">
                <a:solidFill>
                  <a:schemeClr val="accent5">
                    <a:lumMod val="75000"/>
                  </a:schemeClr>
                </a:solidFill>
              </a:rPr>
              <a:t>NET agree</a:t>
            </a:r>
            <a:endParaRPr lang="en-GB" sz="1400" dirty="0">
              <a:solidFill>
                <a:schemeClr val="accent5">
                  <a:lumMod val="75000"/>
                </a:schemeClr>
              </a:solidFill>
            </a:endParaRPr>
          </a:p>
        </p:txBody>
      </p:sp>
      <p:sp>
        <p:nvSpPr>
          <p:cNvPr id="45" name="TextBox 44"/>
          <p:cNvSpPr txBox="1"/>
          <p:nvPr/>
        </p:nvSpPr>
        <p:spPr>
          <a:xfrm>
            <a:off x="3321834" y="2731717"/>
            <a:ext cx="757554" cy="461665"/>
          </a:xfrm>
          <a:prstGeom prst="rect">
            <a:avLst/>
          </a:prstGeom>
          <a:noFill/>
        </p:spPr>
        <p:txBody>
          <a:bodyPr wrap="square" rtlCol="0">
            <a:spAutoFit/>
          </a:bodyPr>
          <a:lstStyle/>
          <a:p>
            <a:pPr algn="ctr"/>
            <a:r>
              <a:rPr lang="en-GB" sz="2400" dirty="0">
                <a:solidFill>
                  <a:schemeClr val="bg1"/>
                </a:solidFill>
                <a:sym typeface="Wingdings" panose="05000000000000000000" pitchFamily="2" charset="2"/>
              </a:rPr>
              <a:t></a:t>
            </a:r>
            <a:endParaRPr lang="en-GB" sz="2400" dirty="0">
              <a:solidFill>
                <a:schemeClr val="bg1"/>
              </a:solidFill>
            </a:endParaRPr>
          </a:p>
        </p:txBody>
      </p:sp>
      <p:sp>
        <p:nvSpPr>
          <p:cNvPr id="46" name="TextBox 45"/>
          <p:cNvSpPr txBox="1"/>
          <p:nvPr/>
        </p:nvSpPr>
        <p:spPr>
          <a:xfrm>
            <a:off x="11003748" y="2731717"/>
            <a:ext cx="771529" cy="461665"/>
          </a:xfrm>
          <a:prstGeom prst="rect">
            <a:avLst/>
          </a:prstGeom>
          <a:noFill/>
        </p:spPr>
        <p:txBody>
          <a:bodyPr wrap="square" rtlCol="0">
            <a:spAutoFit/>
          </a:bodyPr>
          <a:lstStyle/>
          <a:p>
            <a:pPr algn="ctr"/>
            <a:r>
              <a:rPr lang="en-GB" sz="2400" dirty="0">
                <a:solidFill>
                  <a:schemeClr val="bg1"/>
                </a:solidFill>
                <a:sym typeface="Wingdings" panose="05000000000000000000" pitchFamily="2" charset="2"/>
              </a:rPr>
              <a:t></a:t>
            </a:r>
            <a:endParaRPr lang="en-GB" sz="2400" dirty="0">
              <a:solidFill>
                <a:schemeClr val="bg1"/>
              </a:solidFill>
            </a:endParaRPr>
          </a:p>
        </p:txBody>
      </p:sp>
      <p:sp>
        <p:nvSpPr>
          <p:cNvPr id="26" name="TextBox 25"/>
          <p:cNvSpPr txBox="1"/>
          <p:nvPr/>
        </p:nvSpPr>
        <p:spPr>
          <a:xfrm>
            <a:off x="5198332" y="2740815"/>
            <a:ext cx="866563" cy="461665"/>
          </a:xfrm>
          <a:prstGeom prst="rect">
            <a:avLst/>
          </a:prstGeom>
          <a:noFill/>
        </p:spPr>
        <p:txBody>
          <a:bodyPr wrap="square" rtlCol="0">
            <a:spAutoFit/>
          </a:bodyPr>
          <a:lstStyle/>
          <a:p>
            <a:pPr algn="ctr"/>
            <a:r>
              <a:rPr lang="en-GB" sz="2400" dirty="0">
                <a:solidFill>
                  <a:schemeClr val="accent5">
                    <a:lumMod val="75000"/>
                  </a:schemeClr>
                </a:solidFill>
                <a:sym typeface="Wingdings" panose="05000000000000000000" pitchFamily="2" charset="2"/>
              </a:rPr>
              <a:t></a:t>
            </a:r>
            <a:endParaRPr lang="en-GB" sz="2400" dirty="0">
              <a:solidFill>
                <a:schemeClr val="accent5">
                  <a:lumMod val="75000"/>
                </a:schemeClr>
              </a:solidFill>
            </a:endParaRPr>
          </a:p>
        </p:txBody>
      </p:sp>
      <p:sp>
        <p:nvSpPr>
          <p:cNvPr id="30" name="TextBox 29"/>
          <p:cNvSpPr txBox="1"/>
          <p:nvPr/>
        </p:nvSpPr>
        <p:spPr>
          <a:xfrm>
            <a:off x="7129506" y="2729441"/>
            <a:ext cx="514247" cy="461665"/>
          </a:xfrm>
          <a:prstGeom prst="rect">
            <a:avLst/>
          </a:prstGeom>
          <a:noFill/>
        </p:spPr>
        <p:txBody>
          <a:bodyPr wrap="square" rtlCol="0">
            <a:spAutoFit/>
          </a:bodyPr>
          <a:lstStyle/>
          <a:p>
            <a:pPr algn="ctr"/>
            <a:r>
              <a:rPr lang="en-GB" sz="2400" dirty="0">
                <a:solidFill>
                  <a:schemeClr val="accent5">
                    <a:lumMod val="75000"/>
                  </a:schemeClr>
                </a:solidFill>
                <a:sym typeface="Wingdings" panose="05000000000000000000" pitchFamily="2" charset="2"/>
              </a:rPr>
              <a:t></a:t>
            </a:r>
            <a:endParaRPr lang="en-GB" sz="2400" dirty="0">
              <a:solidFill>
                <a:schemeClr val="accent5">
                  <a:lumMod val="75000"/>
                </a:schemeClr>
              </a:solidFill>
            </a:endParaRPr>
          </a:p>
        </p:txBody>
      </p:sp>
      <p:sp>
        <p:nvSpPr>
          <p:cNvPr id="31" name="TextBox 30"/>
          <p:cNvSpPr txBox="1"/>
          <p:nvPr/>
        </p:nvSpPr>
        <p:spPr>
          <a:xfrm>
            <a:off x="9049309" y="2747639"/>
            <a:ext cx="514247" cy="461665"/>
          </a:xfrm>
          <a:prstGeom prst="rect">
            <a:avLst/>
          </a:prstGeom>
          <a:noFill/>
        </p:spPr>
        <p:txBody>
          <a:bodyPr wrap="square" rtlCol="0">
            <a:spAutoFit/>
          </a:bodyPr>
          <a:lstStyle/>
          <a:p>
            <a:pPr algn="ctr"/>
            <a:r>
              <a:rPr lang="en-GB" sz="2400" dirty="0">
                <a:solidFill>
                  <a:schemeClr val="accent5">
                    <a:lumMod val="75000"/>
                  </a:schemeClr>
                </a:solidFill>
                <a:sym typeface="Wingdings" panose="05000000000000000000" pitchFamily="2" charset="2"/>
              </a:rPr>
              <a:t></a:t>
            </a:r>
            <a:endParaRPr lang="en-GB" sz="2400" dirty="0">
              <a:solidFill>
                <a:schemeClr val="accent5">
                  <a:lumMod val="75000"/>
                </a:schemeClr>
              </a:solidFill>
            </a:endParaRPr>
          </a:p>
        </p:txBody>
      </p:sp>
      <p:sp>
        <p:nvSpPr>
          <p:cNvPr id="32" name="TextBox 31"/>
          <p:cNvSpPr txBox="1"/>
          <p:nvPr/>
        </p:nvSpPr>
        <p:spPr>
          <a:xfrm>
            <a:off x="1379904" y="2747639"/>
            <a:ext cx="514247" cy="461665"/>
          </a:xfrm>
          <a:prstGeom prst="rect">
            <a:avLst/>
          </a:prstGeom>
          <a:noFill/>
        </p:spPr>
        <p:txBody>
          <a:bodyPr wrap="square" rtlCol="0">
            <a:spAutoFit/>
          </a:bodyPr>
          <a:lstStyle/>
          <a:p>
            <a:pPr algn="ctr"/>
            <a:r>
              <a:rPr lang="en-GB" sz="2400" dirty="0">
                <a:solidFill>
                  <a:schemeClr val="accent5">
                    <a:lumMod val="75000"/>
                  </a:schemeClr>
                </a:solidFill>
                <a:sym typeface="Wingdings" panose="05000000000000000000" pitchFamily="2" charset="2"/>
              </a:rPr>
              <a:t></a:t>
            </a:r>
            <a:endParaRPr lang="en-GB" sz="2400" dirty="0">
              <a:solidFill>
                <a:schemeClr val="accent5">
                  <a:lumMod val="75000"/>
                </a:schemeClr>
              </a:solidFill>
            </a:endParaRPr>
          </a:p>
        </p:txBody>
      </p:sp>
      <p:sp>
        <p:nvSpPr>
          <p:cNvPr id="33" name="Rectangle 32"/>
          <p:cNvSpPr/>
          <p:nvPr/>
        </p:nvSpPr>
        <p:spPr>
          <a:xfrm>
            <a:off x="7300195" y="6479511"/>
            <a:ext cx="319569" cy="270194"/>
          </a:xfrm>
          <a:prstGeom prst="rect">
            <a:avLst/>
          </a:prstGeom>
          <a:solidFill>
            <a:srgbClr val="3600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Rectangle 37"/>
          <p:cNvSpPr/>
          <p:nvPr/>
        </p:nvSpPr>
        <p:spPr>
          <a:xfrm>
            <a:off x="7566594" y="6507804"/>
            <a:ext cx="4739139" cy="369332"/>
          </a:xfrm>
          <a:prstGeom prst="rect">
            <a:avLst/>
          </a:prstGeom>
        </p:spPr>
        <p:txBody>
          <a:bodyPr wrap="square">
            <a:spAutoFit/>
          </a:bodyPr>
          <a:lstStyle/>
          <a:p>
            <a:r>
              <a:rPr lang="en-GB" sz="900" dirty="0">
                <a:solidFill>
                  <a:schemeClr val="accent5"/>
                </a:solidFill>
              </a:rPr>
              <a:t>Indicates high index versus average for this group for strong agreement with statement</a:t>
            </a:r>
          </a:p>
        </p:txBody>
      </p:sp>
      <p:sp>
        <p:nvSpPr>
          <p:cNvPr id="40" name="Rectangle 39"/>
          <p:cNvSpPr/>
          <p:nvPr/>
        </p:nvSpPr>
        <p:spPr>
          <a:xfrm>
            <a:off x="938632" y="5652768"/>
            <a:ext cx="637858" cy="369332"/>
          </a:xfrm>
          <a:prstGeom prst="rect">
            <a:avLst/>
          </a:prstGeom>
        </p:spPr>
        <p:txBody>
          <a:bodyPr wrap="square">
            <a:spAutoFit/>
          </a:bodyPr>
          <a:lstStyle/>
          <a:p>
            <a:pPr algn="ctr"/>
            <a:r>
              <a:rPr lang="en-GB" b="1" dirty="0">
                <a:solidFill>
                  <a:schemeClr val="accent5"/>
                </a:solidFill>
              </a:rPr>
              <a:t>3%</a:t>
            </a:r>
            <a:endParaRPr lang="en-GB" dirty="0">
              <a:solidFill>
                <a:schemeClr val="accent5"/>
              </a:solidFill>
            </a:endParaRPr>
          </a:p>
        </p:txBody>
      </p:sp>
      <p:sp>
        <p:nvSpPr>
          <p:cNvPr id="41" name="Rectangle 40"/>
          <p:cNvSpPr/>
          <p:nvPr/>
        </p:nvSpPr>
        <p:spPr>
          <a:xfrm>
            <a:off x="-163779" y="5575824"/>
            <a:ext cx="1056522" cy="523220"/>
          </a:xfrm>
          <a:prstGeom prst="rect">
            <a:avLst/>
          </a:prstGeom>
        </p:spPr>
        <p:txBody>
          <a:bodyPr wrap="square">
            <a:spAutoFit/>
          </a:bodyPr>
          <a:lstStyle/>
          <a:p>
            <a:pPr algn="r"/>
            <a:r>
              <a:rPr lang="en-GB" sz="1400" b="1" dirty="0">
                <a:solidFill>
                  <a:schemeClr val="accent5"/>
                </a:solidFill>
              </a:rPr>
              <a:t>NET disagree</a:t>
            </a:r>
            <a:endParaRPr lang="en-GB" sz="1400" dirty="0">
              <a:solidFill>
                <a:schemeClr val="accent5"/>
              </a:solidFill>
            </a:endParaRPr>
          </a:p>
        </p:txBody>
      </p:sp>
      <p:sp>
        <p:nvSpPr>
          <p:cNvPr id="42" name="Rectangle 41"/>
          <p:cNvSpPr/>
          <p:nvPr/>
        </p:nvSpPr>
        <p:spPr>
          <a:xfrm>
            <a:off x="2828847" y="5652768"/>
            <a:ext cx="637858" cy="369332"/>
          </a:xfrm>
          <a:prstGeom prst="rect">
            <a:avLst/>
          </a:prstGeom>
        </p:spPr>
        <p:txBody>
          <a:bodyPr wrap="square">
            <a:spAutoFit/>
          </a:bodyPr>
          <a:lstStyle/>
          <a:p>
            <a:pPr algn="ctr"/>
            <a:r>
              <a:rPr lang="en-GB" b="1" dirty="0">
                <a:solidFill>
                  <a:schemeClr val="accent5"/>
                </a:solidFill>
              </a:rPr>
              <a:t>5%</a:t>
            </a:r>
            <a:endParaRPr lang="en-GB" dirty="0">
              <a:solidFill>
                <a:schemeClr val="accent5"/>
              </a:solidFill>
            </a:endParaRPr>
          </a:p>
        </p:txBody>
      </p:sp>
      <p:sp>
        <p:nvSpPr>
          <p:cNvPr id="44" name="Rectangle 43"/>
          <p:cNvSpPr/>
          <p:nvPr/>
        </p:nvSpPr>
        <p:spPr>
          <a:xfrm>
            <a:off x="4812217" y="5652768"/>
            <a:ext cx="637858" cy="369332"/>
          </a:xfrm>
          <a:prstGeom prst="rect">
            <a:avLst/>
          </a:prstGeom>
        </p:spPr>
        <p:txBody>
          <a:bodyPr wrap="square">
            <a:spAutoFit/>
          </a:bodyPr>
          <a:lstStyle/>
          <a:p>
            <a:pPr algn="ctr"/>
            <a:r>
              <a:rPr lang="en-GB" b="1" dirty="0">
                <a:solidFill>
                  <a:schemeClr val="accent5"/>
                </a:solidFill>
              </a:rPr>
              <a:t>2%</a:t>
            </a:r>
            <a:endParaRPr lang="en-GB" dirty="0">
              <a:solidFill>
                <a:schemeClr val="accent5"/>
              </a:solidFill>
            </a:endParaRPr>
          </a:p>
        </p:txBody>
      </p:sp>
      <p:sp>
        <p:nvSpPr>
          <p:cNvPr id="47" name="Rectangle 46"/>
          <p:cNvSpPr/>
          <p:nvPr/>
        </p:nvSpPr>
        <p:spPr>
          <a:xfrm>
            <a:off x="6748771" y="5652768"/>
            <a:ext cx="637858" cy="369332"/>
          </a:xfrm>
          <a:prstGeom prst="rect">
            <a:avLst/>
          </a:prstGeom>
        </p:spPr>
        <p:txBody>
          <a:bodyPr wrap="square">
            <a:spAutoFit/>
          </a:bodyPr>
          <a:lstStyle/>
          <a:p>
            <a:pPr algn="ctr"/>
            <a:r>
              <a:rPr lang="en-GB" b="1" dirty="0">
                <a:solidFill>
                  <a:schemeClr val="accent5"/>
                </a:solidFill>
              </a:rPr>
              <a:t>3%</a:t>
            </a:r>
            <a:endParaRPr lang="en-GB" dirty="0">
              <a:solidFill>
                <a:schemeClr val="accent5"/>
              </a:solidFill>
            </a:endParaRPr>
          </a:p>
        </p:txBody>
      </p:sp>
      <p:sp>
        <p:nvSpPr>
          <p:cNvPr id="48" name="Rectangle 47"/>
          <p:cNvSpPr/>
          <p:nvPr/>
        </p:nvSpPr>
        <p:spPr>
          <a:xfrm>
            <a:off x="8711261" y="5652768"/>
            <a:ext cx="637858" cy="369332"/>
          </a:xfrm>
          <a:prstGeom prst="rect">
            <a:avLst/>
          </a:prstGeom>
        </p:spPr>
        <p:txBody>
          <a:bodyPr wrap="square">
            <a:spAutoFit/>
          </a:bodyPr>
          <a:lstStyle/>
          <a:p>
            <a:pPr algn="ctr"/>
            <a:r>
              <a:rPr lang="en-GB" b="1" dirty="0">
                <a:solidFill>
                  <a:schemeClr val="accent5"/>
                </a:solidFill>
              </a:rPr>
              <a:t>7%</a:t>
            </a:r>
            <a:endParaRPr lang="en-GB" dirty="0">
              <a:solidFill>
                <a:schemeClr val="accent5"/>
              </a:solidFill>
            </a:endParaRPr>
          </a:p>
        </p:txBody>
      </p:sp>
      <p:sp>
        <p:nvSpPr>
          <p:cNvPr id="49" name="Rectangle 48"/>
          <p:cNvSpPr/>
          <p:nvPr/>
        </p:nvSpPr>
        <p:spPr>
          <a:xfrm>
            <a:off x="10595198" y="5652768"/>
            <a:ext cx="637858" cy="369332"/>
          </a:xfrm>
          <a:prstGeom prst="rect">
            <a:avLst/>
          </a:prstGeom>
        </p:spPr>
        <p:txBody>
          <a:bodyPr wrap="square">
            <a:spAutoFit/>
          </a:bodyPr>
          <a:lstStyle/>
          <a:p>
            <a:pPr algn="ctr"/>
            <a:r>
              <a:rPr lang="en-GB" b="1" dirty="0">
                <a:solidFill>
                  <a:schemeClr val="accent5"/>
                </a:solidFill>
              </a:rPr>
              <a:t>1%</a:t>
            </a:r>
            <a:endParaRPr lang="en-GB" dirty="0">
              <a:solidFill>
                <a:schemeClr val="accent5"/>
              </a:solidFill>
            </a:endParaRPr>
          </a:p>
        </p:txBody>
      </p:sp>
      <p:sp>
        <p:nvSpPr>
          <p:cNvPr id="2" name="Slide Number Placeholder 1">
            <a:extLst>
              <a:ext uri="{FF2B5EF4-FFF2-40B4-BE49-F238E27FC236}">
                <a16:creationId xmlns:a16="http://schemas.microsoft.com/office/drawing/2014/main" id="{3614320A-D7C4-4240-A688-026939E46FF4}"/>
              </a:ext>
            </a:extLst>
          </p:cNvPr>
          <p:cNvSpPr>
            <a:spLocks noGrp="1"/>
          </p:cNvSpPr>
          <p:nvPr>
            <p:ph type="sldNum" sz="quarter" idx="12"/>
          </p:nvPr>
        </p:nvSpPr>
        <p:spPr>
          <a:xfrm>
            <a:off x="9448800" y="6450672"/>
            <a:ext cx="2743200" cy="365125"/>
          </a:xfrm>
        </p:spPr>
        <p:txBody>
          <a:bodyPr/>
          <a:lstStyle/>
          <a:p>
            <a:fld id="{3EBA1AA4-1184-42E6-9FAC-E6D11BBC447D}" type="slidenum">
              <a:rPr lang="en-GB" smtClean="0">
                <a:solidFill>
                  <a:schemeClr val="tx2"/>
                </a:solidFill>
              </a:rPr>
              <a:t>10</a:t>
            </a:fld>
            <a:endParaRPr lang="en-GB" dirty="0">
              <a:solidFill>
                <a:schemeClr val="tx2"/>
              </a:solidFill>
            </a:endParaRPr>
          </a:p>
        </p:txBody>
      </p:sp>
    </p:spTree>
    <p:extLst>
      <p:ext uri="{BB962C8B-B14F-4D97-AF65-F5344CB8AC3E}">
        <p14:creationId xmlns:p14="http://schemas.microsoft.com/office/powerpoint/2010/main" val="16742457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110066" y="6524346"/>
            <a:ext cx="10176933" cy="230832"/>
          </a:xfrm>
          <a:prstGeom prst="rect">
            <a:avLst/>
          </a:prstGeom>
        </p:spPr>
        <p:txBody>
          <a:bodyPr wrap="square">
            <a:spAutoFit/>
          </a:bodyPr>
          <a:lstStyle/>
          <a:p>
            <a:r>
              <a:rPr lang="fr-FR" sz="900" dirty="0">
                <a:solidFill>
                  <a:schemeClr val="accent5"/>
                </a:solidFill>
              </a:rPr>
              <a:t>Base: </a:t>
            </a:r>
            <a:r>
              <a:rPr lang="en-GB" sz="900" dirty="0">
                <a:solidFill>
                  <a:schemeClr val="accent5"/>
                </a:solidFill>
              </a:rPr>
              <a:t>All interested at B3 and disagree with C8_3 (175) B4 - How much do you agree or disagree with the following statements?</a:t>
            </a:r>
          </a:p>
        </p:txBody>
      </p:sp>
      <p:graphicFrame>
        <p:nvGraphicFramePr>
          <p:cNvPr id="9" name="Chart 8"/>
          <p:cNvGraphicFramePr/>
          <p:nvPr>
            <p:extLst>
              <p:ext uri="{D42A27DB-BD31-4B8C-83A1-F6EECF244321}">
                <p14:modId xmlns:p14="http://schemas.microsoft.com/office/powerpoint/2010/main" val="2039519593"/>
              </p:ext>
            </p:extLst>
          </p:nvPr>
        </p:nvGraphicFramePr>
        <p:xfrm>
          <a:off x="1591955" y="1993242"/>
          <a:ext cx="8934451" cy="4855238"/>
        </p:xfrm>
        <a:graphic>
          <a:graphicData uri="http://schemas.openxmlformats.org/drawingml/2006/chart">
            <c:chart xmlns:c="http://schemas.openxmlformats.org/drawingml/2006/chart" xmlns:r="http://schemas.openxmlformats.org/officeDocument/2006/relationships" r:id="rId3"/>
          </a:graphicData>
        </a:graphic>
      </p:graphicFrame>
      <p:sp>
        <p:nvSpPr>
          <p:cNvPr id="17" name="Rectangle 16"/>
          <p:cNvSpPr/>
          <p:nvPr/>
        </p:nvSpPr>
        <p:spPr>
          <a:xfrm>
            <a:off x="2410317" y="2851337"/>
            <a:ext cx="637858" cy="369332"/>
          </a:xfrm>
          <a:prstGeom prst="rect">
            <a:avLst/>
          </a:prstGeom>
        </p:spPr>
        <p:txBody>
          <a:bodyPr wrap="square">
            <a:spAutoFit/>
          </a:bodyPr>
          <a:lstStyle/>
          <a:p>
            <a:pPr algn="ctr"/>
            <a:r>
              <a:rPr lang="en-GB" b="1" dirty="0">
                <a:solidFill>
                  <a:schemeClr val="accent5">
                    <a:lumMod val="75000"/>
                  </a:schemeClr>
                </a:solidFill>
              </a:rPr>
              <a:t>29%</a:t>
            </a:r>
            <a:endParaRPr lang="en-GB" dirty="0">
              <a:solidFill>
                <a:schemeClr val="accent5">
                  <a:lumMod val="75000"/>
                </a:schemeClr>
              </a:solidFill>
            </a:endParaRPr>
          </a:p>
        </p:txBody>
      </p:sp>
      <p:sp>
        <p:nvSpPr>
          <p:cNvPr id="22" name="Rectangle 21"/>
          <p:cNvSpPr/>
          <p:nvPr/>
        </p:nvSpPr>
        <p:spPr>
          <a:xfrm>
            <a:off x="3537020" y="757358"/>
            <a:ext cx="4949747" cy="461665"/>
          </a:xfrm>
          <a:prstGeom prst="rect">
            <a:avLst/>
          </a:prstGeom>
        </p:spPr>
        <p:txBody>
          <a:bodyPr wrap="square">
            <a:spAutoFit/>
          </a:bodyPr>
          <a:lstStyle/>
          <a:p>
            <a:pPr algn="ctr"/>
            <a:r>
              <a:rPr lang="en-GB" sz="2400" b="1" dirty="0">
                <a:solidFill>
                  <a:schemeClr val="accent5">
                    <a:lumMod val="75000"/>
                  </a:schemeClr>
                </a:solidFill>
              </a:rPr>
              <a:t>Agreement with statements</a:t>
            </a:r>
          </a:p>
        </p:txBody>
      </p:sp>
      <p:sp>
        <p:nvSpPr>
          <p:cNvPr id="18" name="Content Placeholder 2"/>
          <p:cNvSpPr txBox="1">
            <a:spLocks/>
          </p:cNvSpPr>
          <p:nvPr/>
        </p:nvSpPr>
        <p:spPr>
          <a:xfrm>
            <a:off x="-15875" y="0"/>
            <a:ext cx="12207875" cy="677644"/>
          </a:xfrm>
          <a:prstGeom prst="rect">
            <a:avLst/>
          </a:prstGeom>
          <a:solidFill>
            <a:schemeClr val="accent5">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24"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b="1" dirty="0">
                <a:solidFill>
                  <a:schemeClr val="accent5">
                    <a:lumMod val="75000"/>
                  </a:schemeClr>
                </a:solidFill>
              </a:rPr>
              <a:t>Culture Seekers </a:t>
            </a:r>
          </a:p>
        </p:txBody>
      </p:sp>
      <p:sp>
        <p:nvSpPr>
          <p:cNvPr id="25"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5">
                    <a:lumMod val="75000"/>
                  </a:schemeClr>
                </a:solidFill>
              </a:rPr>
              <a:t>35%</a:t>
            </a:r>
          </a:p>
        </p:txBody>
      </p:sp>
      <p:sp>
        <p:nvSpPr>
          <p:cNvPr id="27" name="Rectangle 26"/>
          <p:cNvSpPr/>
          <p:nvPr/>
        </p:nvSpPr>
        <p:spPr>
          <a:xfrm>
            <a:off x="4628947" y="2851337"/>
            <a:ext cx="637858" cy="369332"/>
          </a:xfrm>
          <a:prstGeom prst="rect">
            <a:avLst/>
          </a:prstGeom>
        </p:spPr>
        <p:txBody>
          <a:bodyPr wrap="square">
            <a:spAutoFit/>
          </a:bodyPr>
          <a:lstStyle/>
          <a:p>
            <a:pPr algn="ctr"/>
            <a:r>
              <a:rPr lang="en-GB" b="1" dirty="0">
                <a:solidFill>
                  <a:schemeClr val="accent5">
                    <a:lumMod val="75000"/>
                  </a:schemeClr>
                </a:solidFill>
              </a:rPr>
              <a:t>38%</a:t>
            </a:r>
            <a:endParaRPr lang="en-GB" dirty="0">
              <a:solidFill>
                <a:schemeClr val="accent5">
                  <a:lumMod val="75000"/>
                </a:schemeClr>
              </a:solidFill>
            </a:endParaRPr>
          </a:p>
        </p:txBody>
      </p:sp>
      <p:sp>
        <p:nvSpPr>
          <p:cNvPr id="29" name="Rectangle 28"/>
          <p:cNvSpPr/>
          <p:nvPr/>
        </p:nvSpPr>
        <p:spPr>
          <a:xfrm>
            <a:off x="6799163" y="2851337"/>
            <a:ext cx="637858" cy="369332"/>
          </a:xfrm>
          <a:prstGeom prst="rect">
            <a:avLst/>
          </a:prstGeom>
        </p:spPr>
        <p:txBody>
          <a:bodyPr wrap="square">
            <a:spAutoFit/>
          </a:bodyPr>
          <a:lstStyle/>
          <a:p>
            <a:pPr algn="ctr"/>
            <a:r>
              <a:rPr lang="en-GB" b="1" dirty="0">
                <a:solidFill>
                  <a:schemeClr val="accent5">
                    <a:lumMod val="75000"/>
                  </a:schemeClr>
                </a:solidFill>
              </a:rPr>
              <a:t>13%</a:t>
            </a:r>
            <a:endParaRPr lang="en-GB" dirty="0">
              <a:solidFill>
                <a:schemeClr val="accent5">
                  <a:lumMod val="75000"/>
                </a:schemeClr>
              </a:solidFill>
            </a:endParaRPr>
          </a:p>
        </p:txBody>
      </p:sp>
      <p:sp>
        <p:nvSpPr>
          <p:cNvPr id="31" name="Rectangle 30"/>
          <p:cNvSpPr/>
          <p:nvPr/>
        </p:nvSpPr>
        <p:spPr>
          <a:xfrm>
            <a:off x="9000583" y="2851337"/>
            <a:ext cx="637858" cy="369332"/>
          </a:xfrm>
          <a:prstGeom prst="rect">
            <a:avLst/>
          </a:prstGeom>
        </p:spPr>
        <p:txBody>
          <a:bodyPr wrap="square">
            <a:spAutoFit/>
          </a:bodyPr>
          <a:lstStyle/>
          <a:p>
            <a:pPr algn="ctr"/>
            <a:r>
              <a:rPr lang="en-GB" b="1" dirty="0">
                <a:solidFill>
                  <a:schemeClr val="accent5">
                    <a:lumMod val="75000"/>
                  </a:schemeClr>
                </a:solidFill>
              </a:rPr>
              <a:t>27%</a:t>
            </a:r>
            <a:endParaRPr lang="en-GB" dirty="0">
              <a:solidFill>
                <a:schemeClr val="accent5">
                  <a:lumMod val="75000"/>
                </a:schemeClr>
              </a:solidFill>
            </a:endParaRPr>
          </a:p>
        </p:txBody>
      </p:sp>
      <p:sp>
        <p:nvSpPr>
          <p:cNvPr id="38" name="Rectangle 37"/>
          <p:cNvSpPr/>
          <p:nvPr/>
        </p:nvSpPr>
        <p:spPr>
          <a:xfrm>
            <a:off x="1804984" y="1331457"/>
            <a:ext cx="1848525" cy="1323439"/>
          </a:xfrm>
          <a:prstGeom prst="rect">
            <a:avLst/>
          </a:prstGeom>
        </p:spPr>
        <p:txBody>
          <a:bodyPr wrap="square">
            <a:spAutoFit/>
          </a:bodyPr>
          <a:lstStyle/>
          <a:p>
            <a:pPr algn="ctr"/>
            <a:r>
              <a:rPr lang="en-GB" sz="1600" b="1" dirty="0">
                <a:solidFill>
                  <a:schemeClr val="accent5">
                    <a:lumMod val="75000"/>
                  </a:schemeClr>
                </a:solidFill>
              </a:rPr>
              <a:t>There is never any information on heritage topics that interest me</a:t>
            </a:r>
          </a:p>
        </p:txBody>
      </p:sp>
      <p:sp>
        <p:nvSpPr>
          <p:cNvPr id="40" name="Rectangle 39"/>
          <p:cNvSpPr/>
          <p:nvPr/>
        </p:nvSpPr>
        <p:spPr>
          <a:xfrm>
            <a:off x="8395250" y="1085235"/>
            <a:ext cx="1848525" cy="1815882"/>
          </a:xfrm>
          <a:prstGeom prst="rect">
            <a:avLst/>
          </a:prstGeom>
        </p:spPr>
        <p:txBody>
          <a:bodyPr wrap="square">
            <a:spAutoFit/>
          </a:bodyPr>
          <a:lstStyle/>
          <a:p>
            <a:pPr algn="ctr"/>
            <a:r>
              <a:rPr lang="en-GB" sz="1600" b="1" dirty="0">
                <a:solidFill>
                  <a:schemeClr val="accent5">
                    <a:lumMod val="75000"/>
                  </a:schemeClr>
                </a:solidFill>
              </a:rPr>
              <a:t>There is too much focus on protecting heritage and the past when we should be looking forwards</a:t>
            </a:r>
          </a:p>
        </p:txBody>
      </p:sp>
      <p:sp>
        <p:nvSpPr>
          <p:cNvPr id="41" name="Rectangle 40"/>
          <p:cNvSpPr/>
          <p:nvPr/>
        </p:nvSpPr>
        <p:spPr>
          <a:xfrm>
            <a:off x="4023614" y="1331457"/>
            <a:ext cx="1848525" cy="1323439"/>
          </a:xfrm>
          <a:prstGeom prst="rect">
            <a:avLst/>
          </a:prstGeom>
        </p:spPr>
        <p:txBody>
          <a:bodyPr wrap="square">
            <a:spAutoFit/>
          </a:bodyPr>
          <a:lstStyle/>
          <a:p>
            <a:pPr algn="ctr"/>
            <a:r>
              <a:rPr lang="en-GB" sz="1600" b="1" dirty="0">
                <a:solidFill>
                  <a:schemeClr val="accent5">
                    <a:lumMod val="75000"/>
                  </a:schemeClr>
                </a:solidFill>
              </a:rPr>
              <a:t>I don’t know what heritage places there are to visit in my area</a:t>
            </a:r>
          </a:p>
        </p:txBody>
      </p:sp>
      <p:sp>
        <p:nvSpPr>
          <p:cNvPr id="42" name="Rectangle 41"/>
          <p:cNvSpPr/>
          <p:nvPr/>
        </p:nvSpPr>
        <p:spPr>
          <a:xfrm>
            <a:off x="6193830" y="1454567"/>
            <a:ext cx="1848525" cy="1077218"/>
          </a:xfrm>
          <a:prstGeom prst="rect">
            <a:avLst/>
          </a:prstGeom>
        </p:spPr>
        <p:txBody>
          <a:bodyPr wrap="square">
            <a:spAutoFit/>
          </a:bodyPr>
          <a:lstStyle/>
          <a:p>
            <a:pPr algn="ctr"/>
            <a:r>
              <a:rPr lang="en-GB" sz="1600" b="1" dirty="0">
                <a:solidFill>
                  <a:schemeClr val="accent5">
                    <a:lumMod val="75000"/>
                  </a:schemeClr>
                </a:solidFill>
              </a:rPr>
              <a:t>Heritage is just about facts and dates and is not interesting</a:t>
            </a:r>
          </a:p>
        </p:txBody>
      </p:sp>
      <p:sp>
        <p:nvSpPr>
          <p:cNvPr id="43" name="Rectangle 42"/>
          <p:cNvSpPr/>
          <p:nvPr/>
        </p:nvSpPr>
        <p:spPr>
          <a:xfrm>
            <a:off x="1189812" y="2774393"/>
            <a:ext cx="933510" cy="523220"/>
          </a:xfrm>
          <a:prstGeom prst="rect">
            <a:avLst/>
          </a:prstGeom>
        </p:spPr>
        <p:txBody>
          <a:bodyPr wrap="square">
            <a:spAutoFit/>
          </a:bodyPr>
          <a:lstStyle/>
          <a:p>
            <a:pPr algn="r"/>
            <a:r>
              <a:rPr lang="en-GB" sz="1400" b="1" dirty="0">
                <a:solidFill>
                  <a:schemeClr val="accent5">
                    <a:lumMod val="75000"/>
                  </a:schemeClr>
                </a:solidFill>
              </a:rPr>
              <a:t>NET agree</a:t>
            </a:r>
            <a:endParaRPr lang="en-GB" sz="1400" dirty="0">
              <a:solidFill>
                <a:schemeClr val="accent5">
                  <a:lumMod val="75000"/>
                </a:schemeClr>
              </a:solidFill>
            </a:endParaRPr>
          </a:p>
        </p:txBody>
      </p:sp>
      <p:sp>
        <p:nvSpPr>
          <p:cNvPr id="20" name="Rectangle 19"/>
          <p:cNvSpPr/>
          <p:nvPr/>
        </p:nvSpPr>
        <p:spPr>
          <a:xfrm>
            <a:off x="2380748" y="5651433"/>
            <a:ext cx="637858" cy="369332"/>
          </a:xfrm>
          <a:prstGeom prst="rect">
            <a:avLst/>
          </a:prstGeom>
        </p:spPr>
        <p:txBody>
          <a:bodyPr wrap="square">
            <a:spAutoFit/>
          </a:bodyPr>
          <a:lstStyle/>
          <a:p>
            <a:pPr algn="ctr"/>
            <a:r>
              <a:rPr lang="en-GB" b="1" dirty="0">
                <a:solidFill>
                  <a:schemeClr val="accent5"/>
                </a:solidFill>
              </a:rPr>
              <a:t>58%</a:t>
            </a:r>
            <a:endParaRPr lang="en-GB" dirty="0">
              <a:solidFill>
                <a:schemeClr val="accent5"/>
              </a:solidFill>
            </a:endParaRPr>
          </a:p>
        </p:txBody>
      </p:sp>
      <p:sp>
        <p:nvSpPr>
          <p:cNvPr id="21" name="Rectangle 20"/>
          <p:cNvSpPr/>
          <p:nvPr/>
        </p:nvSpPr>
        <p:spPr>
          <a:xfrm>
            <a:off x="4599378" y="5651433"/>
            <a:ext cx="637858" cy="369332"/>
          </a:xfrm>
          <a:prstGeom prst="rect">
            <a:avLst/>
          </a:prstGeom>
        </p:spPr>
        <p:txBody>
          <a:bodyPr wrap="square">
            <a:spAutoFit/>
          </a:bodyPr>
          <a:lstStyle/>
          <a:p>
            <a:pPr algn="ctr"/>
            <a:r>
              <a:rPr lang="en-GB" b="1" dirty="0">
                <a:solidFill>
                  <a:schemeClr val="accent5"/>
                </a:solidFill>
              </a:rPr>
              <a:t>51%</a:t>
            </a:r>
            <a:endParaRPr lang="en-GB" dirty="0">
              <a:solidFill>
                <a:schemeClr val="accent5"/>
              </a:solidFill>
            </a:endParaRPr>
          </a:p>
        </p:txBody>
      </p:sp>
      <p:sp>
        <p:nvSpPr>
          <p:cNvPr id="26" name="Rectangle 25"/>
          <p:cNvSpPr/>
          <p:nvPr/>
        </p:nvSpPr>
        <p:spPr>
          <a:xfrm>
            <a:off x="6769594" y="5651433"/>
            <a:ext cx="637858" cy="369332"/>
          </a:xfrm>
          <a:prstGeom prst="rect">
            <a:avLst/>
          </a:prstGeom>
        </p:spPr>
        <p:txBody>
          <a:bodyPr wrap="square">
            <a:spAutoFit/>
          </a:bodyPr>
          <a:lstStyle/>
          <a:p>
            <a:pPr algn="ctr"/>
            <a:r>
              <a:rPr lang="en-GB" b="1" dirty="0">
                <a:solidFill>
                  <a:schemeClr val="accent5"/>
                </a:solidFill>
              </a:rPr>
              <a:t>81%</a:t>
            </a:r>
            <a:endParaRPr lang="en-GB" dirty="0">
              <a:solidFill>
                <a:schemeClr val="accent5"/>
              </a:solidFill>
            </a:endParaRPr>
          </a:p>
        </p:txBody>
      </p:sp>
      <p:sp>
        <p:nvSpPr>
          <p:cNvPr id="28" name="Rectangle 27"/>
          <p:cNvSpPr/>
          <p:nvPr/>
        </p:nvSpPr>
        <p:spPr>
          <a:xfrm>
            <a:off x="8971014" y="5651433"/>
            <a:ext cx="637858" cy="369332"/>
          </a:xfrm>
          <a:prstGeom prst="rect">
            <a:avLst/>
          </a:prstGeom>
        </p:spPr>
        <p:txBody>
          <a:bodyPr wrap="square">
            <a:spAutoFit/>
          </a:bodyPr>
          <a:lstStyle/>
          <a:p>
            <a:pPr algn="ctr"/>
            <a:r>
              <a:rPr lang="en-GB" b="1" dirty="0">
                <a:solidFill>
                  <a:schemeClr val="accent5"/>
                </a:solidFill>
              </a:rPr>
              <a:t>56%</a:t>
            </a:r>
            <a:endParaRPr lang="en-GB" dirty="0">
              <a:solidFill>
                <a:schemeClr val="accent5"/>
              </a:solidFill>
            </a:endParaRPr>
          </a:p>
        </p:txBody>
      </p:sp>
      <p:sp>
        <p:nvSpPr>
          <p:cNvPr id="30" name="Rectangle 29"/>
          <p:cNvSpPr/>
          <p:nvPr/>
        </p:nvSpPr>
        <p:spPr>
          <a:xfrm>
            <a:off x="1037231" y="5574489"/>
            <a:ext cx="1056522" cy="523220"/>
          </a:xfrm>
          <a:prstGeom prst="rect">
            <a:avLst/>
          </a:prstGeom>
        </p:spPr>
        <p:txBody>
          <a:bodyPr wrap="square">
            <a:spAutoFit/>
          </a:bodyPr>
          <a:lstStyle/>
          <a:p>
            <a:pPr algn="r"/>
            <a:r>
              <a:rPr lang="en-GB" sz="1400" b="1" dirty="0">
                <a:solidFill>
                  <a:schemeClr val="accent5"/>
                </a:solidFill>
              </a:rPr>
              <a:t>NET disagree</a:t>
            </a:r>
            <a:endParaRPr lang="en-GB" sz="1400" dirty="0">
              <a:solidFill>
                <a:schemeClr val="accent5"/>
              </a:solidFill>
            </a:endParaRPr>
          </a:p>
        </p:txBody>
      </p:sp>
      <p:sp>
        <p:nvSpPr>
          <p:cNvPr id="32" name="TextBox 31"/>
          <p:cNvSpPr txBox="1"/>
          <p:nvPr/>
        </p:nvSpPr>
        <p:spPr>
          <a:xfrm>
            <a:off x="5036836" y="5559096"/>
            <a:ext cx="514247" cy="461665"/>
          </a:xfrm>
          <a:prstGeom prst="rect">
            <a:avLst/>
          </a:prstGeom>
          <a:noFill/>
        </p:spPr>
        <p:txBody>
          <a:bodyPr wrap="square" rtlCol="0">
            <a:spAutoFit/>
          </a:bodyPr>
          <a:lstStyle/>
          <a:p>
            <a:pPr algn="ctr"/>
            <a:r>
              <a:rPr lang="en-GB" sz="2400" dirty="0">
                <a:solidFill>
                  <a:schemeClr val="accent5"/>
                </a:solidFill>
                <a:sym typeface="Wingdings" panose="05000000000000000000" pitchFamily="2" charset="2"/>
              </a:rPr>
              <a:t></a:t>
            </a:r>
            <a:endParaRPr lang="en-GB" sz="2400" dirty="0">
              <a:solidFill>
                <a:schemeClr val="accent5"/>
              </a:solidFill>
            </a:endParaRPr>
          </a:p>
        </p:txBody>
      </p:sp>
      <p:sp>
        <p:nvSpPr>
          <p:cNvPr id="33" name="TextBox 32"/>
          <p:cNvSpPr txBox="1"/>
          <p:nvPr/>
        </p:nvSpPr>
        <p:spPr>
          <a:xfrm>
            <a:off x="2822842" y="5550726"/>
            <a:ext cx="514247" cy="461665"/>
          </a:xfrm>
          <a:prstGeom prst="rect">
            <a:avLst/>
          </a:prstGeom>
          <a:noFill/>
        </p:spPr>
        <p:txBody>
          <a:bodyPr wrap="square" rtlCol="0">
            <a:spAutoFit/>
          </a:bodyPr>
          <a:lstStyle/>
          <a:p>
            <a:pPr algn="ctr"/>
            <a:r>
              <a:rPr lang="en-GB" sz="2400" dirty="0">
                <a:solidFill>
                  <a:schemeClr val="accent5"/>
                </a:solidFill>
                <a:sym typeface="Wingdings" panose="05000000000000000000" pitchFamily="2" charset="2"/>
              </a:rPr>
              <a:t></a:t>
            </a:r>
            <a:endParaRPr lang="en-GB" sz="2400" dirty="0">
              <a:solidFill>
                <a:schemeClr val="accent5"/>
              </a:solidFill>
            </a:endParaRPr>
          </a:p>
        </p:txBody>
      </p:sp>
      <p:sp>
        <p:nvSpPr>
          <p:cNvPr id="34" name="TextBox 33"/>
          <p:cNvSpPr txBox="1"/>
          <p:nvPr/>
        </p:nvSpPr>
        <p:spPr>
          <a:xfrm>
            <a:off x="7226745" y="5558131"/>
            <a:ext cx="514247" cy="461665"/>
          </a:xfrm>
          <a:prstGeom prst="rect">
            <a:avLst/>
          </a:prstGeom>
          <a:noFill/>
        </p:spPr>
        <p:txBody>
          <a:bodyPr wrap="square" rtlCol="0">
            <a:spAutoFit/>
          </a:bodyPr>
          <a:lstStyle/>
          <a:p>
            <a:pPr algn="ctr"/>
            <a:r>
              <a:rPr lang="en-GB" sz="2400" dirty="0">
                <a:solidFill>
                  <a:schemeClr val="accent5"/>
                </a:solidFill>
                <a:sym typeface="Wingdings" panose="05000000000000000000" pitchFamily="2" charset="2"/>
              </a:rPr>
              <a:t></a:t>
            </a:r>
            <a:endParaRPr lang="en-GB" sz="2400" dirty="0">
              <a:solidFill>
                <a:schemeClr val="accent5"/>
              </a:solidFill>
            </a:endParaRPr>
          </a:p>
        </p:txBody>
      </p:sp>
      <p:sp>
        <p:nvSpPr>
          <p:cNvPr id="35" name="TextBox 34"/>
          <p:cNvSpPr txBox="1"/>
          <p:nvPr/>
        </p:nvSpPr>
        <p:spPr>
          <a:xfrm>
            <a:off x="9416654" y="5575871"/>
            <a:ext cx="514247" cy="461665"/>
          </a:xfrm>
          <a:prstGeom prst="rect">
            <a:avLst/>
          </a:prstGeom>
          <a:noFill/>
        </p:spPr>
        <p:txBody>
          <a:bodyPr wrap="square" rtlCol="0">
            <a:spAutoFit/>
          </a:bodyPr>
          <a:lstStyle/>
          <a:p>
            <a:pPr algn="ctr"/>
            <a:r>
              <a:rPr lang="en-GB" sz="2400" dirty="0">
                <a:solidFill>
                  <a:schemeClr val="accent5"/>
                </a:solidFill>
                <a:sym typeface="Wingdings" panose="05000000000000000000" pitchFamily="2" charset="2"/>
              </a:rPr>
              <a:t></a:t>
            </a:r>
            <a:endParaRPr lang="en-GB" sz="2400" dirty="0">
              <a:solidFill>
                <a:schemeClr val="accent5"/>
              </a:solidFill>
            </a:endParaRPr>
          </a:p>
        </p:txBody>
      </p:sp>
      <p:sp>
        <p:nvSpPr>
          <p:cNvPr id="2" name="Slide Number Placeholder 1">
            <a:extLst>
              <a:ext uri="{FF2B5EF4-FFF2-40B4-BE49-F238E27FC236}">
                <a16:creationId xmlns:a16="http://schemas.microsoft.com/office/drawing/2014/main" id="{EE5A0C5A-0C6C-AE4C-AF90-2BDCB3E9D38D}"/>
              </a:ext>
            </a:extLst>
          </p:cNvPr>
          <p:cNvSpPr>
            <a:spLocks noGrp="1"/>
          </p:cNvSpPr>
          <p:nvPr>
            <p:ph type="sldNum" sz="quarter" idx="12"/>
          </p:nvPr>
        </p:nvSpPr>
        <p:spPr>
          <a:xfrm>
            <a:off x="9395632" y="6358554"/>
            <a:ext cx="2743200" cy="365125"/>
          </a:xfrm>
        </p:spPr>
        <p:txBody>
          <a:bodyPr/>
          <a:lstStyle/>
          <a:p>
            <a:fld id="{3EBA1AA4-1184-42E6-9FAC-E6D11BBC447D}" type="slidenum">
              <a:rPr lang="en-GB" smtClean="0">
                <a:solidFill>
                  <a:schemeClr val="tx2"/>
                </a:solidFill>
              </a:rPr>
              <a:t>11</a:t>
            </a:fld>
            <a:endParaRPr lang="en-GB" dirty="0">
              <a:solidFill>
                <a:schemeClr val="tx2"/>
              </a:solidFill>
            </a:endParaRPr>
          </a:p>
        </p:txBody>
      </p:sp>
    </p:spTree>
    <p:extLst>
      <p:ext uri="{BB962C8B-B14F-4D97-AF65-F5344CB8AC3E}">
        <p14:creationId xmlns:p14="http://schemas.microsoft.com/office/powerpoint/2010/main" val="3949862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872090" y="1332820"/>
            <a:ext cx="1720273" cy="4365284"/>
          </a:xfrm>
          <a:prstGeom prst="rect">
            <a:avLst/>
          </a:prstGeom>
          <a:solidFill>
            <a:srgbClr val="3600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p:nvSpPr>
        <p:spPr>
          <a:xfrm>
            <a:off x="110067" y="6469754"/>
            <a:ext cx="7136322" cy="369332"/>
          </a:xfrm>
          <a:prstGeom prst="rect">
            <a:avLst/>
          </a:prstGeom>
        </p:spPr>
        <p:txBody>
          <a:bodyPr wrap="square">
            <a:spAutoFit/>
          </a:bodyPr>
          <a:lstStyle/>
          <a:p>
            <a:r>
              <a:rPr lang="fr-FR" sz="900" dirty="0">
                <a:solidFill>
                  <a:schemeClr val="accent5"/>
                </a:solidFill>
              </a:rPr>
              <a:t>Base: </a:t>
            </a:r>
            <a:r>
              <a:rPr lang="en-GB" sz="900" dirty="0">
                <a:solidFill>
                  <a:schemeClr val="accent5"/>
                </a:solidFill>
              </a:rPr>
              <a:t>All interested at B3 and disagree with C8_3 (175) C8 How much do you agree or disagree with the following statements about museums?</a:t>
            </a:r>
          </a:p>
        </p:txBody>
      </p:sp>
      <p:graphicFrame>
        <p:nvGraphicFramePr>
          <p:cNvPr id="9" name="Chart 8"/>
          <p:cNvGraphicFramePr/>
          <p:nvPr>
            <p:extLst>
              <p:ext uri="{D42A27DB-BD31-4B8C-83A1-F6EECF244321}">
                <p14:modId xmlns:p14="http://schemas.microsoft.com/office/powerpoint/2010/main" val="1143509945"/>
              </p:ext>
            </p:extLst>
          </p:nvPr>
        </p:nvGraphicFramePr>
        <p:xfrm>
          <a:off x="1619249" y="1674795"/>
          <a:ext cx="8934451" cy="4855238"/>
        </p:xfrm>
        <a:graphic>
          <a:graphicData uri="http://schemas.openxmlformats.org/drawingml/2006/chart">
            <c:chart xmlns:c="http://schemas.openxmlformats.org/drawingml/2006/chart" xmlns:r="http://schemas.openxmlformats.org/officeDocument/2006/relationships" r:id="rId3"/>
          </a:graphicData>
        </a:graphic>
      </p:graphicFrame>
      <p:sp>
        <p:nvSpPr>
          <p:cNvPr id="17" name="Rectangle 16"/>
          <p:cNvSpPr/>
          <p:nvPr/>
        </p:nvSpPr>
        <p:spPr>
          <a:xfrm>
            <a:off x="2410317" y="2837697"/>
            <a:ext cx="637858" cy="369332"/>
          </a:xfrm>
          <a:prstGeom prst="rect">
            <a:avLst/>
          </a:prstGeom>
        </p:spPr>
        <p:txBody>
          <a:bodyPr wrap="square">
            <a:spAutoFit/>
          </a:bodyPr>
          <a:lstStyle/>
          <a:p>
            <a:pPr algn="ctr"/>
            <a:r>
              <a:rPr lang="en-GB" b="1" dirty="0">
                <a:solidFill>
                  <a:schemeClr val="bg1"/>
                </a:solidFill>
              </a:rPr>
              <a:t>95%</a:t>
            </a:r>
            <a:endParaRPr lang="en-GB" dirty="0">
              <a:solidFill>
                <a:schemeClr val="bg1"/>
              </a:solidFill>
            </a:endParaRPr>
          </a:p>
        </p:txBody>
      </p:sp>
      <p:sp>
        <p:nvSpPr>
          <p:cNvPr id="22" name="Rectangle 21"/>
          <p:cNvSpPr/>
          <p:nvPr/>
        </p:nvSpPr>
        <p:spPr>
          <a:xfrm>
            <a:off x="3537020" y="843798"/>
            <a:ext cx="4949747" cy="461665"/>
          </a:xfrm>
          <a:prstGeom prst="rect">
            <a:avLst/>
          </a:prstGeom>
        </p:spPr>
        <p:txBody>
          <a:bodyPr wrap="square">
            <a:spAutoFit/>
          </a:bodyPr>
          <a:lstStyle/>
          <a:p>
            <a:pPr algn="ctr"/>
            <a:r>
              <a:rPr lang="en-GB" sz="2400" b="1" dirty="0">
                <a:solidFill>
                  <a:schemeClr val="accent5"/>
                </a:solidFill>
              </a:rPr>
              <a:t>Agreement with statements</a:t>
            </a:r>
          </a:p>
        </p:txBody>
      </p:sp>
      <p:sp>
        <p:nvSpPr>
          <p:cNvPr id="18" name="Content Placeholder 2"/>
          <p:cNvSpPr txBox="1">
            <a:spLocks/>
          </p:cNvSpPr>
          <p:nvPr/>
        </p:nvSpPr>
        <p:spPr>
          <a:xfrm>
            <a:off x="-15875" y="0"/>
            <a:ext cx="12207875" cy="677644"/>
          </a:xfrm>
          <a:prstGeom prst="rect">
            <a:avLst/>
          </a:prstGeom>
          <a:solidFill>
            <a:schemeClr val="accent5">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24"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b="1" dirty="0">
                <a:solidFill>
                  <a:schemeClr val="accent5">
                    <a:lumMod val="75000"/>
                  </a:schemeClr>
                </a:solidFill>
              </a:rPr>
              <a:t>Culture Seekers </a:t>
            </a:r>
          </a:p>
        </p:txBody>
      </p:sp>
      <p:sp>
        <p:nvSpPr>
          <p:cNvPr id="25"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5">
                    <a:lumMod val="75000"/>
                  </a:schemeClr>
                </a:solidFill>
              </a:rPr>
              <a:t>35%</a:t>
            </a:r>
          </a:p>
        </p:txBody>
      </p:sp>
      <p:sp>
        <p:nvSpPr>
          <p:cNvPr id="27" name="Rectangle 26"/>
          <p:cNvSpPr/>
          <p:nvPr/>
        </p:nvSpPr>
        <p:spPr>
          <a:xfrm>
            <a:off x="4628947" y="2837697"/>
            <a:ext cx="637858" cy="369332"/>
          </a:xfrm>
          <a:prstGeom prst="rect">
            <a:avLst/>
          </a:prstGeom>
        </p:spPr>
        <p:txBody>
          <a:bodyPr wrap="square">
            <a:spAutoFit/>
          </a:bodyPr>
          <a:lstStyle/>
          <a:p>
            <a:pPr algn="ctr"/>
            <a:r>
              <a:rPr lang="en-GB" b="1" dirty="0">
                <a:solidFill>
                  <a:schemeClr val="accent5">
                    <a:lumMod val="75000"/>
                  </a:schemeClr>
                </a:solidFill>
              </a:rPr>
              <a:t>84%</a:t>
            </a:r>
            <a:endParaRPr lang="en-GB" dirty="0">
              <a:solidFill>
                <a:schemeClr val="accent5">
                  <a:lumMod val="75000"/>
                </a:schemeClr>
              </a:solidFill>
            </a:endParaRPr>
          </a:p>
        </p:txBody>
      </p:sp>
      <p:sp>
        <p:nvSpPr>
          <p:cNvPr id="29" name="Rectangle 28"/>
          <p:cNvSpPr/>
          <p:nvPr/>
        </p:nvSpPr>
        <p:spPr>
          <a:xfrm>
            <a:off x="6799163" y="2837697"/>
            <a:ext cx="637858" cy="369332"/>
          </a:xfrm>
          <a:prstGeom prst="rect">
            <a:avLst/>
          </a:prstGeom>
        </p:spPr>
        <p:txBody>
          <a:bodyPr wrap="square">
            <a:spAutoFit/>
          </a:bodyPr>
          <a:lstStyle/>
          <a:p>
            <a:pPr algn="ctr"/>
            <a:r>
              <a:rPr lang="en-GB" b="1" dirty="0">
                <a:solidFill>
                  <a:schemeClr val="accent5">
                    <a:lumMod val="75000"/>
                  </a:schemeClr>
                </a:solidFill>
              </a:rPr>
              <a:t>11%</a:t>
            </a:r>
            <a:endParaRPr lang="en-GB" dirty="0">
              <a:solidFill>
                <a:schemeClr val="accent5">
                  <a:lumMod val="75000"/>
                </a:schemeClr>
              </a:solidFill>
            </a:endParaRPr>
          </a:p>
        </p:txBody>
      </p:sp>
      <p:sp>
        <p:nvSpPr>
          <p:cNvPr id="31" name="Rectangle 30"/>
          <p:cNvSpPr/>
          <p:nvPr/>
        </p:nvSpPr>
        <p:spPr>
          <a:xfrm>
            <a:off x="9000583" y="2837697"/>
            <a:ext cx="637858" cy="369332"/>
          </a:xfrm>
          <a:prstGeom prst="rect">
            <a:avLst/>
          </a:prstGeom>
        </p:spPr>
        <p:txBody>
          <a:bodyPr wrap="square">
            <a:spAutoFit/>
          </a:bodyPr>
          <a:lstStyle/>
          <a:p>
            <a:pPr algn="ctr"/>
            <a:r>
              <a:rPr lang="en-GB" b="1" dirty="0">
                <a:solidFill>
                  <a:schemeClr val="accent5">
                    <a:lumMod val="75000"/>
                  </a:schemeClr>
                </a:solidFill>
              </a:rPr>
              <a:t>3%</a:t>
            </a:r>
            <a:endParaRPr lang="en-GB" dirty="0">
              <a:solidFill>
                <a:schemeClr val="accent5">
                  <a:lumMod val="75000"/>
                </a:schemeClr>
              </a:solidFill>
            </a:endParaRPr>
          </a:p>
        </p:txBody>
      </p:sp>
      <p:sp>
        <p:nvSpPr>
          <p:cNvPr id="38" name="Rectangle 37"/>
          <p:cNvSpPr/>
          <p:nvPr/>
        </p:nvSpPr>
        <p:spPr>
          <a:xfrm>
            <a:off x="1804984" y="1332820"/>
            <a:ext cx="1848525" cy="1323439"/>
          </a:xfrm>
          <a:prstGeom prst="rect">
            <a:avLst/>
          </a:prstGeom>
        </p:spPr>
        <p:txBody>
          <a:bodyPr wrap="square">
            <a:spAutoFit/>
          </a:bodyPr>
          <a:lstStyle/>
          <a:p>
            <a:pPr algn="ctr"/>
            <a:r>
              <a:rPr lang="en-GB" sz="1600" b="1" dirty="0">
                <a:solidFill>
                  <a:schemeClr val="bg1"/>
                </a:solidFill>
              </a:rPr>
              <a:t>Museums have an important role in protecting our heritage</a:t>
            </a:r>
          </a:p>
        </p:txBody>
      </p:sp>
      <p:sp>
        <p:nvSpPr>
          <p:cNvPr id="40" name="Rectangle 39"/>
          <p:cNvSpPr/>
          <p:nvPr/>
        </p:nvSpPr>
        <p:spPr>
          <a:xfrm>
            <a:off x="8395250" y="1579041"/>
            <a:ext cx="1848525" cy="830997"/>
          </a:xfrm>
          <a:prstGeom prst="rect">
            <a:avLst/>
          </a:prstGeom>
        </p:spPr>
        <p:txBody>
          <a:bodyPr wrap="square">
            <a:spAutoFit/>
          </a:bodyPr>
          <a:lstStyle/>
          <a:p>
            <a:pPr algn="ctr"/>
            <a:r>
              <a:rPr lang="en-GB" sz="1600" b="1" dirty="0">
                <a:solidFill>
                  <a:schemeClr val="accent5">
                    <a:lumMod val="75000"/>
                  </a:schemeClr>
                </a:solidFill>
              </a:rPr>
              <a:t>Museums are too intellectual and not cool</a:t>
            </a:r>
          </a:p>
        </p:txBody>
      </p:sp>
      <p:sp>
        <p:nvSpPr>
          <p:cNvPr id="41" name="Rectangle 40"/>
          <p:cNvSpPr/>
          <p:nvPr/>
        </p:nvSpPr>
        <p:spPr>
          <a:xfrm>
            <a:off x="4023614" y="1332820"/>
            <a:ext cx="1848525" cy="1323439"/>
          </a:xfrm>
          <a:prstGeom prst="rect">
            <a:avLst/>
          </a:prstGeom>
        </p:spPr>
        <p:txBody>
          <a:bodyPr wrap="square">
            <a:spAutoFit/>
          </a:bodyPr>
          <a:lstStyle/>
          <a:p>
            <a:pPr algn="ctr"/>
            <a:r>
              <a:rPr lang="en-GB" sz="1600" b="1" dirty="0">
                <a:solidFill>
                  <a:schemeClr val="accent5">
                    <a:lumMod val="75000"/>
                  </a:schemeClr>
                </a:solidFill>
              </a:rPr>
              <a:t>You don't just have to go to a museum to get involved with heritage</a:t>
            </a:r>
          </a:p>
        </p:txBody>
      </p:sp>
      <p:sp>
        <p:nvSpPr>
          <p:cNvPr id="42" name="Rectangle 41"/>
          <p:cNvSpPr/>
          <p:nvPr/>
        </p:nvSpPr>
        <p:spPr>
          <a:xfrm>
            <a:off x="6257517" y="1579041"/>
            <a:ext cx="1712773" cy="830997"/>
          </a:xfrm>
          <a:prstGeom prst="rect">
            <a:avLst/>
          </a:prstGeom>
        </p:spPr>
        <p:txBody>
          <a:bodyPr wrap="square">
            <a:spAutoFit/>
          </a:bodyPr>
          <a:lstStyle/>
          <a:p>
            <a:pPr algn="ctr"/>
            <a:r>
              <a:rPr lang="en-GB" sz="1600" b="1" dirty="0">
                <a:solidFill>
                  <a:schemeClr val="accent5">
                    <a:lumMod val="75000"/>
                  </a:schemeClr>
                </a:solidFill>
              </a:rPr>
              <a:t>I feel intimidated by museums</a:t>
            </a:r>
          </a:p>
        </p:txBody>
      </p:sp>
      <p:sp>
        <p:nvSpPr>
          <p:cNvPr id="43" name="Rectangle 42"/>
          <p:cNvSpPr/>
          <p:nvPr/>
        </p:nvSpPr>
        <p:spPr>
          <a:xfrm>
            <a:off x="908821" y="2760753"/>
            <a:ext cx="933510" cy="523220"/>
          </a:xfrm>
          <a:prstGeom prst="rect">
            <a:avLst/>
          </a:prstGeom>
        </p:spPr>
        <p:txBody>
          <a:bodyPr wrap="square">
            <a:spAutoFit/>
          </a:bodyPr>
          <a:lstStyle/>
          <a:p>
            <a:pPr algn="r"/>
            <a:r>
              <a:rPr lang="en-GB" sz="1400" b="1" dirty="0">
                <a:solidFill>
                  <a:schemeClr val="accent5">
                    <a:lumMod val="75000"/>
                  </a:schemeClr>
                </a:solidFill>
              </a:rPr>
              <a:t>NET agree</a:t>
            </a:r>
            <a:endParaRPr lang="en-GB" sz="1400" dirty="0">
              <a:solidFill>
                <a:schemeClr val="accent5">
                  <a:lumMod val="75000"/>
                </a:schemeClr>
              </a:solidFill>
            </a:endParaRPr>
          </a:p>
        </p:txBody>
      </p:sp>
      <p:sp>
        <p:nvSpPr>
          <p:cNvPr id="44" name="TextBox 43"/>
          <p:cNvSpPr txBox="1"/>
          <p:nvPr/>
        </p:nvSpPr>
        <p:spPr>
          <a:xfrm>
            <a:off x="9486963" y="2837697"/>
            <a:ext cx="514247" cy="369332"/>
          </a:xfrm>
          <a:prstGeom prst="rect">
            <a:avLst/>
          </a:prstGeom>
          <a:noFill/>
        </p:spPr>
        <p:txBody>
          <a:bodyPr wrap="square" rtlCol="0">
            <a:spAutoFit/>
          </a:bodyPr>
          <a:lstStyle/>
          <a:p>
            <a:pPr algn="ctr"/>
            <a:r>
              <a:rPr lang="en-GB" dirty="0">
                <a:solidFill>
                  <a:schemeClr val="accent5">
                    <a:lumMod val="75000"/>
                  </a:schemeClr>
                </a:solidFill>
                <a:sym typeface="Wingdings" panose="05000000000000000000" pitchFamily="2" charset="2"/>
              </a:rPr>
              <a:t></a:t>
            </a:r>
            <a:endParaRPr lang="en-GB" dirty="0">
              <a:solidFill>
                <a:schemeClr val="accent5">
                  <a:lumMod val="75000"/>
                </a:schemeClr>
              </a:solidFill>
            </a:endParaRPr>
          </a:p>
        </p:txBody>
      </p:sp>
      <p:sp>
        <p:nvSpPr>
          <p:cNvPr id="20" name="TextBox 19"/>
          <p:cNvSpPr txBox="1"/>
          <p:nvPr/>
        </p:nvSpPr>
        <p:spPr>
          <a:xfrm>
            <a:off x="7246388" y="2837697"/>
            <a:ext cx="514247" cy="369332"/>
          </a:xfrm>
          <a:prstGeom prst="rect">
            <a:avLst/>
          </a:prstGeom>
          <a:noFill/>
        </p:spPr>
        <p:txBody>
          <a:bodyPr wrap="square" rtlCol="0">
            <a:spAutoFit/>
          </a:bodyPr>
          <a:lstStyle/>
          <a:p>
            <a:pPr algn="ctr"/>
            <a:r>
              <a:rPr lang="en-GB" dirty="0">
                <a:solidFill>
                  <a:schemeClr val="accent5">
                    <a:lumMod val="75000"/>
                  </a:schemeClr>
                </a:solidFill>
                <a:sym typeface="Wingdings" panose="05000000000000000000" pitchFamily="2" charset="2"/>
              </a:rPr>
              <a:t></a:t>
            </a:r>
            <a:endParaRPr lang="en-GB" dirty="0">
              <a:solidFill>
                <a:schemeClr val="accent5">
                  <a:lumMod val="75000"/>
                </a:schemeClr>
              </a:solidFill>
            </a:endParaRPr>
          </a:p>
        </p:txBody>
      </p:sp>
      <p:sp>
        <p:nvSpPr>
          <p:cNvPr id="21" name="TextBox 20"/>
          <p:cNvSpPr txBox="1"/>
          <p:nvPr/>
        </p:nvSpPr>
        <p:spPr>
          <a:xfrm>
            <a:off x="2878917" y="2745364"/>
            <a:ext cx="842375" cy="461665"/>
          </a:xfrm>
          <a:prstGeom prst="rect">
            <a:avLst/>
          </a:prstGeom>
          <a:noFill/>
        </p:spPr>
        <p:txBody>
          <a:bodyPr wrap="square" rtlCol="0">
            <a:spAutoFit/>
          </a:bodyPr>
          <a:lstStyle/>
          <a:p>
            <a:r>
              <a:rPr lang="en-GB" sz="2400" dirty="0">
                <a:solidFill>
                  <a:schemeClr val="bg1"/>
                </a:solidFill>
                <a:sym typeface="Wingdings" panose="05000000000000000000" pitchFamily="2" charset="2"/>
              </a:rPr>
              <a:t></a:t>
            </a:r>
            <a:endParaRPr lang="en-GB" sz="2400" dirty="0">
              <a:solidFill>
                <a:schemeClr val="bg1"/>
              </a:solidFill>
            </a:endParaRPr>
          </a:p>
        </p:txBody>
      </p:sp>
      <p:sp>
        <p:nvSpPr>
          <p:cNvPr id="30" name="Rectangle 29"/>
          <p:cNvSpPr/>
          <p:nvPr/>
        </p:nvSpPr>
        <p:spPr>
          <a:xfrm>
            <a:off x="7300195" y="6479511"/>
            <a:ext cx="319569" cy="270194"/>
          </a:xfrm>
          <a:prstGeom prst="rect">
            <a:avLst/>
          </a:prstGeom>
          <a:solidFill>
            <a:srgbClr val="3600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Rectangle 31"/>
          <p:cNvSpPr/>
          <p:nvPr/>
        </p:nvSpPr>
        <p:spPr>
          <a:xfrm>
            <a:off x="7566594" y="6507804"/>
            <a:ext cx="4739139" cy="369332"/>
          </a:xfrm>
          <a:prstGeom prst="rect">
            <a:avLst/>
          </a:prstGeom>
        </p:spPr>
        <p:txBody>
          <a:bodyPr wrap="square">
            <a:spAutoFit/>
          </a:bodyPr>
          <a:lstStyle/>
          <a:p>
            <a:r>
              <a:rPr lang="en-GB" sz="900" dirty="0">
                <a:solidFill>
                  <a:schemeClr val="accent5"/>
                </a:solidFill>
              </a:rPr>
              <a:t>Indicates high index versus average for this group for strong agreement with statement</a:t>
            </a:r>
          </a:p>
        </p:txBody>
      </p:sp>
      <p:sp>
        <p:nvSpPr>
          <p:cNvPr id="34" name="TextBox 33"/>
          <p:cNvSpPr txBox="1"/>
          <p:nvPr/>
        </p:nvSpPr>
        <p:spPr>
          <a:xfrm>
            <a:off x="5083043" y="2809074"/>
            <a:ext cx="456997" cy="369332"/>
          </a:xfrm>
          <a:prstGeom prst="rect">
            <a:avLst/>
          </a:prstGeom>
          <a:noFill/>
        </p:spPr>
        <p:txBody>
          <a:bodyPr wrap="square" rtlCol="0">
            <a:spAutoFit/>
          </a:bodyPr>
          <a:lstStyle/>
          <a:p>
            <a:r>
              <a:rPr lang="en-GB" dirty="0">
                <a:solidFill>
                  <a:schemeClr val="accent5">
                    <a:lumMod val="75000"/>
                  </a:schemeClr>
                </a:solidFill>
                <a:sym typeface="Wingdings" panose="05000000000000000000" pitchFamily="2" charset="2"/>
              </a:rPr>
              <a:t></a:t>
            </a:r>
            <a:endParaRPr lang="en-GB" dirty="0">
              <a:solidFill>
                <a:schemeClr val="accent5">
                  <a:lumMod val="75000"/>
                </a:schemeClr>
              </a:solidFill>
            </a:endParaRPr>
          </a:p>
        </p:txBody>
      </p:sp>
      <p:sp>
        <p:nvSpPr>
          <p:cNvPr id="35" name="Rectangle 34"/>
          <p:cNvSpPr/>
          <p:nvPr/>
        </p:nvSpPr>
        <p:spPr>
          <a:xfrm>
            <a:off x="2380748" y="5774267"/>
            <a:ext cx="637858" cy="369332"/>
          </a:xfrm>
          <a:prstGeom prst="rect">
            <a:avLst/>
          </a:prstGeom>
        </p:spPr>
        <p:txBody>
          <a:bodyPr wrap="square">
            <a:spAutoFit/>
          </a:bodyPr>
          <a:lstStyle/>
          <a:p>
            <a:pPr algn="ctr"/>
            <a:r>
              <a:rPr lang="en-GB" b="1" dirty="0">
                <a:solidFill>
                  <a:schemeClr val="accent5"/>
                </a:solidFill>
              </a:rPr>
              <a:t>2%</a:t>
            </a:r>
            <a:endParaRPr lang="en-GB" dirty="0">
              <a:solidFill>
                <a:schemeClr val="accent5"/>
              </a:solidFill>
            </a:endParaRPr>
          </a:p>
        </p:txBody>
      </p:sp>
      <p:sp>
        <p:nvSpPr>
          <p:cNvPr id="36" name="Rectangle 35"/>
          <p:cNvSpPr/>
          <p:nvPr/>
        </p:nvSpPr>
        <p:spPr>
          <a:xfrm>
            <a:off x="4599378" y="5774267"/>
            <a:ext cx="637858" cy="369332"/>
          </a:xfrm>
          <a:prstGeom prst="rect">
            <a:avLst/>
          </a:prstGeom>
        </p:spPr>
        <p:txBody>
          <a:bodyPr wrap="square">
            <a:spAutoFit/>
          </a:bodyPr>
          <a:lstStyle/>
          <a:p>
            <a:pPr algn="ctr"/>
            <a:r>
              <a:rPr lang="en-GB" b="1" dirty="0">
                <a:solidFill>
                  <a:schemeClr val="accent5"/>
                </a:solidFill>
              </a:rPr>
              <a:t>10%</a:t>
            </a:r>
            <a:endParaRPr lang="en-GB" dirty="0">
              <a:solidFill>
                <a:schemeClr val="accent5"/>
              </a:solidFill>
            </a:endParaRPr>
          </a:p>
        </p:txBody>
      </p:sp>
      <p:sp>
        <p:nvSpPr>
          <p:cNvPr id="37" name="Rectangle 36"/>
          <p:cNvSpPr/>
          <p:nvPr/>
        </p:nvSpPr>
        <p:spPr>
          <a:xfrm>
            <a:off x="6769594" y="5774267"/>
            <a:ext cx="637858" cy="369332"/>
          </a:xfrm>
          <a:prstGeom prst="rect">
            <a:avLst/>
          </a:prstGeom>
        </p:spPr>
        <p:txBody>
          <a:bodyPr wrap="square">
            <a:spAutoFit/>
          </a:bodyPr>
          <a:lstStyle/>
          <a:p>
            <a:pPr algn="ctr"/>
            <a:r>
              <a:rPr lang="en-GB" b="1" dirty="0">
                <a:solidFill>
                  <a:schemeClr val="accent5"/>
                </a:solidFill>
              </a:rPr>
              <a:t>82%</a:t>
            </a:r>
            <a:endParaRPr lang="en-GB" dirty="0">
              <a:solidFill>
                <a:schemeClr val="accent5"/>
              </a:solidFill>
            </a:endParaRPr>
          </a:p>
        </p:txBody>
      </p:sp>
      <p:sp>
        <p:nvSpPr>
          <p:cNvPr id="39" name="Rectangle 38"/>
          <p:cNvSpPr/>
          <p:nvPr/>
        </p:nvSpPr>
        <p:spPr>
          <a:xfrm>
            <a:off x="8971014" y="5774267"/>
            <a:ext cx="637858" cy="369332"/>
          </a:xfrm>
          <a:prstGeom prst="rect">
            <a:avLst/>
          </a:prstGeom>
        </p:spPr>
        <p:txBody>
          <a:bodyPr wrap="square">
            <a:spAutoFit/>
          </a:bodyPr>
          <a:lstStyle/>
          <a:p>
            <a:pPr algn="ctr"/>
            <a:r>
              <a:rPr lang="en-GB" b="1" dirty="0">
                <a:solidFill>
                  <a:schemeClr val="accent5"/>
                </a:solidFill>
              </a:rPr>
              <a:t>90%</a:t>
            </a:r>
            <a:endParaRPr lang="en-GB" dirty="0">
              <a:solidFill>
                <a:schemeClr val="accent5"/>
              </a:solidFill>
            </a:endParaRPr>
          </a:p>
        </p:txBody>
      </p:sp>
      <p:sp>
        <p:nvSpPr>
          <p:cNvPr id="45" name="Rectangle 44"/>
          <p:cNvSpPr/>
          <p:nvPr/>
        </p:nvSpPr>
        <p:spPr>
          <a:xfrm>
            <a:off x="1037231" y="5697323"/>
            <a:ext cx="1056522" cy="523220"/>
          </a:xfrm>
          <a:prstGeom prst="rect">
            <a:avLst/>
          </a:prstGeom>
        </p:spPr>
        <p:txBody>
          <a:bodyPr wrap="square">
            <a:spAutoFit/>
          </a:bodyPr>
          <a:lstStyle/>
          <a:p>
            <a:pPr algn="r"/>
            <a:r>
              <a:rPr lang="en-GB" sz="1400" b="1" dirty="0">
                <a:solidFill>
                  <a:schemeClr val="accent5"/>
                </a:solidFill>
              </a:rPr>
              <a:t>NET disagree</a:t>
            </a:r>
            <a:endParaRPr lang="en-GB" sz="1400" dirty="0">
              <a:solidFill>
                <a:schemeClr val="accent5"/>
              </a:solidFill>
            </a:endParaRPr>
          </a:p>
        </p:txBody>
      </p:sp>
      <p:sp>
        <p:nvSpPr>
          <p:cNvPr id="47" name="TextBox 46"/>
          <p:cNvSpPr txBox="1"/>
          <p:nvPr/>
        </p:nvSpPr>
        <p:spPr>
          <a:xfrm>
            <a:off x="9408269" y="5753226"/>
            <a:ext cx="514247" cy="369332"/>
          </a:xfrm>
          <a:prstGeom prst="rect">
            <a:avLst/>
          </a:prstGeom>
          <a:noFill/>
        </p:spPr>
        <p:txBody>
          <a:bodyPr wrap="square" rtlCol="0">
            <a:spAutoFit/>
          </a:bodyPr>
          <a:lstStyle/>
          <a:p>
            <a:pPr algn="ctr"/>
            <a:r>
              <a:rPr lang="en-GB" dirty="0">
                <a:solidFill>
                  <a:schemeClr val="accent5"/>
                </a:solidFill>
                <a:sym typeface="Wingdings" panose="05000000000000000000" pitchFamily="2" charset="2"/>
              </a:rPr>
              <a:t></a:t>
            </a:r>
            <a:endParaRPr lang="en-GB" dirty="0">
              <a:solidFill>
                <a:schemeClr val="accent5"/>
              </a:solidFill>
            </a:endParaRPr>
          </a:p>
        </p:txBody>
      </p:sp>
      <p:sp>
        <p:nvSpPr>
          <p:cNvPr id="48" name="TextBox 47"/>
          <p:cNvSpPr txBox="1"/>
          <p:nvPr/>
        </p:nvSpPr>
        <p:spPr>
          <a:xfrm>
            <a:off x="7223452" y="5740847"/>
            <a:ext cx="514247" cy="369332"/>
          </a:xfrm>
          <a:prstGeom prst="rect">
            <a:avLst/>
          </a:prstGeom>
          <a:noFill/>
        </p:spPr>
        <p:txBody>
          <a:bodyPr wrap="square" rtlCol="0">
            <a:spAutoFit/>
          </a:bodyPr>
          <a:lstStyle/>
          <a:p>
            <a:pPr algn="ctr"/>
            <a:r>
              <a:rPr lang="en-GB" dirty="0">
                <a:solidFill>
                  <a:schemeClr val="accent5"/>
                </a:solidFill>
                <a:sym typeface="Wingdings" panose="05000000000000000000" pitchFamily="2" charset="2"/>
              </a:rPr>
              <a:t></a:t>
            </a:r>
            <a:endParaRPr lang="en-GB" dirty="0">
              <a:solidFill>
                <a:schemeClr val="accent5"/>
              </a:solidFill>
            </a:endParaRPr>
          </a:p>
        </p:txBody>
      </p:sp>
      <p:sp>
        <p:nvSpPr>
          <p:cNvPr id="2" name="Slide Number Placeholder 1">
            <a:extLst>
              <a:ext uri="{FF2B5EF4-FFF2-40B4-BE49-F238E27FC236}">
                <a16:creationId xmlns:a16="http://schemas.microsoft.com/office/drawing/2014/main" id="{1EF753F2-414A-9D4F-A8BD-1620CB910E19}"/>
              </a:ext>
            </a:extLst>
          </p:cNvPr>
          <p:cNvSpPr>
            <a:spLocks noGrp="1"/>
          </p:cNvSpPr>
          <p:nvPr>
            <p:ph type="sldNum" sz="quarter" idx="12"/>
          </p:nvPr>
        </p:nvSpPr>
        <p:spPr>
          <a:xfrm>
            <a:off x="9313419" y="6220543"/>
            <a:ext cx="2743200" cy="365125"/>
          </a:xfrm>
        </p:spPr>
        <p:txBody>
          <a:bodyPr/>
          <a:lstStyle/>
          <a:p>
            <a:fld id="{3EBA1AA4-1184-42E6-9FAC-E6D11BBC447D}" type="slidenum">
              <a:rPr lang="en-GB" smtClean="0">
                <a:solidFill>
                  <a:schemeClr val="tx2"/>
                </a:solidFill>
              </a:rPr>
              <a:t>12</a:t>
            </a:fld>
            <a:endParaRPr lang="en-GB" dirty="0">
              <a:solidFill>
                <a:schemeClr val="tx2"/>
              </a:solidFill>
            </a:endParaRPr>
          </a:p>
        </p:txBody>
      </p:sp>
    </p:spTree>
    <p:extLst>
      <p:ext uri="{BB962C8B-B14F-4D97-AF65-F5344CB8AC3E}">
        <p14:creationId xmlns:p14="http://schemas.microsoft.com/office/powerpoint/2010/main" val="766534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Content Placeholder 2"/>
          <p:cNvSpPr txBox="1">
            <a:spLocks/>
          </p:cNvSpPr>
          <p:nvPr/>
        </p:nvSpPr>
        <p:spPr>
          <a:xfrm>
            <a:off x="-15875" y="0"/>
            <a:ext cx="12207875" cy="677644"/>
          </a:xfrm>
          <a:prstGeom prst="rect">
            <a:avLst/>
          </a:prstGeom>
          <a:solidFill>
            <a:schemeClr val="accent5">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13" name="Content Placeholder 2"/>
          <p:cNvSpPr txBox="1">
            <a:spLocks/>
          </p:cNvSpPr>
          <p:nvPr/>
        </p:nvSpPr>
        <p:spPr>
          <a:xfrm>
            <a:off x="-15876" y="843092"/>
            <a:ext cx="12207875" cy="2628786"/>
          </a:xfrm>
          <a:prstGeom prst="rect">
            <a:avLst/>
          </a:prstGeom>
          <a:solidFill>
            <a:schemeClr val="accent5">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GB" sz="1800" b="1" dirty="0">
              <a:solidFill>
                <a:prstClr val="white"/>
              </a:solidFill>
            </a:endParaRPr>
          </a:p>
        </p:txBody>
      </p:sp>
      <p:sp>
        <p:nvSpPr>
          <p:cNvPr id="23" name="Rectangle 22"/>
          <p:cNvSpPr/>
          <p:nvPr/>
        </p:nvSpPr>
        <p:spPr>
          <a:xfrm>
            <a:off x="708439" y="958206"/>
            <a:ext cx="11321635" cy="2266873"/>
          </a:xfrm>
          <a:prstGeom prst="rect">
            <a:avLst/>
          </a:prstGeom>
          <a:solidFill>
            <a:srgbClr val="FFFFFF">
              <a:alpha val="9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56" name="Rounded Rectangle 55"/>
          <p:cNvSpPr/>
          <p:nvPr/>
        </p:nvSpPr>
        <p:spPr>
          <a:xfrm>
            <a:off x="6329771" y="1178370"/>
            <a:ext cx="3156728" cy="17789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63" name="Rectangle 62"/>
          <p:cNvSpPr/>
          <p:nvPr/>
        </p:nvSpPr>
        <p:spPr>
          <a:xfrm>
            <a:off x="6407183" y="2418750"/>
            <a:ext cx="2989222" cy="243223"/>
          </a:xfrm>
          <a:prstGeom prst="rect">
            <a:avLst/>
          </a:prstGeom>
          <a:solidFill>
            <a:srgbClr val="3600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b="1" dirty="0">
                <a:solidFill>
                  <a:schemeClr val="accent5">
                    <a:lumMod val="75000"/>
                  </a:schemeClr>
                </a:solidFill>
              </a:rPr>
              <a:t>Culture Seekers </a:t>
            </a:r>
          </a:p>
        </p:txBody>
      </p:sp>
      <p:sp>
        <p:nvSpPr>
          <p:cNvPr id="18" name="Rectangle 17"/>
          <p:cNvSpPr/>
          <p:nvPr/>
        </p:nvSpPr>
        <p:spPr>
          <a:xfrm>
            <a:off x="146981" y="6591130"/>
            <a:ext cx="11764032" cy="230832"/>
          </a:xfrm>
          <a:prstGeom prst="rect">
            <a:avLst/>
          </a:prstGeom>
        </p:spPr>
        <p:txBody>
          <a:bodyPr wrap="square">
            <a:spAutoFit/>
          </a:bodyPr>
          <a:lstStyle/>
          <a:p>
            <a:r>
              <a:rPr lang="fr-FR" sz="900" dirty="0">
                <a:solidFill>
                  <a:prstClr val="white"/>
                </a:solidFill>
              </a:rPr>
              <a:t>Base: All interested at B3 and disagree with C8_3 (175)</a:t>
            </a:r>
            <a:endParaRPr lang="en-GB" sz="900" dirty="0">
              <a:solidFill>
                <a:prstClr val="white"/>
              </a:solidFill>
            </a:endParaRPr>
          </a:p>
        </p:txBody>
      </p:sp>
      <p:sp>
        <p:nvSpPr>
          <p:cNvPr id="24" name="Rectangle 23"/>
          <p:cNvSpPr/>
          <p:nvPr/>
        </p:nvSpPr>
        <p:spPr>
          <a:xfrm rot="16200000">
            <a:off x="-900714" y="1836645"/>
            <a:ext cx="2519381" cy="646331"/>
          </a:xfrm>
          <a:prstGeom prst="rect">
            <a:avLst/>
          </a:prstGeom>
        </p:spPr>
        <p:txBody>
          <a:bodyPr wrap="square">
            <a:spAutoFit/>
          </a:bodyPr>
          <a:lstStyle/>
          <a:p>
            <a:pPr algn="ctr"/>
            <a:r>
              <a:rPr lang="en-GB" b="1" dirty="0">
                <a:solidFill>
                  <a:prstClr val="white"/>
                </a:solidFill>
              </a:rPr>
              <a:t>Heritage engagement</a:t>
            </a:r>
          </a:p>
        </p:txBody>
      </p:sp>
      <p:sp>
        <p:nvSpPr>
          <p:cNvPr id="33" name="Rectangle 32"/>
          <p:cNvSpPr/>
          <p:nvPr/>
        </p:nvSpPr>
        <p:spPr>
          <a:xfrm>
            <a:off x="807143" y="1045004"/>
            <a:ext cx="753732" cy="276999"/>
          </a:xfrm>
          <a:prstGeom prst="rect">
            <a:avLst/>
          </a:prstGeom>
        </p:spPr>
        <p:txBody>
          <a:bodyPr wrap="none">
            <a:spAutoFit/>
          </a:bodyPr>
          <a:lstStyle/>
          <a:p>
            <a:r>
              <a:rPr lang="en-GB" sz="1200" b="1" dirty="0">
                <a:solidFill>
                  <a:srgbClr val="1EC9C4">
                    <a:lumMod val="50000"/>
                  </a:srgbClr>
                </a:solidFill>
              </a:rPr>
              <a:t>Visiting:</a:t>
            </a:r>
          </a:p>
        </p:txBody>
      </p:sp>
      <p:graphicFrame>
        <p:nvGraphicFramePr>
          <p:cNvPr id="38" name="Chart 37"/>
          <p:cNvGraphicFramePr/>
          <p:nvPr/>
        </p:nvGraphicFramePr>
        <p:xfrm>
          <a:off x="633911" y="1350339"/>
          <a:ext cx="5395414" cy="1971146"/>
        </p:xfrm>
        <a:graphic>
          <a:graphicData uri="http://schemas.openxmlformats.org/drawingml/2006/chart">
            <c:chart xmlns:c="http://schemas.openxmlformats.org/drawingml/2006/chart" xmlns:r="http://schemas.openxmlformats.org/officeDocument/2006/relationships" r:id="rId3"/>
          </a:graphicData>
        </a:graphic>
      </p:graphicFrame>
      <p:sp>
        <p:nvSpPr>
          <p:cNvPr id="42" name="Content Placeholder 2"/>
          <p:cNvSpPr txBox="1">
            <a:spLocks/>
          </p:cNvSpPr>
          <p:nvPr/>
        </p:nvSpPr>
        <p:spPr>
          <a:xfrm>
            <a:off x="6824688" y="3654784"/>
            <a:ext cx="5015831" cy="2823729"/>
          </a:xfrm>
          <a:prstGeom prst="rect">
            <a:avLst/>
          </a:prstGeom>
          <a:solidFill>
            <a:srgbClr val="169793">
              <a:alpha val="89804"/>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1800" b="1" dirty="0">
                <a:solidFill>
                  <a:schemeClr val="bg1"/>
                </a:solidFill>
              </a:rPr>
              <a:t>Last museum visit impact:</a:t>
            </a:r>
          </a:p>
        </p:txBody>
      </p:sp>
      <p:sp>
        <p:nvSpPr>
          <p:cNvPr id="5" name="Rectangle 4"/>
          <p:cNvSpPr/>
          <p:nvPr/>
        </p:nvSpPr>
        <p:spPr>
          <a:xfrm>
            <a:off x="6857033" y="4117223"/>
            <a:ext cx="3977693" cy="2308324"/>
          </a:xfrm>
          <a:prstGeom prst="rect">
            <a:avLst/>
          </a:prstGeom>
        </p:spPr>
        <p:txBody>
          <a:bodyPr wrap="square">
            <a:spAutoFit/>
          </a:bodyPr>
          <a:lstStyle/>
          <a:p>
            <a:pPr algn="r">
              <a:lnSpc>
                <a:spcPct val="150000"/>
              </a:lnSpc>
            </a:pPr>
            <a:r>
              <a:rPr lang="en-GB" sz="1200" b="1" dirty="0">
                <a:solidFill>
                  <a:schemeClr val="bg1"/>
                </a:solidFill>
              </a:rPr>
              <a:t>Learned something new</a:t>
            </a:r>
          </a:p>
          <a:p>
            <a:pPr algn="r">
              <a:lnSpc>
                <a:spcPct val="150000"/>
              </a:lnSpc>
            </a:pPr>
            <a:r>
              <a:rPr lang="en-GB" sz="1200" b="1" dirty="0">
                <a:solidFill>
                  <a:schemeClr val="bg1"/>
                </a:solidFill>
              </a:rPr>
              <a:t>A greater appreciation of my heritage and culture</a:t>
            </a:r>
          </a:p>
          <a:p>
            <a:pPr algn="r">
              <a:lnSpc>
                <a:spcPct val="150000"/>
              </a:lnSpc>
            </a:pPr>
            <a:r>
              <a:rPr lang="en-GB" sz="1200" b="1" dirty="0">
                <a:solidFill>
                  <a:schemeClr val="bg1"/>
                </a:solidFill>
              </a:rPr>
              <a:t>A better understanding of other peoples' ideas</a:t>
            </a:r>
          </a:p>
          <a:p>
            <a:pPr algn="r">
              <a:lnSpc>
                <a:spcPct val="150000"/>
              </a:lnSpc>
            </a:pPr>
            <a:r>
              <a:rPr lang="en-GB" sz="1200" b="1" dirty="0">
                <a:solidFill>
                  <a:schemeClr val="bg1"/>
                </a:solidFill>
              </a:rPr>
              <a:t>Learned new things about myself and my history</a:t>
            </a:r>
          </a:p>
          <a:p>
            <a:pPr algn="r">
              <a:lnSpc>
                <a:spcPct val="150000"/>
              </a:lnSpc>
            </a:pPr>
            <a:r>
              <a:rPr lang="en-GB" sz="1200" b="1" dirty="0">
                <a:solidFill>
                  <a:schemeClr val="bg1"/>
                </a:solidFill>
              </a:rPr>
              <a:t>Gained knowledge to use in my work/studying</a:t>
            </a:r>
          </a:p>
          <a:p>
            <a:pPr algn="r">
              <a:lnSpc>
                <a:spcPct val="150000"/>
              </a:lnSpc>
            </a:pPr>
            <a:r>
              <a:rPr lang="en-GB" sz="1200" b="1" dirty="0">
                <a:solidFill>
                  <a:schemeClr val="bg1"/>
                </a:solidFill>
              </a:rPr>
              <a:t>A better understanding of the community I live in</a:t>
            </a:r>
          </a:p>
          <a:p>
            <a:pPr algn="r">
              <a:lnSpc>
                <a:spcPct val="150000"/>
              </a:lnSpc>
            </a:pPr>
            <a:r>
              <a:rPr lang="en-GB" sz="1200" b="1" dirty="0">
                <a:solidFill>
                  <a:schemeClr val="bg1"/>
                </a:solidFill>
              </a:rPr>
              <a:t>Developed a new interest</a:t>
            </a:r>
          </a:p>
          <a:p>
            <a:pPr algn="r">
              <a:lnSpc>
                <a:spcPct val="150000"/>
              </a:lnSpc>
            </a:pPr>
            <a:r>
              <a:rPr lang="en-GB" sz="1200" b="1" dirty="0">
                <a:solidFill>
                  <a:schemeClr val="bg1"/>
                </a:solidFill>
              </a:rPr>
              <a:t>Changed my mind about something</a:t>
            </a:r>
          </a:p>
        </p:txBody>
      </p:sp>
      <p:sp>
        <p:nvSpPr>
          <p:cNvPr id="46" name="Rectangle 45"/>
          <p:cNvSpPr/>
          <p:nvPr/>
        </p:nvSpPr>
        <p:spPr>
          <a:xfrm>
            <a:off x="10834726" y="4117223"/>
            <a:ext cx="633419" cy="2308324"/>
          </a:xfrm>
          <a:prstGeom prst="rect">
            <a:avLst/>
          </a:prstGeom>
        </p:spPr>
        <p:txBody>
          <a:bodyPr wrap="square">
            <a:spAutoFit/>
          </a:bodyPr>
          <a:lstStyle/>
          <a:p>
            <a:pPr algn="ctr">
              <a:lnSpc>
                <a:spcPct val="150000"/>
              </a:lnSpc>
            </a:pPr>
            <a:r>
              <a:rPr lang="en-GB" sz="1200" b="1" dirty="0">
                <a:solidFill>
                  <a:schemeClr val="bg1"/>
                </a:solidFill>
              </a:rPr>
              <a:t>64%</a:t>
            </a:r>
          </a:p>
          <a:p>
            <a:pPr algn="ctr">
              <a:lnSpc>
                <a:spcPct val="150000"/>
              </a:lnSpc>
            </a:pPr>
            <a:r>
              <a:rPr lang="en-GB" sz="1200" b="1" dirty="0">
                <a:solidFill>
                  <a:schemeClr val="bg1"/>
                </a:solidFill>
              </a:rPr>
              <a:t>39%</a:t>
            </a:r>
          </a:p>
          <a:p>
            <a:pPr algn="ctr">
              <a:lnSpc>
                <a:spcPct val="150000"/>
              </a:lnSpc>
            </a:pPr>
            <a:r>
              <a:rPr lang="en-GB" sz="1200" b="1" dirty="0">
                <a:solidFill>
                  <a:schemeClr val="bg1"/>
                </a:solidFill>
              </a:rPr>
              <a:t>32%</a:t>
            </a:r>
          </a:p>
          <a:p>
            <a:pPr algn="ctr">
              <a:lnSpc>
                <a:spcPct val="150000"/>
              </a:lnSpc>
            </a:pPr>
            <a:r>
              <a:rPr lang="en-GB" sz="1200" b="1" dirty="0">
                <a:solidFill>
                  <a:schemeClr val="bg1"/>
                </a:solidFill>
              </a:rPr>
              <a:t>29%</a:t>
            </a:r>
          </a:p>
          <a:p>
            <a:pPr algn="ctr">
              <a:lnSpc>
                <a:spcPct val="150000"/>
              </a:lnSpc>
            </a:pPr>
            <a:r>
              <a:rPr lang="en-GB" sz="1200" b="1" dirty="0">
                <a:solidFill>
                  <a:schemeClr val="bg1"/>
                </a:solidFill>
              </a:rPr>
              <a:t>26%</a:t>
            </a:r>
          </a:p>
          <a:p>
            <a:pPr algn="ctr">
              <a:lnSpc>
                <a:spcPct val="150000"/>
              </a:lnSpc>
            </a:pPr>
            <a:r>
              <a:rPr lang="en-GB" sz="1200" b="1" dirty="0">
                <a:solidFill>
                  <a:schemeClr val="bg1"/>
                </a:solidFill>
              </a:rPr>
              <a:t>25%</a:t>
            </a:r>
          </a:p>
          <a:p>
            <a:pPr algn="ctr">
              <a:lnSpc>
                <a:spcPct val="150000"/>
              </a:lnSpc>
            </a:pPr>
            <a:r>
              <a:rPr lang="en-GB" sz="1200" b="1" dirty="0">
                <a:solidFill>
                  <a:schemeClr val="bg1"/>
                </a:solidFill>
              </a:rPr>
              <a:t>18%</a:t>
            </a:r>
          </a:p>
          <a:p>
            <a:pPr algn="ctr">
              <a:lnSpc>
                <a:spcPct val="150000"/>
              </a:lnSpc>
            </a:pPr>
            <a:r>
              <a:rPr lang="en-GB" sz="1200" b="1" dirty="0">
                <a:solidFill>
                  <a:schemeClr val="bg1"/>
                </a:solidFill>
              </a:rPr>
              <a:t>13%</a:t>
            </a:r>
          </a:p>
        </p:txBody>
      </p:sp>
      <p:sp>
        <p:nvSpPr>
          <p:cNvPr id="52" name="Content Placeholder 2"/>
          <p:cNvSpPr txBox="1">
            <a:spLocks/>
          </p:cNvSpPr>
          <p:nvPr/>
        </p:nvSpPr>
        <p:spPr>
          <a:xfrm>
            <a:off x="3210016" y="5118247"/>
            <a:ext cx="3404560" cy="1353837"/>
          </a:xfrm>
          <a:prstGeom prst="rect">
            <a:avLst/>
          </a:prstGeom>
          <a:solidFill>
            <a:schemeClr val="accent5"/>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55" name="Rectangle 54"/>
          <p:cNvSpPr/>
          <p:nvPr/>
        </p:nvSpPr>
        <p:spPr>
          <a:xfrm>
            <a:off x="9715572" y="1027393"/>
            <a:ext cx="2314501" cy="461665"/>
          </a:xfrm>
          <a:prstGeom prst="rect">
            <a:avLst/>
          </a:prstGeom>
        </p:spPr>
        <p:txBody>
          <a:bodyPr wrap="square">
            <a:spAutoFit/>
          </a:bodyPr>
          <a:lstStyle/>
          <a:p>
            <a:r>
              <a:rPr lang="en-GB" sz="1200" b="1" dirty="0">
                <a:solidFill>
                  <a:srgbClr val="1EC9C4">
                    <a:lumMod val="50000"/>
                  </a:srgbClr>
                </a:solidFill>
              </a:rPr>
              <a:t>Likelihood to visit a museum in future:</a:t>
            </a:r>
          </a:p>
        </p:txBody>
      </p:sp>
      <p:sp>
        <p:nvSpPr>
          <p:cNvPr id="17"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rgbClr val="1EC9C4">
                    <a:lumMod val="75000"/>
                  </a:srgbClr>
                </a:solidFill>
              </a:rPr>
              <a:t>35%</a:t>
            </a:r>
          </a:p>
        </p:txBody>
      </p:sp>
      <p:sp>
        <p:nvSpPr>
          <p:cNvPr id="53" name="Rectangle 52"/>
          <p:cNvSpPr/>
          <p:nvPr/>
        </p:nvSpPr>
        <p:spPr>
          <a:xfrm>
            <a:off x="6388387" y="1288797"/>
            <a:ext cx="1096775" cy="276999"/>
          </a:xfrm>
          <a:prstGeom prst="rect">
            <a:avLst/>
          </a:prstGeom>
        </p:spPr>
        <p:txBody>
          <a:bodyPr wrap="none">
            <a:spAutoFit/>
          </a:bodyPr>
          <a:lstStyle/>
          <a:p>
            <a:r>
              <a:rPr lang="en-GB" sz="1200" b="1" dirty="0">
                <a:solidFill>
                  <a:schemeClr val="bg1"/>
                </a:solidFill>
              </a:rPr>
              <a:t>Visited NMS:</a:t>
            </a:r>
          </a:p>
        </p:txBody>
      </p:sp>
      <p:sp>
        <p:nvSpPr>
          <p:cNvPr id="58" name="Content Placeholder 2"/>
          <p:cNvSpPr txBox="1">
            <a:spLocks/>
          </p:cNvSpPr>
          <p:nvPr/>
        </p:nvSpPr>
        <p:spPr>
          <a:xfrm>
            <a:off x="3210016" y="3656353"/>
            <a:ext cx="3404560" cy="1353837"/>
          </a:xfrm>
          <a:prstGeom prst="rect">
            <a:avLst/>
          </a:prstGeom>
          <a:solidFill>
            <a:schemeClr val="accent5"/>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10" name="Rectangle 9"/>
          <p:cNvSpPr/>
          <p:nvPr/>
        </p:nvSpPr>
        <p:spPr>
          <a:xfrm>
            <a:off x="3324006" y="3731000"/>
            <a:ext cx="1500403" cy="1200329"/>
          </a:xfrm>
          <a:prstGeom prst="rect">
            <a:avLst/>
          </a:prstGeom>
        </p:spPr>
        <p:txBody>
          <a:bodyPr wrap="square">
            <a:spAutoFit/>
          </a:bodyPr>
          <a:lstStyle/>
          <a:p>
            <a:r>
              <a:rPr lang="en-GB" b="1" dirty="0">
                <a:solidFill>
                  <a:schemeClr val="bg1"/>
                </a:solidFill>
              </a:rPr>
              <a:t>Mean rating last museum visit:</a:t>
            </a:r>
            <a:endParaRPr lang="en-GB" dirty="0"/>
          </a:p>
        </p:txBody>
      </p:sp>
      <p:sp>
        <p:nvSpPr>
          <p:cNvPr id="4" name="Rectangle 3"/>
          <p:cNvSpPr/>
          <p:nvPr/>
        </p:nvSpPr>
        <p:spPr>
          <a:xfrm>
            <a:off x="4557091" y="3916745"/>
            <a:ext cx="1978675" cy="830997"/>
          </a:xfrm>
          <a:prstGeom prst="rect">
            <a:avLst/>
          </a:prstGeom>
          <a:solidFill>
            <a:srgbClr val="FFFFFF">
              <a:alpha val="85098"/>
            </a:srgbClr>
          </a:solidFill>
        </p:spPr>
        <p:txBody>
          <a:bodyPr wrap="square">
            <a:spAutoFit/>
          </a:bodyPr>
          <a:lstStyle/>
          <a:p>
            <a:pPr algn="ctr">
              <a:lnSpc>
                <a:spcPct val="150000"/>
              </a:lnSpc>
            </a:pPr>
            <a:r>
              <a:rPr lang="en-GB" sz="1600" b="1" dirty="0">
                <a:solidFill>
                  <a:schemeClr val="accent5">
                    <a:lumMod val="75000"/>
                  </a:schemeClr>
                </a:solidFill>
              </a:rPr>
              <a:t>8.0/10</a:t>
            </a:r>
          </a:p>
          <a:p>
            <a:pPr algn="ctr">
              <a:lnSpc>
                <a:spcPct val="150000"/>
              </a:lnSpc>
            </a:pPr>
            <a:r>
              <a:rPr lang="en-GB" sz="1600" b="1" dirty="0">
                <a:solidFill>
                  <a:schemeClr val="accent5">
                    <a:lumMod val="75000"/>
                  </a:schemeClr>
                </a:solidFill>
              </a:rPr>
              <a:t>  68% scored 8-10</a:t>
            </a:r>
          </a:p>
        </p:txBody>
      </p:sp>
      <p:sp>
        <p:nvSpPr>
          <p:cNvPr id="48" name="Rectangle 47"/>
          <p:cNvSpPr/>
          <p:nvPr/>
        </p:nvSpPr>
        <p:spPr>
          <a:xfrm>
            <a:off x="4618900" y="5230886"/>
            <a:ext cx="1924548" cy="1200329"/>
          </a:xfrm>
          <a:prstGeom prst="rect">
            <a:avLst/>
          </a:prstGeom>
        </p:spPr>
        <p:txBody>
          <a:bodyPr wrap="square">
            <a:spAutoFit/>
          </a:bodyPr>
          <a:lstStyle/>
          <a:p>
            <a:pPr>
              <a:lnSpc>
                <a:spcPct val="150000"/>
              </a:lnSpc>
            </a:pPr>
            <a:r>
              <a:rPr lang="en-GB" sz="1600" b="1" dirty="0">
                <a:solidFill>
                  <a:schemeClr val="bg1"/>
                </a:solidFill>
              </a:rPr>
              <a:t>are interested in working in museums sector</a:t>
            </a:r>
            <a:endParaRPr lang="en-GB" sz="2400" b="1" dirty="0">
              <a:solidFill>
                <a:schemeClr val="bg1"/>
              </a:solidFill>
            </a:endParaRPr>
          </a:p>
        </p:txBody>
      </p:sp>
      <p:sp>
        <p:nvSpPr>
          <p:cNvPr id="9" name="Rectangle 8"/>
          <p:cNvSpPr/>
          <p:nvPr/>
        </p:nvSpPr>
        <p:spPr>
          <a:xfrm>
            <a:off x="3425813" y="5517211"/>
            <a:ext cx="894797" cy="523220"/>
          </a:xfrm>
          <a:prstGeom prst="rect">
            <a:avLst/>
          </a:prstGeom>
          <a:solidFill>
            <a:srgbClr val="FFFFFF">
              <a:alpha val="85098"/>
            </a:srgbClr>
          </a:solidFill>
        </p:spPr>
        <p:txBody>
          <a:bodyPr wrap="none">
            <a:spAutoFit/>
          </a:bodyPr>
          <a:lstStyle/>
          <a:p>
            <a:r>
              <a:rPr lang="en-GB" sz="2800" b="1" dirty="0">
                <a:solidFill>
                  <a:schemeClr val="accent5">
                    <a:lumMod val="75000"/>
                  </a:schemeClr>
                </a:solidFill>
              </a:rPr>
              <a:t>70%</a:t>
            </a:r>
            <a:endParaRPr lang="en-GB" sz="2800" dirty="0">
              <a:solidFill>
                <a:schemeClr val="accent5">
                  <a:lumMod val="75000"/>
                </a:schemeClr>
              </a:solidFill>
            </a:endParaRPr>
          </a:p>
        </p:txBody>
      </p:sp>
      <p:sp>
        <p:nvSpPr>
          <p:cNvPr id="59" name="Content Placeholder 2"/>
          <p:cNvSpPr txBox="1">
            <a:spLocks/>
          </p:cNvSpPr>
          <p:nvPr/>
        </p:nvSpPr>
        <p:spPr>
          <a:xfrm>
            <a:off x="337231" y="3654784"/>
            <a:ext cx="2744886" cy="2823729"/>
          </a:xfrm>
          <a:prstGeom prst="rect">
            <a:avLst/>
          </a:prstGeom>
          <a:solidFill>
            <a:schemeClr val="bg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400" b="1" dirty="0">
              <a:solidFill>
                <a:schemeClr val="accent5">
                  <a:lumMod val="50000"/>
                </a:schemeClr>
              </a:solidFill>
            </a:endParaRPr>
          </a:p>
        </p:txBody>
      </p:sp>
      <p:sp>
        <p:nvSpPr>
          <p:cNvPr id="21" name="TextBox 20"/>
          <p:cNvSpPr txBox="1"/>
          <p:nvPr/>
        </p:nvSpPr>
        <p:spPr>
          <a:xfrm>
            <a:off x="2283714" y="4483855"/>
            <a:ext cx="514247" cy="307777"/>
          </a:xfrm>
          <a:prstGeom prst="rect">
            <a:avLst/>
          </a:prstGeom>
          <a:noFill/>
        </p:spPr>
        <p:txBody>
          <a:bodyPr wrap="square" rtlCol="0">
            <a:spAutoFit/>
          </a:bodyPr>
          <a:lstStyle/>
          <a:p>
            <a:pPr algn="ctr"/>
            <a:r>
              <a:rPr lang="en-GB" sz="1400" dirty="0">
                <a:solidFill>
                  <a:schemeClr val="accent5">
                    <a:lumMod val="50000"/>
                  </a:schemeClr>
                </a:solidFill>
                <a:sym typeface="Wingdings" panose="05000000000000000000" pitchFamily="2" charset="2"/>
              </a:rPr>
              <a:t></a:t>
            </a:r>
            <a:endParaRPr lang="en-GB" sz="1400" dirty="0">
              <a:solidFill>
                <a:schemeClr val="accent5">
                  <a:lumMod val="50000"/>
                </a:schemeClr>
              </a:solidFill>
            </a:endParaRPr>
          </a:p>
        </p:txBody>
      </p:sp>
      <p:sp>
        <p:nvSpPr>
          <p:cNvPr id="25" name="TextBox 24"/>
          <p:cNvSpPr txBox="1"/>
          <p:nvPr/>
        </p:nvSpPr>
        <p:spPr>
          <a:xfrm>
            <a:off x="2278535" y="5797995"/>
            <a:ext cx="514247" cy="307777"/>
          </a:xfrm>
          <a:prstGeom prst="rect">
            <a:avLst/>
          </a:prstGeom>
          <a:noFill/>
        </p:spPr>
        <p:txBody>
          <a:bodyPr wrap="square" rtlCol="0">
            <a:spAutoFit/>
          </a:bodyPr>
          <a:lstStyle/>
          <a:p>
            <a:pPr algn="ctr"/>
            <a:r>
              <a:rPr lang="en-GB" sz="1400" dirty="0">
                <a:solidFill>
                  <a:schemeClr val="accent5">
                    <a:lumMod val="50000"/>
                  </a:schemeClr>
                </a:solidFill>
                <a:sym typeface="Wingdings" panose="05000000000000000000" pitchFamily="2" charset="2"/>
              </a:rPr>
              <a:t></a:t>
            </a:r>
            <a:endParaRPr lang="en-GB" sz="1400" dirty="0">
              <a:solidFill>
                <a:schemeClr val="accent5">
                  <a:lumMod val="50000"/>
                </a:schemeClr>
              </a:solidFill>
            </a:endParaRPr>
          </a:p>
        </p:txBody>
      </p:sp>
      <p:sp>
        <p:nvSpPr>
          <p:cNvPr id="32" name="Rectangle 31"/>
          <p:cNvSpPr/>
          <p:nvPr/>
        </p:nvSpPr>
        <p:spPr>
          <a:xfrm>
            <a:off x="785066" y="3860036"/>
            <a:ext cx="2129109" cy="307777"/>
          </a:xfrm>
          <a:prstGeom prst="rect">
            <a:avLst/>
          </a:prstGeom>
        </p:spPr>
        <p:txBody>
          <a:bodyPr wrap="none">
            <a:spAutoFit/>
          </a:bodyPr>
          <a:lstStyle/>
          <a:p>
            <a:r>
              <a:rPr lang="en-GB" sz="1400" b="1" dirty="0">
                <a:solidFill>
                  <a:schemeClr val="accent5">
                    <a:lumMod val="50000"/>
                  </a:schemeClr>
                </a:solidFill>
              </a:rPr>
              <a:t>Last museum visit with:</a:t>
            </a:r>
          </a:p>
        </p:txBody>
      </p:sp>
      <p:sp>
        <p:nvSpPr>
          <p:cNvPr id="2" name="Rectangle 1"/>
          <p:cNvSpPr/>
          <p:nvPr/>
        </p:nvSpPr>
        <p:spPr>
          <a:xfrm>
            <a:off x="519972" y="4126552"/>
            <a:ext cx="1476459" cy="2031325"/>
          </a:xfrm>
          <a:prstGeom prst="rect">
            <a:avLst/>
          </a:prstGeom>
        </p:spPr>
        <p:txBody>
          <a:bodyPr wrap="square">
            <a:spAutoFit/>
          </a:bodyPr>
          <a:lstStyle/>
          <a:p>
            <a:pPr>
              <a:lnSpc>
                <a:spcPct val="150000"/>
              </a:lnSpc>
            </a:pPr>
            <a:r>
              <a:rPr lang="en-GB" sz="1400" dirty="0">
                <a:solidFill>
                  <a:schemeClr val="accent5">
                    <a:lumMod val="50000"/>
                  </a:schemeClr>
                </a:solidFill>
              </a:rPr>
              <a:t>By myself</a:t>
            </a:r>
          </a:p>
          <a:p>
            <a:pPr>
              <a:lnSpc>
                <a:spcPct val="150000"/>
              </a:lnSpc>
            </a:pPr>
            <a:r>
              <a:rPr lang="en-GB" sz="1400" dirty="0">
                <a:solidFill>
                  <a:schemeClr val="accent5">
                    <a:lumMod val="50000"/>
                  </a:schemeClr>
                </a:solidFill>
              </a:rPr>
              <a:t>With family;</a:t>
            </a:r>
          </a:p>
          <a:p>
            <a:pPr>
              <a:lnSpc>
                <a:spcPct val="150000"/>
              </a:lnSpc>
            </a:pPr>
            <a:r>
              <a:rPr lang="en-GB" sz="1400" dirty="0">
                <a:solidFill>
                  <a:schemeClr val="accent5">
                    <a:lumMod val="50000"/>
                  </a:schemeClr>
                </a:solidFill>
              </a:rPr>
              <a:t>      Partner</a:t>
            </a:r>
          </a:p>
          <a:p>
            <a:pPr>
              <a:lnSpc>
                <a:spcPct val="150000"/>
              </a:lnSpc>
            </a:pPr>
            <a:r>
              <a:rPr lang="en-GB" sz="1400" dirty="0">
                <a:solidFill>
                  <a:schemeClr val="accent5">
                    <a:lumMod val="50000"/>
                  </a:schemeClr>
                </a:solidFill>
              </a:rPr>
              <a:t>      Children</a:t>
            </a:r>
          </a:p>
          <a:p>
            <a:pPr>
              <a:lnSpc>
                <a:spcPct val="150000"/>
              </a:lnSpc>
            </a:pPr>
            <a:r>
              <a:rPr lang="en-GB" sz="1400" dirty="0">
                <a:solidFill>
                  <a:schemeClr val="accent5">
                    <a:lumMod val="50000"/>
                  </a:schemeClr>
                </a:solidFill>
              </a:rPr>
              <a:t>Friends</a:t>
            </a:r>
          </a:p>
          <a:p>
            <a:pPr>
              <a:lnSpc>
                <a:spcPct val="150000"/>
              </a:lnSpc>
            </a:pPr>
            <a:r>
              <a:rPr lang="en-GB" sz="1400" dirty="0">
                <a:solidFill>
                  <a:schemeClr val="accent5">
                    <a:lumMod val="50000"/>
                  </a:schemeClr>
                </a:solidFill>
              </a:rPr>
              <a:t>Classmates</a:t>
            </a:r>
          </a:p>
        </p:txBody>
      </p:sp>
      <p:sp>
        <p:nvSpPr>
          <p:cNvPr id="41" name="TextBox 40"/>
          <p:cNvSpPr txBox="1"/>
          <p:nvPr/>
        </p:nvSpPr>
        <p:spPr>
          <a:xfrm>
            <a:off x="2278949" y="4831514"/>
            <a:ext cx="514247" cy="307777"/>
          </a:xfrm>
          <a:prstGeom prst="rect">
            <a:avLst/>
          </a:prstGeom>
          <a:noFill/>
        </p:spPr>
        <p:txBody>
          <a:bodyPr wrap="square" rtlCol="0">
            <a:spAutoFit/>
          </a:bodyPr>
          <a:lstStyle/>
          <a:p>
            <a:pPr algn="ctr"/>
            <a:r>
              <a:rPr lang="en-GB" sz="1400" dirty="0">
                <a:solidFill>
                  <a:schemeClr val="accent5">
                    <a:lumMod val="50000"/>
                  </a:schemeClr>
                </a:solidFill>
                <a:sym typeface="Wingdings" panose="05000000000000000000" pitchFamily="2" charset="2"/>
              </a:rPr>
              <a:t></a:t>
            </a:r>
            <a:endParaRPr lang="en-GB" sz="1400" dirty="0">
              <a:solidFill>
                <a:schemeClr val="accent5">
                  <a:lumMod val="50000"/>
                </a:schemeClr>
              </a:solidFill>
            </a:endParaRPr>
          </a:p>
        </p:txBody>
      </p:sp>
      <p:sp>
        <p:nvSpPr>
          <p:cNvPr id="40" name="Rectangle 39"/>
          <p:cNvSpPr/>
          <p:nvPr/>
        </p:nvSpPr>
        <p:spPr>
          <a:xfrm>
            <a:off x="1892203" y="4126552"/>
            <a:ext cx="710997" cy="2031325"/>
          </a:xfrm>
          <a:prstGeom prst="rect">
            <a:avLst/>
          </a:prstGeom>
        </p:spPr>
        <p:txBody>
          <a:bodyPr wrap="square">
            <a:spAutoFit/>
          </a:bodyPr>
          <a:lstStyle/>
          <a:p>
            <a:pPr algn="ctr">
              <a:lnSpc>
                <a:spcPct val="150000"/>
              </a:lnSpc>
            </a:pPr>
            <a:r>
              <a:rPr lang="en-GB" sz="1400" dirty="0">
                <a:solidFill>
                  <a:schemeClr val="accent5">
                    <a:lumMod val="50000"/>
                  </a:schemeClr>
                </a:solidFill>
              </a:rPr>
              <a:t>14%</a:t>
            </a:r>
          </a:p>
          <a:p>
            <a:pPr algn="ctr">
              <a:lnSpc>
                <a:spcPct val="150000"/>
              </a:lnSpc>
            </a:pPr>
            <a:r>
              <a:rPr lang="en-GB" sz="1400" dirty="0">
                <a:solidFill>
                  <a:schemeClr val="accent5">
                    <a:lumMod val="50000"/>
                  </a:schemeClr>
                </a:solidFill>
              </a:rPr>
              <a:t>64%</a:t>
            </a:r>
          </a:p>
          <a:p>
            <a:pPr algn="ctr">
              <a:lnSpc>
                <a:spcPct val="150000"/>
              </a:lnSpc>
            </a:pPr>
            <a:r>
              <a:rPr lang="en-GB" sz="1400" dirty="0">
                <a:solidFill>
                  <a:schemeClr val="accent5">
                    <a:lumMod val="50000"/>
                  </a:schemeClr>
                </a:solidFill>
              </a:rPr>
              <a:t>29%</a:t>
            </a:r>
          </a:p>
          <a:p>
            <a:pPr algn="ctr">
              <a:lnSpc>
                <a:spcPct val="150000"/>
              </a:lnSpc>
            </a:pPr>
            <a:r>
              <a:rPr lang="en-GB" sz="1400" dirty="0">
                <a:solidFill>
                  <a:schemeClr val="accent5">
                    <a:lumMod val="50000"/>
                  </a:schemeClr>
                </a:solidFill>
              </a:rPr>
              <a:t>3%</a:t>
            </a:r>
          </a:p>
          <a:p>
            <a:pPr algn="ctr">
              <a:lnSpc>
                <a:spcPct val="150000"/>
              </a:lnSpc>
            </a:pPr>
            <a:r>
              <a:rPr lang="en-GB" sz="1400" dirty="0">
                <a:solidFill>
                  <a:schemeClr val="accent5">
                    <a:lumMod val="50000"/>
                  </a:schemeClr>
                </a:solidFill>
              </a:rPr>
              <a:t>26%</a:t>
            </a:r>
          </a:p>
          <a:p>
            <a:pPr algn="ctr">
              <a:lnSpc>
                <a:spcPct val="150000"/>
              </a:lnSpc>
            </a:pPr>
            <a:r>
              <a:rPr lang="en-GB" sz="1400" dirty="0">
                <a:solidFill>
                  <a:schemeClr val="accent5">
                    <a:lumMod val="50000"/>
                  </a:schemeClr>
                </a:solidFill>
              </a:rPr>
              <a:t>1%</a:t>
            </a:r>
          </a:p>
        </p:txBody>
      </p:sp>
      <p:sp>
        <p:nvSpPr>
          <p:cNvPr id="61" name="TextBox 60"/>
          <p:cNvSpPr txBox="1"/>
          <p:nvPr/>
        </p:nvSpPr>
        <p:spPr>
          <a:xfrm>
            <a:off x="9049978" y="2369213"/>
            <a:ext cx="514247" cy="307777"/>
          </a:xfrm>
          <a:prstGeom prst="rect">
            <a:avLst/>
          </a:prstGeom>
          <a:noFill/>
        </p:spPr>
        <p:txBody>
          <a:bodyPr wrap="square" rtlCol="0">
            <a:spAutoFit/>
          </a:bodyPr>
          <a:lstStyle/>
          <a:p>
            <a:pPr algn="ctr"/>
            <a:r>
              <a:rPr lang="en-GB" sz="1400" dirty="0">
                <a:solidFill>
                  <a:schemeClr val="bg1"/>
                </a:solidFill>
                <a:sym typeface="Wingdings" panose="05000000000000000000" pitchFamily="2" charset="2"/>
              </a:rPr>
              <a:t></a:t>
            </a:r>
            <a:endParaRPr lang="en-GB" sz="1400" dirty="0">
              <a:solidFill>
                <a:schemeClr val="bg1"/>
              </a:solidFill>
            </a:endParaRPr>
          </a:p>
        </p:txBody>
      </p:sp>
      <p:sp>
        <p:nvSpPr>
          <p:cNvPr id="62" name="Rectangle 61"/>
          <p:cNvSpPr/>
          <p:nvPr/>
        </p:nvSpPr>
        <p:spPr>
          <a:xfrm>
            <a:off x="6402426" y="1613875"/>
            <a:ext cx="2989222" cy="243223"/>
          </a:xfrm>
          <a:prstGeom prst="rect">
            <a:avLst/>
          </a:prstGeom>
          <a:solidFill>
            <a:srgbClr val="3600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4" name="Rectangle 53"/>
          <p:cNvSpPr/>
          <p:nvPr/>
        </p:nvSpPr>
        <p:spPr>
          <a:xfrm>
            <a:off x="6334749" y="1547147"/>
            <a:ext cx="2527241" cy="1200329"/>
          </a:xfrm>
          <a:prstGeom prst="rect">
            <a:avLst/>
          </a:prstGeom>
        </p:spPr>
        <p:txBody>
          <a:bodyPr wrap="square">
            <a:spAutoFit/>
          </a:bodyPr>
          <a:lstStyle/>
          <a:p>
            <a:pPr>
              <a:lnSpc>
                <a:spcPct val="150000"/>
              </a:lnSpc>
            </a:pPr>
            <a:r>
              <a:rPr lang="en-GB" sz="1200" dirty="0">
                <a:solidFill>
                  <a:schemeClr val="bg1"/>
                </a:solidFill>
              </a:rPr>
              <a:t>National Museum of Scotland</a:t>
            </a:r>
          </a:p>
          <a:p>
            <a:pPr>
              <a:lnSpc>
                <a:spcPct val="150000"/>
              </a:lnSpc>
            </a:pPr>
            <a:r>
              <a:rPr lang="en-GB" sz="1200" dirty="0">
                <a:solidFill>
                  <a:schemeClr val="bg1"/>
                </a:solidFill>
              </a:rPr>
              <a:t>National Museum of Flight</a:t>
            </a:r>
          </a:p>
          <a:p>
            <a:pPr>
              <a:lnSpc>
                <a:spcPct val="150000"/>
              </a:lnSpc>
            </a:pPr>
            <a:r>
              <a:rPr lang="en-GB" sz="1200" dirty="0">
                <a:solidFill>
                  <a:schemeClr val="bg1"/>
                </a:solidFill>
              </a:rPr>
              <a:t>National Museum of Rural Life</a:t>
            </a:r>
          </a:p>
          <a:p>
            <a:pPr>
              <a:lnSpc>
                <a:spcPct val="150000"/>
              </a:lnSpc>
            </a:pPr>
            <a:r>
              <a:rPr lang="en-GB" sz="1200" dirty="0">
                <a:solidFill>
                  <a:schemeClr val="bg1"/>
                </a:solidFill>
              </a:rPr>
              <a:t>National Museum of War</a:t>
            </a:r>
          </a:p>
        </p:txBody>
      </p:sp>
      <p:sp>
        <p:nvSpPr>
          <p:cNvPr id="57" name="Rectangle 56"/>
          <p:cNvSpPr/>
          <p:nvPr/>
        </p:nvSpPr>
        <p:spPr>
          <a:xfrm>
            <a:off x="8713393" y="1524078"/>
            <a:ext cx="658142" cy="1200329"/>
          </a:xfrm>
          <a:prstGeom prst="rect">
            <a:avLst/>
          </a:prstGeom>
        </p:spPr>
        <p:txBody>
          <a:bodyPr wrap="square">
            <a:spAutoFit/>
          </a:bodyPr>
          <a:lstStyle/>
          <a:p>
            <a:pPr algn="ctr">
              <a:lnSpc>
                <a:spcPct val="150000"/>
              </a:lnSpc>
            </a:pPr>
            <a:r>
              <a:rPr lang="en-GB" sz="1200" dirty="0">
                <a:solidFill>
                  <a:schemeClr val="bg1"/>
                </a:solidFill>
              </a:rPr>
              <a:t>71%</a:t>
            </a:r>
          </a:p>
          <a:p>
            <a:pPr algn="ctr">
              <a:lnSpc>
                <a:spcPct val="150000"/>
              </a:lnSpc>
            </a:pPr>
            <a:r>
              <a:rPr lang="en-GB" sz="1200" dirty="0">
                <a:solidFill>
                  <a:schemeClr val="bg1"/>
                </a:solidFill>
              </a:rPr>
              <a:t>14%</a:t>
            </a:r>
          </a:p>
          <a:p>
            <a:pPr algn="ctr">
              <a:lnSpc>
                <a:spcPct val="150000"/>
              </a:lnSpc>
            </a:pPr>
            <a:r>
              <a:rPr lang="en-GB" sz="1200" dirty="0">
                <a:solidFill>
                  <a:schemeClr val="bg1"/>
                </a:solidFill>
              </a:rPr>
              <a:t>10%</a:t>
            </a:r>
          </a:p>
          <a:p>
            <a:pPr algn="ctr">
              <a:lnSpc>
                <a:spcPct val="150000"/>
              </a:lnSpc>
            </a:pPr>
            <a:r>
              <a:rPr lang="en-GB" sz="1200" dirty="0">
                <a:solidFill>
                  <a:schemeClr val="bg1"/>
                </a:solidFill>
              </a:rPr>
              <a:t>18%</a:t>
            </a:r>
          </a:p>
        </p:txBody>
      </p:sp>
      <p:sp>
        <p:nvSpPr>
          <p:cNvPr id="60" name="TextBox 59"/>
          <p:cNvSpPr txBox="1"/>
          <p:nvPr/>
        </p:nvSpPr>
        <p:spPr>
          <a:xfrm>
            <a:off x="9030930" y="1554830"/>
            <a:ext cx="514247" cy="307777"/>
          </a:xfrm>
          <a:prstGeom prst="rect">
            <a:avLst/>
          </a:prstGeom>
          <a:noFill/>
        </p:spPr>
        <p:txBody>
          <a:bodyPr wrap="square" rtlCol="0">
            <a:spAutoFit/>
          </a:bodyPr>
          <a:lstStyle/>
          <a:p>
            <a:pPr algn="ctr"/>
            <a:r>
              <a:rPr lang="en-GB" sz="1400" dirty="0">
                <a:solidFill>
                  <a:schemeClr val="bg1"/>
                </a:solidFill>
                <a:sym typeface="Wingdings" panose="05000000000000000000" pitchFamily="2" charset="2"/>
              </a:rPr>
              <a:t></a:t>
            </a:r>
            <a:endParaRPr lang="en-GB" sz="1400" dirty="0">
              <a:solidFill>
                <a:schemeClr val="bg1"/>
              </a:solidFill>
            </a:endParaRPr>
          </a:p>
        </p:txBody>
      </p:sp>
      <p:sp>
        <p:nvSpPr>
          <p:cNvPr id="64" name="Rectangle 63"/>
          <p:cNvSpPr/>
          <p:nvPr/>
        </p:nvSpPr>
        <p:spPr>
          <a:xfrm flipV="1">
            <a:off x="10926461" y="1489058"/>
            <a:ext cx="941689" cy="1713359"/>
          </a:xfrm>
          <a:prstGeom prst="rect">
            <a:avLst/>
          </a:prstGeom>
          <a:solidFill>
            <a:srgbClr val="3600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43" name="Chart 42"/>
          <p:cNvGraphicFramePr/>
          <p:nvPr/>
        </p:nvGraphicFramePr>
        <p:xfrm>
          <a:off x="9648840" y="1622042"/>
          <a:ext cx="2658540" cy="1555222"/>
        </p:xfrm>
        <a:graphic>
          <a:graphicData uri="http://schemas.openxmlformats.org/drawingml/2006/chart">
            <c:chart xmlns:c="http://schemas.openxmlformats.org/drawingml/2006/chart" xmlns:r="http://schemas.openxmlformats.org/officeDocument/2006/relationships" r:id="rId4"/>
          </a:graphicData>
        </a:graphic>
      </p:graphicFrame>
      <p:sp>
        <p:nvSpPr>
          <p:cNvPr id="44" name="Rectangle 43"/>
          <p:cNvSpPr/>
          <p:nvPr/>
        </p:nvSpPr>
        <p:spPr>
          <a:xfrm>
            <a:off x="11098798" y="1524145"/>
            <a:ext cx="637858" cy="307777"/>
          </a:xfrm>
          <a:prstGeom prst="rect">
            <a:avLst/>
          </a:prstGeom>
        </p:spPr>
        <p:txBody>
          <a:bodyPr wrap="square">
            <a:spAutoFit/>
          </a:bodyPr>
          <a:lstStyle/>
          <a:p>
            <a:pPr algn="ctr"/>
            <a:r>
              <a:rPr lang="en-GB" sz="1400" b="1" dirty="0">
                <a:solidFill>
                  <a:schemeClr val="bg1"/>
                </a:solidFill>
              </a:rPr>
              <a:t>98%</a:t>
            </a:r>
            <a:endParaRPr lang="en-GB" sz="1400" dirty="0">
              <a:solidFill>
                <a:schemeClr val="bg1"/>
              </a:solidFill>
            </a:endParaRPr>
          </a:p>
        </p:txBody>
      </p:sp>
      <p:sp>
        <p:nvSpPr>
          <p:cNvPr id="45" name="Rectangle 44"/>
          <p:cNvSpPr/>
          <p:nvPr/>
        </p:nvSpPr>
        <p:spPr>
          <a:xfrm>
            <a:off x="10006122" y="1547228"/>
            <a:ext cx="933510" cy="276999"/>
          </a:xfrm>
          <a:prstGeom prst="rect">
            <a:avLst/>
          </a:prstGeom>
        </p:spPr>
        <p:txBody>
          <a:bodyPr wrap="square">
            <a:spAutoFit/>
          </a:bodyPr>
          <a:lstStyle/>
          <a:p>
            <a:pPr algn="r"/>
            <a:r>
              <a:rPr lang="en-GB" sz="1200" b="1" dirty="0">
                <a:solidFill>
                  <a:schemeClr val="accent5">
                    <a:lumMod val="50000"/>
                  </a:schemeClr>
                </a:solidFill>
              </a:rPr>
              <a:t>NET likely</a:t>
            </a:r>
            <a:endParaRPr lang="en-GB" sz="1200" dirty="0">
              <a:solidFill>
                <a:schemeClr val="accent5">
                  <a:lumMod val="50000"/>
                </a:schemeClr>
              </a:solidFill>
            </a:endParaRPr>
          </a:p>
        </p:txBody>
      </p:sp>
      <p:sp>
        <p:nvSpPr>
          <p:cNvPr id="65" name="TextBox 64"/>
          <p:cNvSpPr txBox="1"/>
          <p:nvPr/>
        </p:nvSpPr>
        <p:spPr>
          <a:xfrm>
            <a:off x="11469344" y="1497673"/>
            <a:ext cx="514247" cy="307777"/>
          </a:xfrm>
          <a:prstGeom prst="rect">
            <a:avLst/>
          </a:prstGeom>
          <a:noFill/>
        </p:spPr>
        <p:txBody>
          <a:bodyPr wrap="square" rtlCol="0">
            <a:spAutoFit/>
          </a:bodyPr>
          <a:lstStyle/>
          <a:p>
            <a:pPr algn="ctr"/>
            <a:r>
              <a:rPr lang="en-GB" sz="1400" dirty="0">
                <a:solidFill>
                  <a:schemeClr val="bg1"/>
                </a:solidFill>
                <a:sym typeface="Wingdings" panose="05000000000000000000" pitchFamily="2" charset="2"/>
              </a:rPr>
              <a:t></a:t>
            </a:r>
            <a:endParaRPr lang="en-GB" sz="1400" dirty="0">
              <a:solidFill>
                <a:schemeClr val="bg1"/>
              </a:solidFill>
            </a:endParaRPr>
          </a:p>
        </p:txBody>
      </p:sp>
      <p:sp>
        <p:nvSpPr>
          <p:cNvPr id="66" name="TextBox 65"/>
          <p:cNvSpPr txBox="1"/>
          <p:nvPr/>
        </p:nvSpPr>
        <p:spPr>
          <a:xfrm>
            <a:off x="2274182" y="5445878"/>
            <a:ext cx="514247" cy="307777"/>
          </a:xfrm>
          <a:prstGeom prst="rect">
            <a:avLst/>
          </a:prstGeom>
          <a:noFill/>
        </p:spPr>
        <p:txBody>
          <a:bodyPr wrap="square" rtlCol="0">
            <a:spAutoFit/>
          </a:bodyPr>
          <a:lstStyle/>
          <a:p>
            <a:pPr algn="ctr"/>
            <a:r>
              <a:rPr lang="en-GB" sz="1400" dirty="0">
                <a:solidFill>
                  <a:schemeClr val="accent5">
                    <a:lumMod val="50000"/>
                  </a:schemeClr>
                </a:solidFill>
                <a:sym typeface="Wingdings" panose="05000000000000000000" pitchFamily="2" charset="2"/>
              </a:rPr>
              <a:t></a:t>
            </a:r>
            <a:endParaRPr lang="en-GB" sz="1400" dirty="0">
              <a:solidFill>
                <a:schemeClr val="accent5">
                  <a:lumMod val="50000"/>
                </a:schemeClr>
              </a:solidFill>
            </a:endParaRPr>
          </a:p>
        </p:txBody>
      </p:sp>
      <p:sp>
        <p:nvSpPr>
          <p:cNvPr id="47" name="TextBox 46"/>
          <p:cNvSpPr txBox="1"/>
          <p:nvPr/>
        </p:nvSpPr>
        <p:spPr>
          <a:xfrm>
            <a:off x="4856754" y="4006488"/>
            <a:ext cx="514247" cy="307777"/>
          </a:xfrm>
          <a:prstGeom prst="rect">
            <a:avLst/>
          </a:prstGeom>
          <a:noFill/>
        </p:spPr>
        <p:txBody>
          <a:bodyPr wrap="square" rtlCol="0">
            <a:spAutoFit/>
          </a:bodyPr>
          <a:lstStyle/>
          <a:p>
            <a:pPr algn="ctr"/>
            <a:r>
              <a:rPr lang="en-GB" sz="1400" dirty="0">
                <a:solidFill>
                  <a:schemeClr val="accent5">
                    <a:lumMod val="50000"/>
                  </a:schemeClr>
                </a:solidFill>
                <a:sym typeface="Wingdings" panose="05000000000000000000" pitchFamily="2" charset="2"/>
              </a:rPr>
              <a:t></a:t>
            </a:r>
            <a:endParaRPr lang="en-GB" sz="1400" dirty="0">
              <a:solidFill>
                <a:schemeClr val="accent5">
                  <a:lumMod val="50000"/>
                </a:schemeClr>
              </a:solidFill>
            </a:endParaRPr>
          </a:p>
        </p:txBody>
      </p:sp>
      <p:sp>
        <p:nvSpPr>
          <p:cNvPr id="49" name="TextBox 48"/>
          <p:cNvSpPr txBox="1"/>
          <p:nvPr/>
        </p:nvSpPr>
        <p:spPr>
          <a:xfrm>
            <a:off x="4414789" y="4348527"/>
            <a:ext cx="514247" cy="307777"/>
          </a:xfrm>
          <a:prstGeom prst="rect">
            <a:avLst/>
          </a:prstGeom>
          <a:noFill/>
        </p:spPr>
        <p:txBody>
          <a:bodyPr wrap="square" rtlCol="0">
            <a:spAutoFit/>
          </a:bodyPr>
          <a:lstStyle/>
          <a:p>
            <a:pPr algn="ctr"/>
            <a:r>
              <a:rPr lang="en-GB" sz="1400" dirty="0">
                <a:solidFill>
                  <a:schemeClr val="accent5">
                    <a:lumMod val="50000"/>
                  </a:schemeClr>
                </a:solidFill>
                <a:sym typeface="Wingdings" panose="05000000000000000000" pitchFamily="2" charset="2"/>
              </a:rPr>
              <a:t></a:t>
            </a:r>
            <a:endParaRPr lang="en-GB" sz="1400" dirty="0">
              <a:solidFill>
                <a:schemeClr val="accent5">
                  <a:lumMod val="50000"/>
                </a:schemeClr>
              </a:solidFill>
            </a:endParaRPr>
          </a:p>
        </p:txBody>
      </p:sp>
      <p:sp>
        <p:nvSpPr>
          <p:cNvPr id="50" name="TextBox 49"/>
          <p:cNvSpPr txBox="1"/>
          <p:nvPr/>
        </p:nvSpPr>
        <p:spPr>
          <a:xfrm>
            <a:off x="4221369" y="5478620"/>
            <a:ext cx="514247" cy="461665"/>
          </a:xfrm>
          <a:prstGeom prst="rect">
            <a:avLst/>
          </a:prstGeom>
          <a:noFill/>
        </p:spPr>
        <p:txBody>
          <a:bodyPr wrap="square" rtlCol="0">
            <a:spAutoFit/>
          </a:bodyPr>
          <a:lstStyle/>
          <a:p>
            <a:pPr algn="ctr"/>
            <a:r>
              <a:rPr lang="en-GB" sz="2400" dirty="0">
                <a:solidFill>
                  <a:schemeClr val="accent5">
                    <a:lumMod val="50000"/>
                  </a:schemeClr>
                </a:solidFill>
                <a:sym typeface="Wingdings" panose="05000000000000000000" pitchFamily="2" charset="2"/>
              </a:rPr>
              <a:t></a:t>
            </a:r>
            <a:endParaRPr lang="en-GB" sz="2400" dirty="0">
              <a:solidFill>
                <a:schemeClr val="accent5">
                  <a:lumMod val="50000"/>
                </a:schemeClr>
              </a:solidFill>
            </a:endParaRPr>
          </a:p>
        </p:txBody>
      </p:sp>
      <p:sp>
        <p:nvSpPr>
          <p:cNvPr id="3" name="Slide Number Placeholder 2">
            <a:extLst>
              <a:ext uri="{FF2B5EF4-FFF2-40B4-BE49-F238E27FC236}">
                <a16:creationId xmlns:a16="http://schemas.microsoft.com/office/drawing/2014/main" id="{47FB723B-EC43-6F4B-80A5-8B8DFCF740CB}"/>
              </a:ext>
            </a:extLst>
          </p:cNvPr>
          <p:cNvSpPr>
            <a:spLocks noGrp="1"/>
          </p:cNvSpPr>
          <p:nvPr>
            <p:ph type="sldNum" sz="quarter" idx="12"/>
          </p:nvPr>
        </p:nvSpPr>
        <p:spPr>
          <a:xfrm>
            <a:off x="9377925" y="6408567"/>
            <a:ext cx="2743200" cy="365125"/>
          </a:xfrm>
        </p:spPr>
        <p:txBody>
          <a:bodyPr/>
          <a:lstStyle/>
          <a:p>
            <a:fld id="{3EBA1AA4-1184-42E6-9FAC-E6D11BBC447D}" type="slidenum">
              <a:rPr lang="en-GB" smtClean="0">
                <a:solidFill>
                  <a:schemeClr val="tx2"/>
                </a:solidFill>
              </a:rPr>
              <a:t>13</a:t>
            </a:fld>
            <a:endParaRPr lang="en-GB" dirty="0">
              <a:solidFill>
                <a:schemeClr val="tx2"/>
              </a:solidFill>
            </a:endParaRPr>
          </a:p>
        </p:txBody>
      </p:sp>
    </p:spTree>
    <p:extLst>
      <p:ext uri="{BB962C8B-B14F-4D97-AF65-F5344CB8AC3E}">
        <p14:creationId xmlns:p14="http://schemas.microsoft.com/office/powerpoint/2010/main" val="2798727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39989927"/>
              </p:ext>
            </p:extLst>
          </p:nvPr>
        </p:nvGraphicFramePr>
        <p:xfrm>
          <a:off x="5026628" y="445593"/>
          <a:ext cx="6071856" cy="5726054"/>
        </p:xfrm>
        <a:graphic>
          <a:graphicData uri="http://schemas.openxmlformats.org/drawingml/2006/chart">
            <c:chart xmlns:c="http://schemas.openxmlformats.org/drawingml/2006/chart" xmlns:r="http://schemas.openxmlformats.org/officeDocument/2006/relationships" r:id="rId3"/>
          </a:graphicData>
        </a:graphic>
      </p:graphicFrame>
      <p:sp>
        <p:nvSpPr>
          <p:cNvPr id="10" name="Content Placeholder 2"/>
          <p:cNvSpPr txBox="1">
            <a:spLocks/>
          </p:cNvSpPr>
          <p:nvPr/>
        </p:nvSpPr>
        <p:spPr>
          <a:xfrm>
            <a:off x="-15875" y="0"/>
            <a:ext cx="12207875" cy="677644"/>
          </a:xfrm>
          <a:prstGeom prst="rect">
            <a:avLst/>
          </a:prstGeom>
          <a:solidFill>
            <a:schemeClr val="accent5">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2" name="Rectangle 1"/>
          <p:cNvSpPr/>
          <p:nvPr/>
        </p:nvSpPr>
        <p:spPr>
          <a:xfrm>
            <a:off x="9074638" y="801022"/>
            <a:ext cx="917239" cy="369332"/>
          </a:xfrm>
          <a:prstGeom prst="rect">
            <a:avLst/>
          </a:prstGeom>
        </p:spPr>
        <p:txBody>
          <a:bodyPr wrap="none">
            <a:spAutoFit/>
          </a:bodyPr>
          <a:lstStyle/>
          <a:p>
            <a:r>
              <a:rPr lang="en-GB" b="1" dirty="0">
                <a:solidFill>
                  <a:srgbClr val="1EC9C4">
                    <a:lumMod val="75000"/>
                  </a:srgbClr>
                </a:solidFill>
              </a:rPr>
              <a:t>Index*</a:t>
            </a:r>
          </a:p>
        </p:txBody>
      </p:sp>
      <p:sp>
        <p:nvSpPr>
          <p:cNvPr id="8"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2400" b="1" dirty="0">
                <a:solidFill>
                  <a:schemeClr val="accent5">
                    <a:lumMod val="75000"/>
                  </a:schemeClr>
                </a:solidFill>
              </a:rPr>
              <a:t>Culture Seekers</a:t>
            </a:r>
          </a:p>
        </p:txBody>
      </p:sp>
      <p:sp>
        <p:nvSpPr>
          <p:cNvPr id="9"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5">
                    <a:lumMod val="75000"/>
                  </a:schemeClr>
                </a:solidFill>
              </a:rPr>
              <a:t>35%</a:t>
            </a:r>
          </a:p>
        </p:txBody>
      </p:sp>
      <p:sp>
        <p:nvSpPr>
          <p:cNvPr id="11" name="Content Placeholder 2"/>
          <p:cNvSpPr txBox="1">
            <a:spLocks/>
          </p:cNvSpPr>
          <p:nvPr/>
        </p:nvSpPr>
        <p:spPr>
          <a:xfrm>
            <a:off x="-15875" y="673554"/>
            <a:ext cx="6721563" cy="6184446"/>
          </a:xfrm>
          <a:prstGeom prst="rect">
            <a:avLst/>
          </a:prstGeom>
          <a:solidFill>
            <a:schemeClr val="accent5">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4" name="Rectangle 3"/>
          <p:cNvSpPr/>
          <p:nvPr/>
        </p:nvSpPr>
        <p:spPr>
          <a:xfrm>
            <a:off x="87861" y="6559462"/>
            <a:ext cx="6449010" cy="230832"/>
          </a:xfrm>
          <a:prstGeom prst="rect">
            <a:avLst/>
          </a:prstGeom>
        </p:spPr>
        <p:txBody>
          <a:bodyPr wrap="square">
            <a:spAutoFit/>
          </a:bodyPr>
          <a:lstStyle/>
          <a:p>
            <a:r>
              <a:rPr lang="en-GB" sz="900" dirty="0">
                <a:solidFill>
                  <a:schemeClr val="bg1"/>
                </a:solidFill>
              </a:rPr>
              <a:t>Base: All interested at B3 and disagree with C8_3 (175) C2 - What was the reason for your last visit to a museum?</a:t>
            </a:r>
          </a:p>
        </p:txBody>
      </p:sp>
      <p:graphicFrame>
        <p:nvGraphicFramePr>
          <p:cNvPr id="12" name="Chart 11">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2641782504"/>
              </p:ext>
            </p:extLst>
          </p:nvPr>
        </p:nvGraphicFramePr>
        <p:xfrm>
          <a:off x="95595" y="205037"/>
          <a:ext cx="7194876" cy="5939500"/>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p:cNvSpPr txBox="1"/>
          <p:nvPr/>
        </p:nvSpPr>
        <p:spPr>
          <a:xfrm>
            <a:off x="1433853" y="801022"/>
            <a:ext cx="4031873" cy="400110"/>
          </a:xfrm>
          <a:prstGeom prst="rect">
            <a:avLst/>
          </a:prstGeom>
          <a:noFill/>
        </p:spPr>
        <p:txBody>
          <a:bodyPr wrap="none" rtlCol="0">
            <a:spAutoFit/>
          </a:bodyPr>
          <a:lstStyle/>
          <a:p>
            <a:r>
              <a:rPr lang="en-GB" sz="2000" b="1" dirty="0">
                <a:solidFill>
                  <a:schemeClr val="bg1"/>
                </a:solidFill>
              </a:rPr>
              <a:t>Motivation for last museum visit</a:t>
            </a:r>
          </a:p>
        </p:txBody>
      </p:sp>
      <p:sp>
        <p:nvSpPr>
          <p:cNvPr id="14" name="TextBox 13"/>
          <p:cNvSpPr txBox="1"/>
          <p:nvPr/>
        </p:nvSpPr>
        <p:spPr>
          <a:xfrm>
            <a:off x="6705689" y="6173687"/>
            <a:ext cx="5486312" cy="646331"/>
          </a:xfrm>
          <a:prstGeom prst="rect">
            <a:avLst/>
          </a:prstGeom>
          <a:noFill/>
        </p:spPr>
        <p:txBody>
          <a:bodyPr wrap="square" rtlCol="0">
            <a:spAutoFit/>
          </a:bodyPr>
          <a:lstStyle/>
          <a:p>
            <a:r>
              <a:rPr lang="en-GB" sz="1200" dirty="0">
                <a:solidFill>
                  <a:schemeClr val="accent5">
                    <a:lumMod val="75000"/>
                  </a:schemeClr>
                </a:solidFill>
              </a:rPr>
              <a:t>Relative prevalence of motivation for last museum visit for the ‘</a:t>
            </a:r>
            <a:r>
              <a:rPr lang="en-GB" sz="1200" dirty="0">
                <a:solidFill>
                  <a:schemeClr val="accent5"/>
                </a:solidFill>
              </a:rPr>
              <a:t>Culture Seekers</a:t>
            </a:r>
            <a:r>
              <a:rPr lang="en-GB" sz="1200" dirty="0">
                <a:solidFill>
                  <a:schemeClr val="accent5">
                    <a:lumMod val="75000"/>
                  </a:schemeClr>
                </a:solidFill>
              </a:rPr>
              <a:t>’, showing which are most prevalent (highest index) or least prevalent (lowest index) compared to the average for this group </a:t>
            </a:r>
          </a:p>
        </p:txBody>
      </p:sp>
      <p:sp>
        <p:nvSpPr>
          <p:cNvPr id="5" name="Slide Number Placeholder 4">
            <a:extLst>
              <a:ext uri="{FF2B5EF4-FFF2-40B4-BE49-F238E27FC236}">
                <a16:creationId xmlns:a16="http://schemas.microsoft.com/office/drawing/2014/main" id="{6B58D687-407B-BB4D-87E9-6D4A1AB7AA50}"/>
              </a:ext>
            </a:extLst>
          </p:cNvPr>
          <p:cNvSpPr>
            <a:spLocks noGrp="1"/>
          </p:cNvSpPr>
          <p:nvPr>
            <p:ph type="sldNum" sz="quarter" idx="12"/>
          </p:nvPr>
        </p:nvSpPr>
        <p:spPr>
          <a:xfrm>
            <a:off x="11744695" y="6412203"/>
            <a:ext cx="359443" cy="365125"/>
          </a:xfrm>
        </p:spPr>
        <p:txBody>
          <a:bodyPr/>
          <a:lstStyle/>
          <a:p>
            <a:fld id="{3EBA1AA4-1184-42E6-9FAC-E6D11BBC447D}" type="slidenum">
              <a:rPr lang="en-GB" smtClean="0">
                <a:solidFill>
                  <a:schemeClr val="tx2"/>
                </a:solidFill>
              </a:rPr>
              <a:t>14</a:t>
            </a:fld>
            <a:endParaRPr lang="en-GB" dirty="0">
              <a:solidFill>
                <a:schemeClr val="tx2"/>
              </a:solidFill>
            </a:endParaRPr>
          </a:p>
        </p:txBody>
      </p:sp>
    </p:spTree>
    <p:extLst>
      <p:ext uri="{BB962C8B-B14F-4D97-AF65-F5344CB8AC3E}">
        <p14:creationId xmlns:p14="http://schemas.microsoft.com/office/powerpoint/2010/main" val="27355001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a:xfrm>
            <a:off x="-15875" y="0"/>
            <a:ext cx="12207875" cy="677644"/>
          </a:xfrm>
          <a:prstGeom prst="rect">
            <a:avLst/>
          </a:prstGeom>
          <a:solidFill>
            <a:schemeClr val="accent5">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2" name="Rectangle 1"/>
          <p:cNvSpPr/>
          <p:nvPr/>
        </p:nvSpPr>
        <p:spPr>
          <a:xfrm>
            <a:off x="8230287" y="1773888"/>
            <a:ext cx="2794355" cy="369332"/>
          </a:xfrm>
          <a:prstGeom prst="rect">
            <a:avLst/>
          </a:prstGeom>
        </p:spPr>
        <p:txBody>
          <a:bodyPr wrap="none">
            <a:spAutoFit/>
          </a:bodyPr>
          <a:lstStyle/>
          <a:p>
            <a:r>
              <a:rPr lang="en-GB" b="1" dirty="0">
                <a:solidFill>
                  <a:srgbClr val="1EC9C4">
                    <a:lumMod val="75000"/>
                  </a:srgbClr>
                </a:solidFill>
              </a:rPr>
              <a:t>Very/quite interested in</a:t>
            </a:r>
          </a:p>
        </p:txBody>
      </p:sp>
      <p:sp>
        <p:nvSpPr>
          <p:cNvPr id="8"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b="1" dirty="0">
                <a:solidFill>
                  <a:schemeClr val="accent5">
                    <a:lumMod val="75000"/>
                  </a:schemeClr>
                </a:solidFill>
              </a:rPr>
              <a:t>Culture Seekers </a:t>
            </a:r>
          </a:p>
        </p:txBody>
      </p:sp>
      <p:sp>
        <p:nvSpPr>
          <p:cNvPr id="9"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5">
                    <a:lumMod val="75000"/>
                  </a:schemeClr>
                </a:solidFill>
              </a:rPr>
              <a:t>35%</a:t>
            </a:r>
          </a:p>
        </p:txBody>
      </p:sp>
      <p:sp>
        <p:nvSpPr>
          <p:cNvPr id="11" name="Content Placeholder 2"/>
          <p:cNvSpPr txBox="1">
            <a:spLocks/>
          </p:cNvSpPr>
          <p:nvPr/>
        </p:nvSpPr>
        <p:spPr>
          <a:xfrm>
            <a:off x="-15875" y="673554"/>
            <a:ext cx="6721563" cy="6184446"/>
          </a:xfrm>
          <a:prstGeom prst="rect">
            <a:avLst/>
          </a:prstGeom>
          <a:solidFill>
            <a:schemeClr val="accent5">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4" name="Rectangle 3"/>
          <p:cNvSpPr/>
          <p:nvPr/>
        </p:nvSpPr>
        <p:spPr>
          <a:xfrm>
            <a:off x="87861" y="6432462"/>
            <a:ext cx="6449010" cy="369332"/>
          </a:xfrm>
          <a:prstGeom prst="rect">
            <a:avLst/>
          </a:prstGeom>
        </p:spPr>
        <p:txBody>
          <a:bodyPr wrap="square">
            <a:spAutoFit/>
          </a:bodyPr>
          <a:lstStyle/>
          <a:p>
            <a:r>
              <a:rPr lang="en-GB" sz="900" dirty="0">
                <a:solidFill>
                  <a:schemeClr val="bg1"/>
                </a:solidFill>
              </a:rPr>
              <a:t>Base: All interested at B3 and disagree with C8_3 (175) A1 - Firstly we would like to know a bit more about you and your interests. Which, if any, of the following have you done in the last year?</a:t>
            </a:r>
          </a:p>
        </p:txBody>
      </p:sp>
      <p:graphicFrame>
        <p:nvGraphicFramePr>
          <p:cNvPr id="12" name="Chart 11">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1274399459"/>
              </p:ext>
            </p:extLst>
          </p:nvPr>
        </p:nvGraphicFramePr>
        <p:xfrm>
          <a:off x="95595" y="380883"/>
          <a:ext cx="6371245" cy="59395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2180613" y="888751"/>
            <a:ext cx="2613216" cy="400110"/>
          </a:xfrm>
          <a:prstGeom prst="rect">
            <a:avLst/>
          </a:prstGeom>
          <a:noFill/>
        </p:spPr>
        <p:txBody>
          <a:bodyPr wrap="none" rtlCol="0">
            <a:spAutoFit/>
          </a:bodyPr>
          <a:lstStyle/>
          <a:p>
            <a:r>
              <a:rPr lang="en-GB" sz="2000" b="1" dirty="0">
                <a:solidFill>
                  <a:schemeClr val="bg1"/>
                </a:solidFill>
              </a:rPr>
              <a:t>Interests in last year</a:t>
            </a:r>
          </a:p>
        </p:txBody>
      </p:sp>
      <p:graphicFrame>
        <p:nvGraphicFramePr>
          <p:cNvPr id="14" name="Chart 13">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2957341045"/>
              </p:ext>
            </p:extLst>
          </p:nvPr>
        </p:nvGraphicFramePr>
        <p:xfrm>
          <a:off x="6913924" y="1683279"/>
          <a:ext cx="5069839" cy="3631469"/>
        </p:xfrm>
        <a:graphic>
          <a:graphicData uri="http://schemas.openxmlformats.org/drawingml/2006/chart">
            <c:chart xmlns:c="http://schemas.openxmlformats.org/drawingml/2006/chart" xmlns:r="http://schemas.openxmlformats.org/officeDocument/2006/relationships" r:id="rId4"/>
          </a:graphicData>
        </a:graphic>
      </p:graphicFrame>
      <p:sp>
        <p:nvSpPr>
          <p:cNvPr id="15" name="Rectangle 14"/>
          <p:cNvSpPr/>
          <p:nvPr/>
        </p:nvSpPr>
        <p:spPr>
          <a:xfrm>
            <a:off x="6869418" y="6320383"/>
            <a:ext cx="5101409" cy="369332"/>
          </a:xfrm>
          <a:prstGeom prst="rect">
            <a:avLst/>
          </a:prstGeom>
        </p:spPr>
        <p:txBody>
          <a:bodyPr wrap="square">
            <a:spAutoFit/>
          </a:bodyPr>
          <a:lstStyle/>
          <a:p>
            <a:r>
              <a:rPr lang="en-GB" sz="900" dirty="0">
                <a:solidFill>
                  <a:schemeClr val="accent5">
                    <a:lumMod val="50000"/>
                  </a:schemeClr>
                </a:solidFill>
              </a:rPr>
              <a:t>Base: All interested at B3 and disagree with C8_3 (175) A2 How interested are you in the following topics?</a:t>
            </a:r>
          </a:p>
        </p:txBody>
      </p:sp>
      <p:sp>
        <p:nvSpPr>
          <p:cNvPr id="5" name="Slide Number Placeholder 4">
            <a:extLst>
              <a:ext uri="{FF2B5EF4-FFF2-40B4-BE49-F238E27FC236}">
                <a16:creationId xmlns:a16="http://schemas.microsoft.com/office/drawing/2014/main" id="{667C6CCD-57D3-5A42-B1B0-4199906704B0}"/>
              </a:ext>
            </a:extLst>
          </p:cNvPr>
          <p:cNvSpPr>
            <a:spLocks noGrp="1"/>
          </p:cNvSpPr>
          <p:nvPr>
            <p:ph type="sldNum" sz="quarter" idx="12"/>
          </p:nvPr>
        </p:nvSpPr>
        <p:spPr>
          <a:xfrm>
            <a:off x="11584976" y="6512781"/>
            <a:ext cx="523504" cy="289013"/>
          </a:xfrm>
        </p:spPr>
        <p:txBody>
          <a:bodyPr/>
          <a:lstStyle/>
          <a:p>
            <a:fld id="{3EBA1AA4-1184-42E6-9FAC-E6D11BBC447D}" type="slidenum">
              <a:rPr lang="en-GB" smtClean="0">
                <a:solidFill>
                  <a:schemeClr val="tx2"/>
                </a:solidFill>
              </a:rPr>
              <a:t>15</a:t>
            </a:fld>
            <a:endParaRPr lang="en-GB" dirty="0">
              <a:solidFill>
                <a:schemeClr val="tx2"/>
              </a:solidFill>
            </a:endParaRPr>
          </a:p>
        </p:txBody>
      </p:sp>
    </p:spTree>
    <p:extLst>
      <p:ext uri="{BB962C8B-B14F-4D97-AF65-F5344CB8AC3E}">
        <p14:creationId xmlns:p14="http://schemas.microsoft.com/office/powerpoint/2010/main" val="15460540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03901ED9-9119-4DD5-977B-3E51CE5ABCB7}"/>
              </a:ext>
            </a:extLst>
          </p:cNvPr>
          <p:cNvGraphicFramePr/>
          <p:nvPr/>
        </p:nvGraphicFramePr>
        <p:xfrm>
          <a:off x="3674658" y="1099708"/>
          <a:ext cx="6852920" cy="5201502"/>
        </p:xfrm>
        <a:graphic>
          <a:graphicData uri="http://schemas.openxmlformats.org/drawingml/2006/chart">
            <c:chart xmlns:c="http://schemas.openxmlformats.org/drawingml/2006/chart" xmlns:r="http://schemas.openxmlformats.org/officeDocument/2006/relationships" r:id="rId2"/>
          </a:graphicData>
        </a:graphic>
      </p:graphicFrame>
      <p:sp>
        <p:nvSpPr>
          <p:cNvPr id="14" name="Content Placeholder 2"/>
          <p:cNvSpPr txBox="1">
            <a:spLocks/>
          </p:cNvSpPr>
          <p:nvPr/>
        </p:nvSpPr>
        <p:spPr>
          <a:xfrm>
            <a:off x="-15875" y="0"/>
            <a:ext cx="12207875" cy="677644"/>
          </a:xfrm>
          <a:prstGeom prst="rect">
            <a:avLst/>
          </a:prstGeom>
          <a:solidFill>
            <a:schemeClr val="accent5">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GB" sz="1800" b="1" dirty="0">
              <a:solidFill>
                <a:prstClr val="white"/>
              </a:solidFill>
            </a:endParaRPr>
          </a:p>
        </p:txBody>
      </p:sp>
      <p:sp>
        <p:nvSpPr>
          <p:cNvPr id="15" name="Content Placeholder 2"/>
          <p:cNvSpPr txBox="1">
            <a:spLocks/>
          </p:cNvSpPr>
          <p:nvPr/>
        </p:nvSpPr>
        <p:spPr>
          <a:xfrm>
            <a:off x="374060" y="81698"/>
            <a:ext cx="6513509"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b="1" dirty="0">
                <a:solidFill>
                  <a:schemeClr val="accent5">
                    <a:lumMod val="75000"/>
                  </a:schemeClr>
                </a:solidFill>
              </a:rPr>
              <a:t>Culture Seekers </a:t>
            </a:r>
          </a:p>
        </p:txBody>
      </p:sp>
      <p:sp>
        <p:nvSpPr>
          <p:cNvPr id="16" name="Content Placeholder 2"/>
          <p:cNvSpPr txBox="1">
            <a:spLocks/>
          </p:cNvSpPr>
          <p:nvPr/>
        </p:nvSpPr>
        <p:spPr>
          <a:xfrm>
            <a:off x="698489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rgbClr val="1EC9C4">
                    <a:lumMod val="75000"/>
                  </a:srgbClr>
                </a:solidFill>
              </a:rPr>
              <a:t>35%</a:t>
            </a:r>
          </a:p>
        </p:txBody>
      </p:sp>
      <p:graphicFrame>
        <p:nvGraphicFramePr>
          <p:cNvPr id="17" name="Chart 16">
            <a:extLst>
              <a:ext uri="{FF2B5EF4-FFF2-40B4-BE49-F238E27FC236}">
                <a16:creationId xmlns:a16="http://schemas.microsoft.com/office/drawing/2014/main" id="{03901ED9-9119-4DD5-977B-3E51CE5ABCB7}"/>
              </a:ext>
            </a:extLst>
          </p:cNvPr>
          <p:cNvGraphicFramePr/>
          <p:nvPr/>
        </p:nvGraphicFramePr>
        <p:xfrm>
          <a:off x="-802718" y="1099708"/>
          <a:ext cx="6852920" cy="5201502"/>
        </p:xfrm>
        <a:graphic>
          <a:graphicData uri="http://schemas.openxmlformats.org/drawingml/2006/chart">
            <c:chart xmlns:c="http://schemas.openxmlformats.org/drawingml/2006/chart" xmlns:r="http://schemas.openxmlformats.org/officeDocument/2006/relationships" r:id="rId3"/>
          </a:graphicData>
        </a:graphic>
      </p:graphicFrame>
      <p:sp>
        <p:nvSpPr>
          <p:cNvPr id="19" name="Rectangle 18"/>
          <p:cNvSpPr/>
          <p:nvPr/>
        </p:nvSpPr>
        <p:spPr>
          <a:xfrm>
            <a:off x="31385" y="7932677"/>
            <a:ext cx="960519" cy="369332"/>
          </a:xfrm>
          <a:prstGeom prst="rect">
            <a:avLst/>
          </a:prstGeom>
        </p:spPr>
        <p:txBody>
          <a:bodyPr wrap="none">
            <a:spAutoFit/>
          </a:bodyPr>
          <a:lstStyle/>
          <a:p>
            <a:r>
              <a:rPr lang="en-GB" b="1" dirty="0">
                <a:solidFill>
                  <a:srgbClr val="1EC9C4">
                    <a:lumMod val="75000"/>
                  </a:srgbClr>
                </a:solidFill>
              </a:rPr>
              <a:t>Region</a:t>
            </a:r>
          </a:p>
        </p:txBody>
      </p:sp>
      <p:sp>
        <p:nvSpPr>
          <p:cNvPr id="20" name="Rectangle 19"/>
          <p:cNvSpPr/>
          <p:nvPr/>
        </p:nvSpPr>
        <p:spPr>
          <a:xfrm>
            <a:off x="3736808" y="793174"/>
            <a:ext cx="960519" cy="369332"/>
          </a:xfrm>
          <a:prstGeom prst="rect">
            <a:avLst/>
          </a:prstGeom>
        </p:spPr>
        <p:txBody>
          <a:bodyPr wrap="none">
            <a:spAutoFit/>
          </a:bodyPr>
          <a:lstStyle/>
          <a:p>
            <a:r>
              <a:rPr lang="en-GB" b="1" dirty="0">
                <a:solidFill>
                  <a:srgbClr val="1EC9C4">
                    <a:lumMod val="75000"/>
                  </a:srgbClr>
                </a:solidFill>
              </a:rPr>
              <a:t>Region</a:t>
            </a:r>
          </a:p>
        </p:txBody>
      </p:sp>
      <p:sp>
        <p:nvSpPr>
          <p:cNvPr id="22" name="Rectangle 21"/>
          <p:cNvSpPr/>
          <p:nvPr/>
        </p:nvSpPr>
        <p:spPr>
          <a:xfrm>
            <a:off x="107577" y="6437194"/>
            <a:ext cx="7621605" cy="367910"/>
          </a:xfrm>
          <a:prstGeom prst="rect">
            <a:avLst/>
          </a:prstGeom>
        </p:spPr>
        <p:txBody>
          <a:bodyPr wrap="square">
            <a:spAutoFit/>
          </a:bodyPr>
          <a:lstStyle/>
          <a:p>
            <a:r>
              <a:rPr lang="en-GB" sz="900" dirty="0">
                <a:solidFill>
                  <a:srgbClr val="1EC9C4">
                    <a:lumMod val="50000"/>
                  </a:srgbClr>
                </a:solidFill>
              </a:rPr>
              <a:t>Base: All interested at B3 and disagree with C8_3 (175) S1b Which region of Scotland do you live in? D8 Please enter the first part of your postcode </a:t>
            </a:r>
          </a:p>
        </p:txBody>
      </p:sp>
      <p:sp>
        <p:nvSpPr>
          <p:cNvPr id="3" name="Slide Number Placeholder 2">
            <a:extLst>
              <a:ext uri="{FF2B5EF4-FFF2-40B4-BE49-F238E27FC236}">
                <a16:creationId xmlns:a16="http://schemas.microsoft.com/office/drawing/2014/main" id="{CE9004BD-403F-9348-8286-7599E4F18165}"/>
              </a:ext>
            </a:extLst>
          </p:cNvPr>
          <p:cNvSpPr>
            <a:spLocks noGrp="1"/>
          </p:cNvSpPr>
          <p:nvPr>
            <p:ph type="sldNum" sz="quarter" idx="12"/>
          </p:nvPr>
        </p:nvSpPr>
        <p:spPr>
          <a:xfrm>
            <a:off x="9341223" y="6420731"/>
            <a:ext cx="2743200" cy="365125"/>
          </a:xfrm>
        </p:spPr>
        <p:txBody>
          <a:bodyPr/>
          <a:lstStyle/>
          <a:p>
            <a:fld id="{3EBA1AA4-1184-42E6-9FAC-E6D11BBC447D}" type="slidenum">
              <a:rPr lang="en-GB" smtClean="0">
                <a:solidFill>
                  <a:schemeClr val="tx2"/>
                </a:solidFill>
              </a:rPr>
              <a:t>16</a:t>
            </a:fld>
            <a:endParaRPr lang="en-GB" dirty="0">
              <a:solidFill>
                <a:schemeClr val="tx2"/>
              </a:solidFill>
            </a:endParaRPr>
          </a:p>
        </p:txBody>
      </p:sp>
      <p:pic>
        <p:nvPicPr>
          <p:cNvPr id="11" name="Picture 10"/>
          <p:cNvPicPr>
            <a:picLocks noChangeAspect="1"/>
          </p:cNvPicPr>
          <p:nvPr/>
        </p:nvPicPr>
        <p:blipFill rotWithShape="1">
          <a:blip r:embed="rId4"/>
          <a:srcRect t="7337" b="1220"/>
          <a:stretch/>
        </p:blipFill>
        <p:spPr>
          <a:xfrm>
            <a:off x="7874109" y="677644"/>
            <a:ext cx="4317891" cy="5678706"/>
          </a:xfrm>
          <a:prstGeom prst="rect">
            <a:avLst/>
          </a:prstGeom>
        </p:spPr>
      </p:pic>
    </p:spTree>
    <p:extLst>
      <p:ext uri="{BB962C8B-B14F-4D97-AF65-F5344CB8AC3E}">
        <p14:creationId xmlns:p14="http://schemas.microsoft.com/office/powerpoint/2010/main" val="3574192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9" name="Content Placeholder 2"/>
          <p:cNvSpPr txBox="1">
            <a:spLocks/>
          </p:cNvSpPr>
          <p:nvPr/>
        </p:nvSpPr>
        <p:spPr>
          <a:xfrm>
            <a:off x="-15875" y="0"/>
            <a:ext cx="12207875" cy="677644"/>
          </a:xfrm>
          <a:prstGeom prst="rect">
            <a:avLst/>
          </a:prstGeom>
          <a:solidFill>
            <a:schemeClr val="accent4">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6"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1800" b="1" dirty="0">
                <a:solidFill>
                  <a:schemeClr val="accent4">
                    <a:lumMod val="50000"/>
                  </a:schemeClr>
                </a:solidFill>
              </a:rPr>
              <a:t>Interested in heritage but NOT a museum person ‘Connection Seekers’</a:t>
            </a:r>
          </a:p>
        </p:txBody>
      </p:sp>
      <p:sp>
        <p:nvSpPr>
          <p:cNvPr id="13" name="Content Placeholder 2"/>
          <p:cNvSpPr txBox="1">
            <a:spLocks/>
          </p:cNvSpPr>
          <p:nvPr/>
        </p:nvSpPr>
        <p:spPr>
          <a:xfrm>
            <a:off x="-15876" y="809751"/>
            <a:ext cx="12207875" cy="2052188"/>
          </a:xfrm>
          <a:prstGeom prst="rect">
            <a:avLst/>
          </a:prstGeom>
          <a:solidFill>
            <a:schemeClr val="accent4">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16" name="Content Placeholder 2"/>
          <p:cNvSpPr txBox="1">
            <a:spLocks/>
          </p:cNvSpPr>
          <p:nvPr/>
        </p:nvSpPr>
        <p:spPr>
          <a:xfrm>
            <a:off x="543638" y="3004924"/>
            <a:ext cx="3477769" cy="3581614"/>
          </a:xfrm>
          <a:prstGeom prst="rect">
            <a:avLst/>
          </a:prstGeom>
          <a:solidFill>
            <a:schemeClr val="bg1">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000" b="1" dirty="0">
                <a:solidFill>
                  <a:schemeClr val="accent4">
                    <a:lumMod val="50000"/>
                  </a:schemeClr>
                </a:solidFill>
              </a:rPr>
              <a:t>Motivations:</a:t>
            </a:r>
          </a:p>
          <a:p>
            <a:pPr marL="0" indent="0">
              <a:lnSpc>
                <a:spcPct val="100000"/>
              </a:lnSpc>
              <a:buNone/>
            </a:pPr>
            <a:r>
              <a:rPr lang="en-GB" sz="2000" b="1" dirty="0">
                <a:solidFill>
                  <a:schemeClr val="accent4">
                    <a:lumMod val="50000"/>
                  </a:schemeClr>
                </a:solidFill>
                <a:sym typeface="Wingdings" panose="05000000000000000000" pitchFamily="2" charset="2"/>
              </a:rPr>
              <a:t> Be entertaining</a:t>
            </a:r>
          </a:p>
          <a:p>
            <a:pPr marL="0" indent="0">
              <a:lnSpc>
                <a:spcPct val="100000"/>
              </a:lnSpc>
              <a:buNone/>
            </a:pPr>
            <a:r>
              <a:rPr lang="en-GB" sz="2000" b="1" dirty="0">
                <a:solidFill>
                  <a:schemeClr val="accent4">
                    <a:lumMod val="50000"/>
                  </a:schemeClr>
                </a:solidFill>
                <a:sym typeface="Wingdings" panose="05000000000000000000" pitchFamily="2" charset="2"/>
              </a:rPr>
              <a:t> Bring stories/ heritage to life</a:t>
            </a:r>
          </a:p>
          <a:p>
            <a:pPr marL="0" indent="0">
              <a:lnSpc>
                <a:spcPct val="100000"/>
              </a:lnSpc>
              <a:buNone/>
            </a:pPr>
            <a:r>
              <a:rPr lang="en-GB" sz="2000" b="1" dirty="0">
                <a:solidFill>
                  <a:schemeClr val="accent4">
                    <a:lumMod val="50000"/>
                  </a:schemeClr>
                </a:solidFill>
                <a:sym typeface="Wingdings" panose="05000000000000000000" pitchFamily="2" charset="2"/>
              </a:rPr>
              <a:t> Learn something new</a:t>
            </a:r>
          </a:p>
          <a:p>
            <a:pPr marL="0" indent="0">
              <a:lnSpc>
                <a:spcPct val="100000"/>
              </a:lnSpc>
              <a:buNone/>
            </a:pPr>
            <a:r>
              <a:rPr lang="en-GB" sz="2000" b="1" dirty="0">
                <a:solidFill>
                  <a:schemeClr val="accent4">
                    <a:lumMod val="50000"/>
                  </a:schemeClr>
                </a:solidFill>
                <a:sym typeface="Wingdings" panose="05000000000000000000" pitchFamily="2" charset="2"/>
              </a:rPr>
              <a:t> Broaden my mind</a:t>
            </a:r>
          </a:p>
          <a:p>
            <a:pPr marL="0" indent="0">
              <a:lnSpc>
                <a:spcPct val="100000"/>
              </a:lnSpc>
              <a:buNone/>
            </a:pPr>
            <a:r>
              <a:rPr lang="en-GB" sz="2000" b="1" dirty="0">
                <a:solidFill>
                  <a:schemeClr val="accent4">
                    <a:lumMod val="50000"/>
                  </a:schemeClr>
                </a:solidFill>
                <a:sym typeface="Wingdings" panose="05000000000000000000" pitchFamily="2" charset="2"/>
              </a:rPr>
              <a:t> Rest and relaxation</a:t>
            </a:r>
          </a:p>
        </p:txBody>
      </p:sp>
      <p:sp>
        <p:nvSpPr>
          <p:cNvPr id="17" name="Content Placeholder 2"/>
          <p:cNvSpPr txBox="1">
            <a:spLocks/>
          </p:cNvSpPr>
          <p:nvPr/>
        </p:nvSpPr>
        <p:spPr>
          <a:xfrm>
            <a:off x="7503511" y="81698"/>
            <a:ext cx="3197827"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4">
                    <a:lumMod val="50000"/>
                  </a:schemeClr>
                </a:solidFill>
              </a:rPr>
              <a:t>28% </a:t>
            </a:r>
            <a:r>
              <a:rPr lang="en-GB" sz="1800" b="1" dirty="0">
                <a:solidFill>
                  <a:schemeClr val="accent4">
                    <a:lumMod val="50000"/>
                  </a:schemeClr>
                </a:solidFill>
              </a:rPr>
              <a:t>(c. 197,000 people*) </a:t>
            </a:r>
          </a:p>
        </p:txBody>
      </p:sp>
      <p:sp>
        <p:nvSpPr>
          <p:cNvPr id="18" name="Rectangle 17"/>
          <p:cNvSpPr/>
          <p:nvPr/>
        </p:nvSpPr>
        <p:spPr>
          <a:xfrm>
            <a:off x="146981" y="6602560"/>
            <a:ext cx="11764032" cy="230832"/>
          </a:xfrm>
          <a:prstGeom prst="rect">
            <a:avLst/>
          </a:prstGeom>
        </p:spPr>
        <p:txBody>
          <a:bodyPr wrap="square">
            <a:spAutoFit/>
          </a:bodyPr>
          <a:lstStyle/>
          <a:p>
            <a:r>
              <a:rPr lang="fr-FR" sz="900" dirty="0">
                <a:solidFill>
                  <a:schemeClr val="bg1"/>
                </a:solidFill>
              </a:rPr>
              <a:t>Base: </a:t>
            </a:r>
            <a:r>
              <a:rPr lang="en-GB" sz="900" dirty="0">
                <a:solidFill>
                  <a:schemeClr val="bg1"/>
                </a:solidFill>
              </a:rPr>
              <a:t>All interested in Heritage at B3 and  do NOT disagree with C8_3 ‘I am not a museum type of person’ </a:t>
            </a:r>
            <a:r>
              <a:rPr lang="fr-FR" sz="900" dirty="0">
                <a:solidFill>
                  <a:schemeClr val="bg1"/>
                </a:solidFill>
              </a:rPr>
              <a:t>(141)</a:t>
            </a:r>
            <a:r>
              <a:rPr lang="en-GB" sz="900" dirty="0">
                <a:solidFill>
                  <a:schemeClr val="bg1"/>
                </a:solidFill>
              </a:rPr>
              <a:t> * Number of people estimate based on population estimates from Scotland’s Census 2011</a:t>
            </a:r>
          </a:p>
        </p:txBody>
      </p:sp>
      <p:sp>
        <p:nvSpPr>
          <p:cNvPr id="23" name="Rectangle 22"/>
          <p:cNvSpPr/>
          <p:nvPr/>
        </p:nvSpPr>
        <p:spPr>
          <a:xfrm>
            <a:off x="773388" y="986545"/>
            <a:ext cx="11253511" cy="1640115"/>
          </a:xfrm>
          <a:prstGeom prst="rect">
            <a:avLst/>
          </a:prstGeom>
          <a:solidFill>
            <a:srgbClr val="FFFFFF">
              <a:alpha val="9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Rectangle 23"/>
          <p:cNvSpPr/>
          <p:nvPr/>
        </p:nvSpPr>
        <p:spPr>
          <a:xfrm rot="16200000">
            <a:off x="-556503" y="1618990"/>
            <a:ext cx="1830950" cy="369332"/>
          </a:xfrm>
          <a:prstGeom prst="rect">
            <a:avLst/>
          </a:prstGeom>
        </p:spPr>
        <p:txBody>
          <a:bodyPr wrap="none">
            <a:spAutoFit/>
          </a:bodyPr>
          <a:lstStyle/>
          <a:p>
            <a:r>
              <a:rPr lang="en-GB" b="1" dirty="0">
                <a:solidFill>
                  <a:schemeClr val="bg1"/>
                </a:solidFill>
              </a:rPr>
              <a:t>Demographics</a:t>
            </a:r>
          </a:p>
        </p:txBody>
      </p:sp>
      <p:graphicFrame>
        <p:nvGraphicFramePr>
          <p:cNvPr id="7" name="Chart 6"/>
          <p:cNvGraphicFramePr/>
          <p:nvPr>
            <p:extLst>
              <p:ext uri="{D42A27DB-BD31-4B8C-83A1-F6EECF244321}">
                <p14:modId xmlns:p14="http://schemas.microsoft.com/office/powerpoint/2010/main" val="1709194422"/>
              </p:ext>
            </p:extLst>
          </p:nvPr>
        </p:nvGraphicFramePr>
        <p:xfrm>
          <a:off x="632178" y="1021042"/>
          <a:ext cx="2729805" cy="162960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p:cNvGraphicFramePr/>
          <p:nvPr>
            <p:extLst>
              <p:ext uri="{D42A27DB-BD31-4B8C-83A1-F6EECF244321}">
                <p14:modId xmlns:p14="http://schemas.microsoft.com/office/powerpoint/2010/main" val="3572804647"/>
              </p:ext>
            </p:extLst>
          </p:nvPr>
        </p:nvGraphicFramePr>
        <p:xfrm>
          <a:off x="3291183" y="1138824"/>
          <a:ext cx="2545851" cy="151736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0" name="Chart 19"/>
          <p:cNvGraphicFramePr/>
          <p:nvPr>
            <p:extLst>
              <p:ext uri="{D42A27DB-BD31-4B8C-83A1-F6EECF244321}">
                <p14:modId xmlns:p14="http://schemas.microsoft.com/office/powerpoint/2010/main" val="882334782"/>
              </p:ext>
            </p:extLst>
          </p:nvPr>
        </p:nvGraphicFramePr>
        <p:xfrm>
          <a:off x="5886665" y="784628"/>
          <a:ext cx="2301060" cy="1842032"/>
        </p:xfrm>
        <a:graphic>
          <a:graphicData uri="http://schemas.openxmlformats.org/drawingml/2006/chart">
            <c:chart xmlns:c="http://schemas.openxmlformats.org/drawingml/2006/chart" xmlns:r="http://schemas.openxmlformats.org/officeDocument/2006/relationships" r:id="rId6"/>
          </a:graphicData>
        </a:graphic>
      </p:graphicFrame>
      <p:sp>
        <p:nvSpPr>
          <p:cNvPr id="21" name="TextBox 20"/>
          <p:cNvSpPr txBox="1"/>
          <p:nvPr/>
        </p:nvSpPr>
        <p:spPr>
          <a:xfrm>
            <a:off x="2646855" y="1624662"/>
            <a:ext cx="514247" cy="369332"/>
          </a:xfrm>
          <a:prstGeom prst="rect">
            <a:avLst/>
          </a:prstGeom>
          <a:noFill/>
        </p:spPr>
        <p:txBody>
          <a:bodyPr wrap="square" rtlCol="0">
            <a:spAutoFit/>
          </a:bodyPr>
          <a:lstStyle/>
          <a:p>
            <a:pPr algn="ctr"/>
            <a:r>
              <a:rPr lang="en-GB" dirty="0">
                <a:solidFill>
                  <a:srgbClr val="5D29FF"/>
                </a:solidFill>
                <a:sym typeface="Wingdings" panose="05000000000000000000" pitchFamily="2" charset="2"/>
              </a:rPr>
              <a:t></a:t>
            </a:r>
            <a:endParaRPr lang="en-GB" dirty="0">
              <a:solidFill>
                <a:srgbClr val="5D29FF"/>
              </a:solidFill>
            </a:endParaRPr>
          </a:p>
        </p:txBody>
      </p:sp>
      <p:sp>
        <p:nvSpPr>
          <p:cNvPr id="25" name="TextBox 24"/>
          <p:cNvSpPr txBox="1"/>
          <p:nvPr/>
        </p:nvSpPr>
        <p:spPr>
          <a:xfrm>
            <a:off x="4638358" y="1312430"/>
            <a:ext cx="514247" cy="369332"/>
          </a:xfrm>
          <a:prstGeom prst="rect">
            <a:avLst/>
          </a:prstGeom>
          <a:noFill/>
        </p:spPr>
        <p:txBody>
          <a:bodyPr wrap="square" rtlCol="0">
            <a:spAutoFit/>
          </a:bodyPr>
          <a:lstStyle/>
          <a:p>
            <a:pPr algn="ctr"/>
            <a:r>
              <a:rPr lang="en-GB" dirty="0">
                <a:solidFill>
                  <a:schemeClr val="accent4">
                    <a:lumMod val="50000"/>
                  </a:schemeClr>
                </a:solidFill>
                <a:sym typeface="Wingdings" panose="05000000000000000000" pitchFamily="2" charset="2"/>
              </a:rPr>
              <a:t></a:t>
            </a:r>
            <a:endParaRPr lang="en-GB" dirty="0">
              <a:solidFill>
                <a:schemeClr val="accent4">
                  <a:lumMod val="50000"/>
                </a:schemeClr>
              </a:solidFill>
            </a:endParaRPr>
          </a:p>
        </p:txBody>
      </p:sp>
      <p:sp>
        <p:nvSpPr>
          <p:cNvPr id="26" name="TextBox 25"/>
          <p:cNvSpPr txBox="1"/>
          <p:nvPr/>
        </p:nvSpPr>
        <p:spPr>
          <a:xfrm flipV="1">
            <a:off x="6779966" y="1462287"/>
            <a:ext cx="514247" cy="369332"/>
          </a:xfrm>
          <a:prstGeom prst="rect">
            <a:avLst/>
          </a:prstGeom>
          <a:noFill/>
        </p:spPr>
        <p:txBody>
          <a:bodyPr wrap="square" rtlCol="0">
            <a:spAutoFit/>
          </a:bodyPr>
          <a:lstStyle/>
          <a:p>
            <a:pPr algn="ctr"/>
            <a:r>
              <a:rPr lang="en-GB" dirty="0">
                <a:solidFill>
                  <a:schemeClr val="accent4">
                    <a:lumMod val="50000"/>
                  </a:schemeClr>
                </a:solidFill>
                <a:sym typeface="Wingdings" panose="05000000000000000000" pitchFamily="2" charset="2"/>
              </a:rPr>
              <a:t></a:t>
            </a:r>
            <a:endParaRPr lang="en-GB" dirty="0">
              <a:solidFill>
                <a:schemeClr val="accent4">
                  <a:lumMod val="50000"/>
                </a:schemeClr>
              </a:solidFill>
            </a:endParaRPr>
          </a:p>
        </p:txBody>
      </p:sp>
      <p:sp>
        <p:nvSpPr>
          <p:cNvPr id="27" name="Rectangle 26"/>
          <p:cNvSpPr/>
          <p:nvPr/>
        </p:nvSpPr>
        <p:spPr>
          <a:xfrm>
            <a:off x="8384357" y="1371262"/>
            <a:ext cx="944489" cy="1061829"/>
          </a:xfrm>
          <a:prstGeom prst="rect">
            <a:avLst/>
          </a:prstGeom>
        </p:spPr>
        <p:txBody>
          <a:bodyPr wrap="none">
            <a:spAutoFit/>
          </a:bodyPr>
          <a:lstStyle/>
          <a:p>
            <a:pPr algn="r">
              <a:lnSpc>
                <a:spcPct val="150000"/>
              </a:lnSpc>
            </a:pPr>
            <a:r>
              <a:rPr lang="en-GB" sz="1400" dirty="0">
                <a:solidFill>
                  <a:schemeClr val="accent4">
                    <a:lumMod val="50000"/>
                  </a:schemeClr>
                </a:solidFill>
              </a:rPr>
              <a:t>&lt; Level 1</a:t>
            </a:r>
          </a:p>
          <a:p>
            <a:pPr algn="r">
              <a:lnSpc>
                <a:spcPct val="150000"/>
              </a:lnSpc>
            </a:pPr>
            <a:r>
              <a:rPr lang="en-GB" sz="1400" dirty="0">
                <a:solidFill>
                  <a:schemeClr val="accent4">
                    <a:lumMod val="50000"/>
                  </a:schemeClr>
                </a:solidFill>
              </a:rPr>
              <a:t>Level 1-2</a:t>
            </a:r>
          </a:p>
          <a:p>
            <a:pPr algn="r">
              <a:lnSpc>
                <a:spcPct val="150000"/>
              </a:lnSpc>
            </a:pPr>
            <a:r>
              <a:rPr lang="en-GB" sz="1400" dirty="0">
                <a:solidFill>
                  <a:schemeClr val="accent4">
                    <a:lumMod val="50000"/>
                  </a:schemeClr>
                </a:solidFill>
              </a:rPr>
              <a:t>Level 3+</a:t>
            </a:r>
          </a:p>
        </p:txBody>
      </p:sp>
      <p:sp>
        <p:nvSpPr>
          <p:cNvPr id="28" name="Rectangle 27"/>
          <p:cNvSpPr/>
          <p:nvPr/>
        </p:nvSpPr>
        <p:spPr>
          <a:xfrm>
            <a:off x="8298215" y="1011663"/>
            <a:ext cx="1763624" cy="276999"/>
          </a:xfrm>
          <a:prstGeom prst="rect">
            <a:avLst/>
          </a:prstGeom>
        </p:spPr>
        <p:txBody>
          <a:bodyPr wrap="none">
            <a:spAutoFit/>
          </a:bodyPr>
          <a:lstStyle/>
          <a:p>
            <a:r>
              <a:rPr lang="en-GB" sz="1200" b="1" dirty="0">
                <a:solidFill>
                  <a:schemeClr val="accent4">
                    <a:lumMod val="50000"/>
                  </a:schemeClr>
                </a:solidFill>
              </a:rPr>
              <a:t>Highest qualifications</a:t>
            </a:r>
            <a:endParaRPr lang="en-GB" sz="1200" dirty="0">
              <a:solidFill>
                <a:schemeClr val="accent4">
                  <a:lumMod val="50000"/>
                </a:schemeClr>
              </a:solidFill>
            </a:endParaRPr>
          </a:p>
        </p:txBody>
      </p:sp>
      <p:sp>
        <p:nvSpPr>
          <p:cNvPr id="29" name="Rectangle 28"/>
          <p:cNvSpPr/>
          <p:nvPr/>
        </p:nvSpPr>
        <p:spPr>
          <a:xfrm>
            <a:off x="9346077" y="1371262"/>
            <a:ext cx="540533" cy="1061829"/>
          </a:xfrm>
          <a:prstGeom prst="rect">
            <a:avLst/>
          </a:prstGeom>
        </p:spPr>
        <p:txBody>
          <a:bodyPr wrap="none">
            <a:spAutoFit/>
          </a:bodyPr>
          <a:lstStyle/>
          <a:p>
            <a:pPr algn="ctr">
              <a:lnSpc>
                <a:spcPct val="150000"/>
              </a:lnSpc>
            </a:pPr>
            <a:r>
              <a:rPr lang="en-GB" sz="1400" b="1" dirty="0">
                <a:solidFill>
                  <a:schemeClr val="accent4">
                    <a:lumMod val="50000"/>
                  </a:schemeClr>
                </a:solidFill>
              </a:rPr>
              <a:t>3%</a:t>
            </a:r>
          </a:p>
          <a:p>
            <a:pPr algn="ctr">
              <a:lnSpc>
                <a:spcPct val="150000"/>
              </a:lnSpc>
            </a:pPr>
            <a:r>
              <a:rPr lang="en-GB" sz="1400" b="1" dirty="0">
                <a:solidFill>
                  <a:schemeClr val="accent4">
                    <a:lumMod val="50000"/>
                  </a:schemeClr>
                </a:solidFill>
              </a:rPr>
              <a:t>48%</a:t>
            </a:r>
          </a:p>
          <a:p>
            <a:pPr algn="ctr">
              <a:lnSpc>
                <a:spcPct val="150000"/>
              </a:lnSpc>
            </a:pPr>
            <a:r>
              <a:rPr lang="en-GB" sz="1400" b="1" dirty="0">
                <a:solidFill>
                  <a:schemeClr val="accent4">
                    <a:lumMod val="50000"/>
                  </a:schemeClr>
                </a:solidFill>
              </a:rPr>
              <a:t>45%</a:t>
            </a:r>
            <a:endParaRPr lang="en-GB" sz="1400" dirty="0">
              <a:solidFill>
                <a:schemeClr val="accent4">
                  <a:lumMod val="50000"/>
                </a:schemeClr>
              </a:solidFill>
            </a:endParaRPr>
          </a:p>
        </p:txBody>
      </p:sp>
      <p:sp>
        <p:nvSpPr>
          <p:cNvPr id="31" name="Rectangle 30"/>
          <p:cNvSpPr/>
          <p:nvPr/>
        </p:nvSpPr>
        <p:spPr>
          <a:xfrm rot="16200000">
            <a:off x="5183947" y="1608352"/>
            <a:ext cx="1128835" cy="276999"/>
          </a:xfrm>
          <a:prstGeom prst="rect">
            <a:avLst/>
          </a:prstGeom>
        </p:spPr>
        <p:txBody>
          <a:bodyPr wrap="none">
            <a:spAutoFit/>
          </a:bodyPr>
          <a:lstStyle/>
          <a:p>
            <a:r>
              <a:rPr lang="en-GB" sz="1200" b="1" dirty="0">
                <a:solidFill>
                  <a:schemeClr val="accent4">
                    <a:lumMod val="50000"/>
                  </a:schemeClr>
                </a:solidFill>
              </a:rPr>
              <a:t>Social grade</a:t>
            </a:r>
          </a:p>
        </p:txBody>
      </p:sp>
      <p:sp>
        <p:nvSpPr>
          <p:cNvPr id="32" name="Rectangle 31"/>
          <p:cNvSpPr/>
          <p:nvPr/>
        </p:nvSpPr>
        <p:spPr>
          <a:xfrm>
            <a:off x="4066500" y="1011663"/>
            <a:ext cx="497252" cy="276999"/>
          </a:xfrm>
          <a:prstGeom prst="rect">
            <a:avLst/>
          </a:prstGeom>
        </p:spPr>
        <p:txBody>
          <a:bodyPr wrap="none">
            <a:spAutoFit/>
          </a:bodyPr>
          <a:lstStyle/>
          <a:p>
            <a:r>
              <a:rPr lang="en-GB" sz="1200" b="1" dirty="0">
                <a:solidFill>
                  <a:schemeClr val="accent4">
                    <a:lumMod val="50000"/>
                  </a:schemeClr>
                </a:solidFill>
              </a:rPr>
              <a:t>Age</a:t>
            </a:r>
          </a:p>
        </p:txBody>
      </p:sp>
      <p:sp>
        <p:nvSpPr>
          <p:cNvPr id="33" name="Rectangle 32"/>
          <p:cNvSpPr/>
          <p:nvPr/>
        </p:nvSpPr>
        <p:spPr>
          <a:xfrm>
            <a:off x="807143" y="1011663"/>
            <a:ext cx="753732" cy="276999"/>
          </a:xfrm>
          <a:prstGeom prst="rect">
            <a:avLst/>
          </a:prstGeom>
        </p:spPr>
        <p:txBody>
          <a:bodyPr wrap="none">
            <a:spAutoFit/>
          </a:bodyPr>
          <a:lstStyle/>
          <a:p>
            <a:r>
              <a:rPr lang="en-GB" sz="1200" b="1" dirty="0">
                <a:solidFill>
                  <a:schemeClr val="accent4">
                    <a:lumMod val="50000"/>
                  </a:schemeClr>
                </a:solidFill>
              </a:rPr>
              <a:t>Gender</a:t>
            </a:r>
          </a:p>
        </p:txBody>
      </p:sp>
      <p:sp>
        <p:nvSpPr>
          <p:cNvPr id="34" name="Content Placeholder 2"/>
          <p:cNvSpPr txBox="1">
            <a:spLocks/>
          </p:cNvSpPr>
          <p:nvPr/>
        </p:nvSpPr>
        <p:spPr>
          <a:xfrm>
            <a:off x="4363354" y="3012862"/>
            <a:ext cx="3404560" cy="3581614"/>
          </a:xfrm>
          <a:prstGeom prst="rect">
            <a:avLst/>
          </a:prstGeom>
          <a:solidFill>
            <a:schemeClr val="accent4">
              <a:lumMod val="75000"/>
              <a:alpha val="89804"/>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1800" b="1" dirty="0">
                <a:solidFill>
                  <a:schemeClr val="bg1"/>
                </a:solidFill>
              </a:rPr>
              <a:t>Think museums are:</a:t>
            </a:r>
          </a:p>
          <a:p>
            <a:pPr marL="0" indent="0">
              <a:lnSpc>
                <a:spcPct val="100000"/>
              </a:lnSpc>
              <a:buNone/>
            </a:pPr>
            <a:r>
              <a:rPr lang="en-GB" sz="1800" b="1" dirty="0">
                <a:solidFill>
                  <a:schemeClr val="bg1"/>
                </a:solidFill>
                <a:sym typeface="Wingdings" panose="05000000000000000000" pitchFamily="2" charset="2"/>
              </a:rPr>
              <a:t></a:t>
            </a:r>
            <a:r>
              <a:rPr lang="en-GB" sz="1800" b="1" dirty="0">
                <a:solidFill>
                  <a:schemeClr val="bg1"/>
                </a:solidFill>
              </a:rPr>
              <a:t> Educational</a:t>
            </a:r>
          </a:p>
          <a:p>
            <a:pPr marL="0" indent="0">
              <a:lnSpc>
                <a:spcPct val="100000"/>
              </a:lnSpc>
              <a:buNone/>
            </a:pPr>
            <a:r>
              <a:rPr lang="en-GB" sz="1800" b="1" dirty="0">
                <a:solidFill>
                  <a:schemeClr val="bg1"/>
                </a:solidFill>
                <a:sym typeface="Wingdings" panose="05000000000000000000" pitchFamily="2" charset="2"/>
              </a:rPr>
              <a:t> </a:t>
            </a:r>
            <a:r>
              <a:rPr lang="en-GB" sz="1800" b="1" dirty="0">
                <a:solidFill>
                  <a:schemeClr val="bg1"/>
                </a:solidFill>
              </a:rPr>
              <a:t>Important</a:t>
            </a:r>
          </a:p>
          <a:p>
            <a:pPr>
              <a:lnSpc>
                <a:spcPct val="100000"/>
              </a:lnSpc>
              <a:buFont typeface="Wingdings" panose="05000000000000000000" pitchFamily="2" charset="2"/>
              <a:buChar char="á"/>
            </a:pPr>
            <a:r>
              <a:rPr lang="en-GB" sz="1800" b="1" dirty="0">
                <a:solidFill>
                  <a:schemeClr val="bg1"/>
                </a:solidFill>
              </a:rPr>
              <a:t> Welcoming</a:t>
            </a:r>
            <a:endParaRPr lang="en-GB" sz="1800" b="1" dirty="0">
              <a:solidFill>
                <a:schemeClr val="bg1"/>
              </a:solidFill>
              <a:sym typeface="Wingdings" panose="05000000000000000000" pitchFamily="2" charset="2"/>
            </a:endParaRPr>
          </a:p>
          <a:p>
            <a:pPr marL="0" indent="0">
              <a:lnSpc>
                <a:spcPct val="100000"/>
              </a:lnSpc>
              <a:buNone/>
            </a:pPr>
            <a:r>
              <a:rPr lang="en-GB" sz="1800" b="1" dirty="0">
                <a:solidFill>
                  <a:schemeClr val="bg1"/>
                </a:solidFill>
                <a:sym typeface="Wingdings" panose="05000000000000000000" pitchFamily="2" charset="2"/>
              </a:rPr>
              <a:t>But:</a:t>
            </a:r>
          </a:p>
          <a:p>
            <a:pPr marL="0" indent="0">
              <a:lnSpc>
                <a:spcPct val="100000"/>
              </a:lnSpc>
              <a:buNone/>
            </a:pPr>
            <a:r>
              <a:rPr lang="en-GB" sz="1800" b="1" dirty="0">
                <a:solidFill>
                  <a:schemeClr val="bg1"/>
                </a:solidFill>
                <a:sym typeface="Wingdings" panose="05000000000000000000" pitchFamily="2" charset="2"/>
              </a:rPr>
              <a:t> Old fashioned</a:t>
            </a:r>
          </a:p>
          <a:p>
            <a:pPr marL="0" indent="0">
              <a:lnSpc>
                <a:spcPct val="100000"/>
              </a:lnSpc>
              <a:buNone/>
            </a:pPr>
            <a:r>
              <a:rPr lang="en-GB" sz="1800" b="1" dirty="0">
                <a:solidFill>
                  <a:schemeClr val="bg1"/>
                </a:solidFill>
                <a:sym typeface="Wingdings" panose="05000000000000000000" pitchFamily="2" charset="2"/>
              </a:rPr>
              <a:t> For older people</a:t>
            </a:r>
          </a:p>
          <a:p>
            <a:pPr marL="0" indent="0">
              <a:lnSpc>
                <a:spcPct val="100000"/>
              </a:lnSpc>
              <a:buNone/>
            </a:pPr>
            <a:r>
              <a:rPr lang="en-GB" sz="1800" b="1" dirty="0">
                <a:solidFill>
                  <a:schemeClr val="bg1"/>
                </a:solidFill>
                <a:sym typeface="Wingdings" panose="05000000000000000000" pitchFamily="2" charset="2"/>
              </a:rPr>
              <a:t> Boring</a:t>
            </a:r>
          </a:p>
          <a:p>
            <a:pPr marL="0" indent="0">
              <a:lnSpc>
                <a:spcPct val="100000"/>
              </a:lnSpc>
              <a:buNone/>
            </a:pPr>
            <a:r>
              <a:rPr lang="en-GB" sz="1800" b="1" dirty="0">
                <a:solidFill>
                  <a:schemeClr val="bg1"/>
                </a:solidFill>
                <a:sym typeface="Wingdings" panose="05000000000000000000" pitchFamily="2" charset="2"/>
              </a:rPr>
              <a:t> Too quiet</a:t>
            </a:r>
          </a:p>
        </p:txBody>
      </p:sp>
      <p:sp>
        <p:nvSpPr>
          <p:cNvPr id="36" name="Content Placeholder 2"/>
          <p:cNvSpPr txBox="1">
            <a:spLocks/>
          </p:cNvSpPr>
          <p:nvPr/>
        </p:nvSpPr>
        <p:spPr>
          <a:xfrm>
            <a:off x="8241956" y="3004924"/>
            <a:ext cx="3404560" cy="3581614"/>
          </a:xfrm>
          <a:prstGeom prst="rect">
            <a:avLst/>
          </a:prstGeom>
          <a:solidFill>
            <a:schemeClr val="accent4">
              <a:lumMod val="40000"/>
              <a:lumOff val="60000"/>
              <a:alpha val="89804"/>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1800" b="1" dirty="0">
                <a:solidFill>
                  <a:schemeClr val="accent4">
                    <a:lumMod val="50000"/>
                  </a:schemeClr>
                </a:solidFill>
              </a:rPr>
              <a:t>Want to see:</a:t>
            </a:r>
          </a:p>
          <a:p>
            <a:pPr marL="0" indent="0">
              <a:lnSpc>
                <a:spcPct val="100000"/>
              </a:lnSpc>
              <a:buNone/>
            </a:pPr>
            <a:r>
              <a:rPr lang="en-GB" sz="1800" b="1" dirty="0">
                <a:solidFill>
                  <a:schemeClr val="accent4">
                    <a:lumMod val="50000"/>
                  </a:schemeClr>
                </a:solidFill>
                <a:sym typeface="Wingdings" panose="05000000000000000000" pitchFamily="2" charset="2"/>
              </a:rPr>
              <a:t> </a:t>
            </a:r>
            <a:r>
              <a:rPr lang="en-GB" sz="1800" b="1" dirty="0">
                <a:solidFill>
                  <a:schemeClr val="accent4">
                    <a:lumMod val="50000"/>
                  </a:schemeClr>
                </a:solidFill>
              </a:rPr>
              <a:t>Interesting temporary exhibitions</a:t>
            </a:r>
          </a:p>
          <a:p>
            <a:pPr marL="0" indent="0">
              <a:lnSpc>
                <a:spcPct val="100000"/>
              </a:lnSpc>
              <a:buNone/>
            </a:pPr>
            <a:r>
              <a:rPr lang="en-GB" sz="1800" b="1" dirty="0">
                <a:solidFill>
                  <a:schemeClr val="accent4">
                    <a:lumMod val="50000"/>
                  </a:schemeClr>
                </a:solidFill>
                <a:sym typeface="Wingdings" panose="05000000000000000000" pitchFamily="2" charset="2"/>
              </a:rPr>
              <a:t> </a:t>
            </a:r>
            <a:r>
              <a:rPr lang="en-GB" sz="1800" b="1" dirty="0">
                <a:solidFill>
                  <a:schemeClr val="accent4">
                    <a:lumMod val="50000"/>
                  </a:schemeClr>
                </a:solidFill>
              </a:rPr>
              <a:t>Permanent collections kept fresh</a:t>
            </a:r>
          </a:p>
          <a:p>
            <a:pPr>
              <a:lnSpc>
                <a:spcPct val="100000"/>
              </a:lnSpc>
              <a:buFont typeface="Wingdings" panose="05000000000000000000" pitchFamily="2" charset="2"/>
              <a:buChar char="á"/>
            </a:pPr>
            <a:r>
              <a:rPr lang="en-GB" sz="1800" b="1" dirty="0">
                <a:solidFill>
                  <a:schemeClr val="accent4">
                    <a:lumMod val="50000"/>
                  </a:schemeClr>
                </a:solidFill>
              </a:rPr>
              <a:t> Interactive exhibits</a:t>
            </a:r>
          </a:p>
          <a:p>
            <a:pPr>
              <a:lnSpc>
                <a:spcPct val="100000"/>
              </a:lnSpc>
              <a:buFont typeface="Wingdings" panose="05000000000000000000" pitchFamily="2" charset="2"/>
              <a:buChar char="á"/>
            </a:pPr>
            <a:r>
              <a:rPr lang="en-GB" sz="1800" b="1" dirty="0">
                <a:solidFill>
                  <a:schemeClr val="accent4">
                    <a:lumMod val="50000"/>
                  </a:schemeClr>
                </a:solidFill>
              </a:rPr>
              <a:t> Live events</a:t>
            </a:r>
          </a:p>
        </p:txBody>
      </p:sp>
      <p:sp>
        <p:nvSpPr>
          <p:cNvPr id="37" name="TextBox 36"/>
          <p:cNvSpPr txBox="1"/>
          <p:nvPr/>
        </p:nvSpPr>
        <p:spPr>
          <a:xfrm>
            <a:off x="7250920" y="1562185"/>
            <a:ext cx="514247" cy="369332"/>
          </a:xfrm>
          <a:prstGeom prst="rect">
            <a:avLst/>
          </a:prstGeom>
          <a:noFill/>
        </p:spPr>
        <p:txBody>
          <a:bodyPr wrap="square" rtlCol="0">
            <a:spAutoFit/>
          </a:bodyPr>
          <a:lstStyle/>
          <a:p>
            <a:pPr algn="ctr"/>
            <a:r>
              <a:rPr lang="en-GB" dirty="0">
                <a:solidFill>
                  <a:srgbClr val="5D29FF"/>
                </a:solidFill>
                <a:sym typeface="Wingdings" panose="05000000000000000000" pitchFamily="2" charset="2"/>
              </a:rPr>
              <a:t></a:t>
            </a:r>
            <a:endParaRPr lang="en-GB" dirty="0">
              <a:solidFill>
                <a:srgbClr val="5D29FF"/>
              </a:solidFill>
            </a:endParaRPr>
          </a:p>
        </p:txBody>
      </p:sp>
      <p:sp>
        <p:nvSpPr>
          <p:cNvPr id="2" name="Slide Number Placeholder 1">
            <a:extLst>
              <a:ext uri="{FF2B5EF4-FFF2-40B4-BE49-F238E27FC236}">
                <a16:creationId xmlns:a16="http://schemas.microsoft.com/office/drawing/2014/main" id="{F422E408-D98A-4249-8747-247439B42365}"/>
              </a:ext>
            </a:extLst>
          </p:cNvPr>
          <p:cNvSpPr>
            <a:spLocks noGrp="1"/>
          </p:cNvSpPr>
          <p:nvPr>
            <p:ph type="sldNum" sz="quarter" idx="12"/>
          </p:nvPr>
        </p:nvSpPr>
        <p:spPr>
          <a:xfrm>
            <a:off x="9447387" y="6352851"/>
            <a:ext cx="2743200" cy="365125"/>
          </a:xfrm>
        </p:spPr>
        <p:txBody>
          <a:bodyPr/>
          <a:lstStyle/>
          <a:p>
            <a:fld id="{3EBA1AA4-1184-42E6-9FAC-E6D11BBC447D}" type="slidenum">
              <a:rPr lang="en-GB" smtClean="0">
                <a:solidFill>
                  <a:schemeClr val="bg1"/>
                </a:solidFill>
              </a:rPr>
              <a:t>17</a:t>
            </a:fld>
            <a:endParaRPr lang="en-GB" dirty="0">
              <a:solidFill>
                <a:schemeClr val="bg1"/>
              </a:solidFill>
            </a:endParaRPr>
          </a:p>
        </p:txBody>
      </p:sp>
      <p:sp>
        <p:nvSpPr>
          <p:cNvPr id="30" name="Rectangle 29"/>
          <p:cNvSpPr/>
          <p:nvPr/>
        </p:nvSpPr>
        <p:spPr>
          <a:xfrm>
            <a:off x="9997901" y="1371262"/>
            <a:ext cx="1280513" cy="1169551"/>
          </a:xfrm>
          <a:prstGeom prst="rect">
            <a:avLst/>
          </a:prstGeom>
        </p:spPr>
        <p:txBody>
          <a:bodyPr wrap="square">
            <a:spAutoFit/>
          </a:bodyPr>
          <a:lstStyle/>
          <a:p>
            <a:pPr algn="r"/>
            <a:r>
              <a:rPr lang="en-GB" sz="1400" dirty="0">
                <a:solidFill>
                  <a:schemeClr val="accent4">
                    <a:lumMod val="50000"/>
                  </a:schemeClr>
                </a:solidFill>
              </a:rPr>
              <a:t>Education/ training</a:t>
            </a:r>
          </a:p>
          <a:p>
            <a:pPr algn="r"/>
            <a:r>
              <a:rPr lang="en-GB" sz="1400" dirty="0">
                <a:solidFill>
                  <a:schemeClr val="accent4">
                    <a:lumMod val="50000"/>
                  </a:schemeClr>
                </a:solidFill>
              </a:rPr>
              <a:t>Working</a:t>
            </a:r>
          </a:p>
          <a:p>
            <a:pPr algn="r"/>
            <a:r>
              <a:rPr lang="en-GB" sz="1400" dirty="0">
                <a:solidFill>
                  <a:schemeClr val="accent4">
                    <a:lumMod val="50000"/>
                  </a:schemeClr>
                </a:solidFill>
              </a:rPr>
              <a:t>Not working</a:t>
            </a:r>
          </a:p>
          <a:p>
            <a:pPr algn="r"/>
            <a:r>
              <a:rPr lang="en-GB" sz="1400" dirty="0">
                <a:solidFill>
                  <a:schemeClr val="accent4">
                    <a:lumMod val="50000"/>
                  </a:schemeClr>
                </a:solidFill>
              </a:rPr>
              <a:t>Other/NA</a:t>
            </a:r>
          </a:p>
        </p:txBody>
      </p:sp>
      <p:sp>
        <p:nvSpPr>
          <p:cNvPr id="35" name="Rectangle 34"/>
          <p:cNvSpPr/>
          <p:nvPr/>
        </p:nvSpPr>
        <p:spPr>
          <a:xfrm>
            <a:off x="10473331" y="1011659"/>
            <a:ext cx="1024639" cy="276999"/>
          </a:xfrm>
          <a:prstGeom prst="rect">
            <a:avLst/>
          </a:prstGeom>
        </p:spPr>
        <p:txBody>
          <a:bodyPr wrap="none">
            <a:spAutoFit/>
          </a:bodyPr>
          <a:lstStyle/>
          <a:p>
            <a:r>
              <a:rPr lang="en-GB" sz="1200" b="1" dirty="0">
                <a:solidFill>
                  <a:schemeClr val="accent4">
                    <a:lumMod val="50000"/>
                  </a:schemeClr>
                </a:solidFill>
              </a:rPr>
              <a:t>Work status</a:t>
            </a:r>
            <a:endParaRPr lang="en-GB" sz="1200" dirty="0">
              <a:solidFill>
                <a:schemeClr val="accent4">
                  <a:lumMod val="50000"/>
                </a:schemeClr>
              </a:solidFill>
            </a:endParaRPr>
          </a:p>
        </p:txBody>
      </p:sp>
      <p:sp>
        <p:nvSpPr>
          <p:cNvPr id="38" name="Rectangle 37"/>
          <p:cNvSpPr/>
          <p:nvPr/>
        </p:nvSpPr>
        <p:spPr>
          <a:xfrm>
            <a:off x="11288669" y="1592525"/>
            <a:ext cx="540533" cy="954107"/>
          </a:xfrm>
          <a:prstGeom prst="rect">
            <a:avLst/>
          </a:prstGeom>
        </p:spPr>
        <p:txBody>
          <a:bodyPr wrap="none">
            <a:spAutoFit/>
          </a:bodyPr>
          <a:lstStyle/>
          <a:p>
            <a:pPr algn="ctr"/>
            <a:r>
              <a:rPr lang="en-GB" sz="1400" b="1" dirty="0">
                <a:solidFill>
                  <a:schemeClr val="accent4">
                    <a:lumMod val="50000"/>
                  </a:schemeClr>
                </a:solidFill>
              </a:rPr>
              <a:t>48%</a:t>
            </a:r>
          </a:p>
          <a:p>
            <a:pPr algn="ctr"/>
            <a:r>
              <a:rPr lang="en-GB" sz="1400" b="1" dirty="0">
                <a:solidFill>
                  <a:schemeClr val="accent4">
                    <a:lumMod val="50000"/>
                  </a:schemeClr>
                </a:solidFill>
              </a:rPr>
              <a:t>37%</a:t>
            </a:r>
          </a:p>
          <a:p>
            <a:pPr algn="ctr"/>
            <a:r>
              <a:rPr lang="en-GB" sz="1400" b="1" dirty="0">
                <a:solidFill>
                  <a:schemeClr val="accent4">
                    <a:lumMod val="50000"/>
                  </a:schemeClr>
                </a:solidFill>
              </a:rPr>
              <a:t>12%</a:t>
            </a:r>
          </a:p>
          <a:p>
            <a:pPr algn="ctr"/>
            <a:r>
              <a:rPr lang="en-GB" sz="1400" b="1" dirty="0">
                <a:solidFill>
                  <a:schemeClr val="accent4">
                    <a:lumMod val="50000"/>
                  </a:schemeClr>
                </a:solidFill>
              </a:rPr>
              <a:t>4%</a:t>
            </a:r>
            <a:endParaRPr lang="en-GB" sz="1400" dirty="0">
              <a:solidFill>
                <a:schemeClr val="accent4">
                  <a:lumMod val="50000"/>
                </a:schemeClr>
              </a:solidFill>
            </a:endParaRPr>
          </a:p>
        </p:txBody>
      </p:sp>
    </p:spTree>
    <p:extLst>
      <p:ext uri="{BB962C8B-B14F-4D97-AF65-F5344CB8AC3E}">
        <p14:creationId xmlns:p14="http://schemas.microsoft.com/office/powerpoint/2010/main" val="4269566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visitors at museum of scot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64"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66786" y="5374375"/>
            <a:ext cx="11892674" cy="1370339"/>
          </a:xfrm>
          <a:solidFill>
            <a:schemeClr val="accent4">
              <a:lumMod val="75000"/>
              <a:alpha val="90000"/>
            </a:schemeClr>
          </a:solidFill>
          <a:ln>
            <a:noFill/>
          </a:ln>
        </p:spPr>
        <p:txBody>
          <a:bodyPr>
            <a:normAutofit fontScale="92500"/>
          </a:bodyPr>
          <a:lstStyle/>
          <a:p>
            <a:pPr marL="0" indent="0">
              <a:lnSpc>
                <a:spcPct val="100000"/>
              </a:lnSpc>
              <a:spcBef>
                <a:spcPts val="0"/>
              </a:spcBef>
              <a:buNone/>
            </a:pPr>
            <a:r>
              <a:rPr lang="en-GB" sz="2000" dirty="0">
                <a:solidFill>
                  <a:schemeClr val="bg1"/>
                </a:solidFill>
              </a:rPr>
              <a:t> </a:t>
            </a:r>
            <a:r>
              <a:rPr lang="en-GB" sz="2000" b="1" dirty="0">
                <a:solidFill>
                  <a:schemeClr val="bg1"/>
                </a:solidFill>
              </a:rPr>
              <a:t>POSSIBLE BARRIERS</a:t>
            </a:r>
            <a:endParaRPr lang="en-GB" sz="2000" dirty="0">
              <a:solidFill>
                <a:schemeClr val="bg1"/>
              </a:solidFill>
            </a:endParaRPr>
          </a:p>
          <a:p>
            <a:pPr>
              <a:lnSpc>
                <a:spcPct val="100000"/>
              </a:lnSpc>
              <a:spcBef>
                <a:spcPts val="0"/>
              </a:spcBef>
            </a:pPr>
            <a:r>
              <a:rPr lang="en-GB" sz="2000" dirty="0">
                <a:solidFill>
                  <a:schemeClr val="bg1"/>
                </a:solidFill>
              </a:rPr>
              <a:t>Museums can require too much effort </a:t>
            </a:r>
          </a:p>
          <a:p>
            <a:pPr>
              <a:lnSpc>
                <a:spcPct val="100000"/>
              </a:lnSpc>
              <a:spcBef>
                <a:spcPts val="0"/>
              </a:spcBef>
            </a:pPr>
            <a:r>
              <a:rPr lang="en-GB" sz="2000" dirty="0">
                <a:solidFill>
                  <a:schemeClr val="bg1"/>
                </a:solidFill>
              </a:rPr>
              <a:t>Often not participatory/immersive enough and can lack excitement</a:t>
            </a:r>
          </a:p>
          <a:p>
            <a:pPr>
              <a:lnSpc>
                <a:spcPct val="100000"/>
              </a:lnSpc>
              <a:spcBef>
                <a:spcPts val="0"/>
              </a:spcBef>
            </a:pPr>
            <a:r>
              <a:rPr lang="en-GB" sz="2000" dirty="0">
                <a:solidFill>
                  <a:schemeClr val="bg1"/>
                </a:solidFill>
              </a:rPr>
              <a:t>Need to connect with the exhibition theme quickly which isn’t always guaranteed in a museum </a:t>
            </a:r>
          </a:p>
        </p:txBody>
      </p:sp>
      <p:sp>
        <p:nvSpPr>
          <p:cNvPr id="4" name="Rectangle 3"/>
          <p:cNvSpPr/>
          <p:nvPr/>
        </p:nvSpPr>
        <p:spPr>
          <a:xfrm>
            <a:off x="66786" y="1303275"/>
            <a:ext cx="3646232" cy="3957816"/>
          </a:xfrm>
          <a:prstGeom prst="rect">
            <a:avLst/>
          </a:prstGeom>
          <a:solidFill>
            <a:schemeClr val="accent4">
              <a:lumMod val="75000"/>
              <a:alpha val="90000"/>
            </a:schemeClr>
          </a:solidFill>
          <a:ln>
            <a:noFill/>
          </a:ln>
        </p:spPr>
        <p:txBody>
          <a:bodyPr wrap="square">
            <a:noAutofit/>
          </a:bodyPr>
          <a:lstStyle/>
          <a:p>
            <a:pPr algn="ctr"/>
            <a:r>
              <a:rPr lang="en-GB" sz="2400" b="1" dirty="0">
                <a:solidFill>
                  <a:schemeClr val="bg1"/>
                </a:solidFill>
              </a:rPr>
              <a:t>PAST</a:t>
            </a:r>
            <a:endParaRPr lang="en-GB" sz="2800" b="1" dirty="0">
              <a:solidFill>
                <a:schemeClr val="bg1"/>
              </a:solidFill>
            </a:endParaRPr>
          </a:p>
          <a:p>
            <a:pPr algn="ctr"/>
            <a:endParaRPr lang="en-GB" sz="1050" dirty="0">
              <a:solidFill>
                <a:schemeClr val="bg1"/>
              </a:solidFill>
            </a:endParaRPr>
          </a:p>
          <a:p>
            <a:pPr marL="285750" indent="-285750">
              <a:buFont typeface="Arial" panose="020B0604020202020204" pitchFamily="34" charset="0"/>
              <a:buChar char="•"/>
            </a:pPr>
            <a:r>
              <a:rPr lang="en-GB" dirty="0">
                <a:solidFill>
                  <a:schemeClr val="bg1"/>
                </a:solidFill>
              </a:rPr>
              <a:t>Liked some museums but more so places of heritage that would bring history to life in fun and exciting ways </a:t>
            </a:r>
          </a:p>
          <a:p>
            <a:pPr marL="285750" indent="-285750">
              <a:buFont typeface="Arial" panose="020B0604020202020204" pitchFamily="34" charset="0"/>
              <a:buChar char="•"/>
            </a:pPr>
            <a:r>
              <a:rPr lang="en-GB" dirty="0">
                <a:solidFill>
                  <a:schemeClr val="bg1"/>
                </a:solidFill>
              </a:rPr>
              <a:t>Loved old fashioned, theatrical  story telling</a:t>
            </a:r>
          </a:p>
          <a:p>
            <a:pPr marL="285750" indent="-285750">
              <a:buFont typeface="Arial" panose="020B0604020202020204" pitchFamily="34" charset="0"/>
              <a:buChar char="•"/>
            </a:pPr>
            <a:r>
              <a:rPr lang="en-GB" dirty="0">
                <a:solidFill>
                  <a:schemeClr val="bg1"/>
                </a:solidFill>
              </a:rPr>
              <a:t>Often didn’t feel that comfortable at museums – could be too quiet or ‘grown up’ </a:t>
            </a:r>
          </a:p>
          <a:p>
            <a:pPr marL="285750" indent="-285750">
              <a:buFont typeface="Arial" panose="020B0604020202020204" pitchFamily="34" charset="0"/>
              <a:buChar char="•"/>
            </a:pPr>
            <a:r>
              <a:rPr lang="en-GB" dirty="0">
                <a:solidFill>
                  <a:schemeClr val="bg1"/>
                </a:solidFill>
              </a:rPr>
              <a:t>And not interactive or involving enough </a:t>
            </a:r>
          </a:p>
          <a:p>
            <a:endParaRPr lang="en-GB" dirty="0">
              <a:solidFill>
                <a:schemeClr val="bg1"/>
              </a:solidFill>
            </a:endParaRPr>
          </a:p>
        </p:txBody>
      </p:sp>
      <p:sp>
        <p:nvSpPr>
          <p:cNvPr id="6" name="Rectangle 5"/>
          <p:cNvSpPr/>
          <p:nvPr/>
        </p:nvSpPr>
        <p:spPr>
          <a:xfrm>
            <a:off x="7681974" y="1303275"/>
            <a:ext cx="4143374" cy="3957814"/>
          </a:xfrm>
          <a:prstGeom prst="rect">
            <a:avLst/>
          </a:prstGeom>
          <a:solidFill>
            <a:schemeClr val="bg1">
              <a:alpha val="90000"/>
            </a:schemeClr>
          </a:solidFill>
          <a:ln>
            <a:noFill/>
          </a:ln>
        </p:spPr>
        <p:txBody>
          <a:bodyPr wrap="square">
            <a:noAutofit/>
          </a:bodyPr>
          <a:lstStyle/>
          <a:p>
            <a:pPr algn="ctr"/>
            <a:r>
              <a:rPr lang="en-GB" sz="2400" b="1" dirty="0">
                <a:solidFill>
                  <a:schemeClr val="accent4">
                    <a:lumMod val="50000"/>
                  </a:schemeClr>
                </a:solidFill>
                <a:sym typeface="Wingdings" panose="05000000000000000000" pitchFamily="2" charset="2"/>
              </a:rPr>
              <a:t>FUTURE </a:t>
            </a:r>
          </a:p>
          <a:p>
            <a:endParaRPr lang="en-GB" dirty="0">
              <a:solidFill>
                <a:schemeClr val="accent4">
                  <a:lumMod val="50000"/>
                </a:schemeClr>
              </a:solidFill>
              <a:sym typeface="Wingdings" panose="05000000000000000000" pitchFamily="2" charset="2"/>
            </a:endParaRPr>
          </a:p>
          <a:p>
            <a:pPr marL="285750" indent="-285750">
              <a:buFont typeface="Arial" panose="020B0604020202020204" pitchFamily="34" charset="0"/>
              <a:buChar char="•"/>
            </a:pPr>
            <a:r>
              <a:rPr lang="en-GB" dirty="0">
                <a:solidFill>
                  <a:schemeClr val="accent4">
                    <a:lumMod val="50000"/>
                  </a:schemeClr>
                </a:solidFill>
                <a:sym typeface="Wingdings" panose="05000000000000000000" pitchFamily="2" charset="2"/>
              </a:rPr>
              <a:t>Want to get their ‘hands dirty’ and feel what it was like in the past</a:t>
            </a:r>
          </a:p>
          <a:p>
            <a:pPr marL="285750" indent="-285750">
              <a:buFont typeface="Arial" panose="020B0604020202020204" pitchFamily="34" charset="0"/>
              <a:buChar char="•"/>
            </a:pPr>
            <a:r>
              <a:rPr lang="en-GB" dirty="0">
                <a:solidFill>
                  <a:schemeClr val="accent4">
                    <a:lumMod val="50000"/>
                  </a:schemeClr>
                </a:solidFill>
                <a:sym typeface="Wingdings" panose="05000000000000000000" pitchFamily="2" charset="2"/>
              </a:rPr>
              <a:t>Looking for more ways to actively get involved and want/would like to have more of a multi-sensory experience rather than just visual</a:t>
            </a:r>
          </a:p>
          <a:p>
            <a:pPr marL="285750" indent="-285750">
              <a:buFont typeface="Arial" panose="020B0604020202020204" pitchFamily="34" charset="0"/>
              <a:buChar char="•"/>
            </a:pPr>
            <a:r>
              <a:rPr lang="en-GB" dirty="0">
                <a:solidFill>
                  <a:schemeClr val="accent4">
                    <a:lumMod val="50000"/>
                  </a:schemeClr>
                </a:solidFill>
                <a:sym typeface="Wingdings" panose="05000000000000000000" pitchFamily="2" charset="2"/>
              </a:rPr>
              <a:t>Would be interested in more immersive/interactive productions</a:t>
            </a:r>
          </a:p>
        </p:txBody>
      </p:sp>
      <p:sp>
        <p:nvSpPr>
          <p:cNvPr id="9" name="Content Placeholder 2">
            <a:extLst>
              <a:ext uri="{FF2B5EF4-FFF2-40B4-BE49-F238E27FC236}">
                <a16:creationId xmlns:a16="http://schemas.microsoft.com/office/drawing/2014/main" id="{F9CE2976-DDFA-A949-965E-8FA9788E186A}"/>
              </a:ext>
            </a:extLst>
          </p:cNvPr>
          <p:cNvSpPr txBox="1">
            <a:spLocks/>
          </p:cNvSpPr>
          <p:nvPr/>
        </p:nvSpPr>
        <p:spPr>
          <a:xfrm>
            <a:off x="3882882" y="1303275"/>
            <a:ext cx="3646232" cy="3971748"/>
          </a:xfrm>
          <a:prstGeom prst="rect">
            <a:avLst/>
          </a:prstGeom>
          <a:solidFill>
            <a:schemeClr val="accent4">
              <a:lumMod val="40000"/>
              <a:lumOff val="60000"/>
              <a:alpha val="89804"/>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en-GB" sz="2400" b="1" dirty="0">
                <a:solidFill>
                  <a:schemeClr val="accent4">
                    <a:lumMod val="50000"/>
                  </a:schemeClr>
                </a:solidFill>
              </a:rPr>
              <a:t>PRESENT </a:t>
            </a:r>
          </a:p>
          <a:p>
            <a:pPr>
              <a:lnSpc>
                <a:spcPct val="100000"/>
              </a:lnSpc>
            </a:pPr>
            <a:r>
              <a:rPr lang="en-GB" sz="1800" dirty="0">
                <a:solidFill>
                  <a:schemeClr val="accent4">
                    <a:lumMod val="50000"/>
                  </a:schemeClr>
                </a:solidFill>
              </a:rPr>
              <a:t>Currently prefer and feel ‘more at home’ in places of heritage like castles  - where they can/want to explore               </a:t>
            </a:r>
          </a:p>
          <a:p>
            <a:pPr>
              <a:lnSpc>
                <a:spcPct val="100000"/>
              </a:lnSpc>
              <a:spcBef>
                <a:spcPts val="0"/>
              </a:spcBef>
            </a:pPr>
            <a:r>
              <a:rPr lang="en-GB" sz="1800" dirty="0">
                <a:solidFill>
                  <a:schemeClr val="accent4">
                    <a:lumMod val="50000"/>
                  </a:schemeClr>
                </a:solidFill>
              </a:rPr>
              <a:t>Don’t feel as welcome in museums – not a place where they can relax, feel </a:t>
            </a:r>
          </a:p>
          <a:p>
            <a:pPr>
              <a:lnSpc>
                <a:spcPct val="100000"/>
              </a:lnSpc>
              <a:spcBef>
                <a:spcPts val="0"/>
              </a:spcBef>
            </a:pPr>
            <a:r>
              <a:rPr lang="en-GB" sz="1800" dirty="0">
                <a:solidFill>
                  <a:schemeClr val="accent4">
                    <a:lumMod val="50000"/>
                  </a:schemeClr>
                </a:solidFill>
              </a:rPr>
              <a:t>comfortable </a:t>
            </a:r>
          </a:p>
          <a:p>
            <a:pPr>
              <a:lnSpc>
                <a:spcPct val="100000"/>
              </a:lnSpc>
              <a:spcBef>
                <a:spcPts val="0"/>
              </a:spcBef>
            </a:pPr>
            <a:r>
              <a:rPr lang="en-GB" sz="1800" dirty="0">
                <a:solidFill>
                  <a:schemeClr val="accent4">
                    <a:lumMod val="50000"/>
                  </a:schemeClr>
                </a:solidFill>
              </a:rPr>
              <a:t>Can find museums too passive and not interactive/immersive enough  </a:t>
            </a:r>
          </a:p>
        </p:txBody>
      </p:sp>
      <p:sp>
        <p:nvSpPr>
          <p:cNvPr id="12" name="Content Placeholder 2">
            <a:extLst>
              <a:ext uri="{FF2B5EF4-FFF2-40B4-BE49-F238E27FC236}">
                <a16:creationId xmlns:a16="http://schemas.microsoft.com/office/drawing/2014/main" id="{17A5A7F3-53A9-F04C-B879-514B16128864}"/>
              </a:ext>
            </a:extLst>
          </p:cNvPr>
          <p:cNvSpPr txBox="1">
            <a:spLocks/>
          </p:cNvSpPr>
          <p:nvPr/>
        </p:nvSpPr>
        <p:spPr>
          <a:xfrm>
            <a:off x="374060" y="81698"/>
            <a:ext cx="11451287" cy="759550"/>
          </a:xfrm>
          <a:prstGeom prst="rect">
            <a:avLst/>
          </a:prstGeom>
          <a:solidFill>
            <a:srgbClr val="FFFFFF">
              <a:alpha val="85098"/>
            </a:srgbClr>
          </a:solidFill>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b="1" dirty="0">
                <a:solidFill>
                  <a:schemeClr val="accent4">
                    <a:lumMod val="50000"/>
                  </a:schemeClr>
                </a:solidFill>
              </a:rPr>
              <a:t>Interested in heritage but NOT a museum person ’Connection Seekers’</a:t>
            </a:r>
          </a:p>
        </p:txBody>
      </p:sp>
      <p:sp>
        <p:nvSpPr>
          <p:cNvPr id="2" name="Slide Number Placeholder 1">
            <a:extLst>
              <a:ext uri="{FF2B5EF4-FFF2-40B4-BE49-F238E27FC236}">
                <a16:creationId xmlns:a16="http://schemas.microsoft.com/office/drawing/2014/main" id="{6BBBBA08-A33F-7146-AC4B-291F5C18AD8F}"/>
              </a:ext>
            </a:extLst>
          </p:cNvPr>
          <p:cNvSpPr>
            <a:spLocks noGrp="1"/>
          </p:cNvSpPr>
          <p:nvPr>
            <p:ph type="sldNum" sz="quarter" idx="12"/>
          </p:nvPr>
        </p:nvSpPr>
        <p:spPr>
          <a:xfrm>
            <a:off x="9216260" y="6411177"/>
            <a:ext cx="2743200" cy="365125"/>
          </a:xfrm>
        </p:spPr>
        <p:txBody>
          <a:bodyPr/>
          <a:lstStyle/>
          <a:p>
            <a:fld id="{3EBA1AA4-1184-42E6-9FAC-E6D11BBC447D}" type="slidenum">
              <a:rPr lang="en-GB" smtClean="0">
                <a:solidFill>
                  <a:schemeClr val="bg1"/>
                </a:solidFill>
              </a:rPr>
              <a:t>18</a:t>
            </a:fld>
            <a:endParaRPr lang="en-GB" dirty="0">
              <a:solidFill>
                <a:schemeClr val="bg1"/>
              </a:solidFill>
            </a:endParaRPr>
          </a:p>
        </p:txBody>
      </p:sp>
    </p:spTree>
    <p:extLst>
      <p:ext uri="{BB962C8B-B14F-4D97-AF65-F5344CB8AC3E}">
        <p14:creationId xmlns:p14="http://schemas.microsoft.com/office/powerpoint/2010/main" val="1420609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visitors at museum of scot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64"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6785" y="1036320"/>
            <a:ext cx="3083027" cy="5739985"/>
          </a:xfrm>
          <a:prstGeom prst="rect">
            <a:avLst/>
          </a:prstGeom>
          <a:solidFill>
            <a:schemeClr val="accent4">
              <a:lumMod val="75000"/>
              <a:alpha val="90000"/>
            </a:schemeClr>
          </a:solidFill>
          <a:ln>
            <a:noFill/>
          </a:ln>
        </p:spPr>
        <p:txBody>
          <a:bodyPr wrap="square">
            <a:noAutofit/>
          </a:bodyPr>
          <a:lstStyle/>
          <a:p>
            <a:pPr algn="ctr"/>
            <a:r>
              <a:rPr lang="en-GB" sz="2400" b="1" dirty="0">
                <a:solidFill>
                  <a:srgbClr val="FFFFFF"/>
                </a:solidFill>
              </a:rPr>
              <a:t>PAST </a:t>
            </a:r>
          </a:p>
          <a:p>
            <a:endParaRPr lang="en-GB" i="1" dirty="0">
              <a:solidFill>
                <a:srgbClr val="FFFFFF"/>
              </a:solidFill>
            </a:endParaRPr>
          </a:p>
          <a:p>
            <a:r>
              <a:rPr lang="en-GB" i="1" dirty="0">
                <a:solidFill>
                  <a:srgbClr val="FFFFFF"/>
                </a:solidFill>
              </a:rPr>
              <a:t>“I love battles and swords and seeing castles, but I don’t want to see it in museum as much. I’d always do it with my dad and grandad” Male 19</a:t>
            </a:r>
          </a:p>
          <a:p>
            <a:endParaRPr lang="en-GB" i="1" dirty="0">
              <a:solidFill>
                <a:srgbClr val="FFFFFF"/>
              </a:solidFill>
            </a:endParaRPr>
          </a:p>
          <a:p>
            <a:r>
              <a:rPr lang="en-GB" i="1" dirty="0">
                <a:solidFill>
                  <a:srgbClr val="FFFFFF"/>
                </a:solidFill>
              </a:rPr>
              <a:t>“We don’t think about coming independently of school or family, because that’s what we’ve always done” Male 21</a:t>
            </a:r>
          </a:p>
        </p:txBody>
      </p:sp>
      <p:sp>
        <p:nvSpPr>
          <p:cNvPr id="6" name="Rectangle 5"/>
          <p:cNvSpPr/>
          <p:nvPr/>
        </p:nvSpPr>
        <p:spPr>
          <a:xfrm>
            <a:off x="7993181" y="1055588"/>
            <a:ext cx="3853167" cy="5739982"/>
          </a:xfrm>
          <a:prstGeom prst="rect">
            <a:avLst/>
          </a:prstGeom>
          <a:solidFill>
            <a:schemeClr val="bg1">
              <a:alpha val="90000"/>
            </a:schemeClr>
          </a:solidFill>
          <a:ln>
            <a:noFill/>
          </a:ln>
        </p:spPr>
        <p:txBody>
          <a:bodyPr wrap="square">
            <a:noAutofit/>
          </a:bodyPr>
          <a:lstStyle/>
          <a:p>
            <a:pPr algn="ctr"/>
            <a:r>
              <a:rPr lang="en-GB" sz="2400" b="1" dirty="0">
                <a:solidFill>
                  <a:schemeClr val="accent4">
                    <a:lumMod val="50000"/>
                  </a:schemeClr>
                </a:solidFill>
                <a:sym typeface="Wingdings" panose="05000000000000000000" pitchFamily="2" charset="2"/>
              </a:rPr>
              <a:t>FUTURE</a:t>
            </a:r>
          </a:p>
          <a:p>
            <a:pPr algn="ctr"/>
            <a:endParaRPr lang="en-GB" sz="2400" b="1" dirty="0">
              <a:solidFill>
                <a:schemeClr val="accent4">
                  <a:lumMod val="50000"/>
                </a:schemeClr>
              </a:solidFill>
              <a:sym typeface="Wingdings" panose="05000000000000000000" pitchFamily="2" charset="2"/>
            </a:endParaRPr>
          </a:p>
          <a:p>
            <a:r>
              <a:rPr lang="en-GB" i="1" dirty="0">
                <a:solidFill>
                  <a:schemeClr val="accent4">
                    <a:lumMod val="50000"/>
                  </a:schemeClr>
                </a:solidFill>
              </a:rPr>
              <a:t>“I’d want to know how Scotland is connected to world” Male 19</a:t>
            </a:r>
          </a:p>
          <a:p>
            <a:r>
              <a:rPr lang="en-GB" i="1" dirty="0">
                <a:solidFill>
                  <a:schemeClr val="accent4">
                    <a:lumMod val="50000"/>
                  </a:schemeClr>
                </a:solidFill>
              </a:rPr>
              <a:t> </a:t>
            </a:r>
          </a:p>
          <a:p>
            <a:r>
              <a:rPr lang="en-GB" i="1" dirty="0">
                <a:solidFill>
                  <a:schemeClr val="accent4">
                    <a:lumMod val="50000"/>
                  </a:schemeClr>
                </a:solidFill>
              </a:rPr>
              <a:t>“People visiting from other places get more out of coming, but people who live here need a wow factor” Female 21</a:t>
            </a:r>
          </a:p>
          <a:p>
            <a:endParaRPr lang="en-GB" i="1" dirty="0">
              <a:solidFill>
                <a:schemeClr val="accent4">
                  <a:lumMod val="50000"/>
                </a:schemeClr>
              </a:solidFill>
            </a:endParaRPr>
          </a:p>
          <a:p>
            <a:r>
              <a:rPr lang="en-GB" i="1" dirty="0">
                <a:solidFill>
                  <a:schemeClr val="accent4">
                    <a:lumMod val="50000"/>
                  </a:schemeClr>
                </a:solidFill>
              </a:rPr>
              <a:t>“Make it fun, make being there feel comfortable” Male 22</a:t>
            </a:r>
          </a:p>
          <a:p>
            <a:pPr algn="ctr"/>
            <a:endParaRPr lang="en-GB" dirty="0"/>
          </a:p>
          <a:p>
            <a:pPr algn="ctr"/>
            <a:r>
              <a:rPr lang="en-GB" sz="2400" b="1" dirty="0">
                <a:solidFill>
                  <a:schemeClr val="accent4">
                    <a:lumMod val="50000"/>
                  </a:schemeClr>
                </a:solidFill>
                <a:sym typeface="Wingdings" panose="05000000000000000000" pitchFamily="2" charset="2"/>
              </a:rPr>
              <a:t> </a:t>
            </a:r>
          </a:p>
        </p:txBody>
      </p:sp>
      <p:sp>
        <p:nvSpPr>
          <p:cNvPr id="9" name="Content Placeholder 2">
            <a:extLst>
              <a:ext uri="{FF2B5EF4-FFF2-40B4-BE49-F238E27FC236}">
                <a16:creationId xmlns:a16="http://schemas.microsoft.com/office/drawing/2014/main" id="{F9CE2976-DDFA-A949-965E-8FA9788E186A}"/>
              </a:ext>
            </a:extLst>
          </p:cNvPr>
          <p:cNvSpPr txBox="1">
            <a:spLocks/>
          </p:cNvSpPr>
          <p:nvPr/>
        </p:nvSpPr>
        <p:spPr>
          <a:xfrm>
            <a:off x="3352306" y="1045484"/>
            <a:ext cx="4438382" cy="5760190"/>
          </a:xfrm>
          <a:prstGeom prst="rect">
            <a:avLst/>
          </a:prstGeom>
          <a:solidFill>
            <a:schemeClr val="accent4">
              <a:lumMod val="40000"/>
              <a:lumOff val="60000"/>
              <a:alpha val="89804"/>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GB" sz="2400" b="1" dirty="0">
                <a:solidFill>
                  <a:schemeClr val="accent4">
                    <a:lumMod val="50000"/>
                  </a:schemeClr>
                </a:solidFill>
              </a:rPr>
              <a:t>PRESENT</a:t>
            </a:r>
          </a:p>
          <a:p>
            <a:pPr marL="0" indent="0">
              <a:lnSpc>
                <a:spcPct val="100000"/>
              </a:lnSpc>
              <a:spcBef>
                <a:spcPts val="0"/>
              </a:spcBef>
              <a:buNone/>
            </a:pPr>
            <a:endParaRPr lang="en-GB" sz="1800" i="1" dirty="0">
              <a:solidFill>
                <a:schemeClr val="accent4">
                  <a:lumMod val="50000"/>
                </a:schemeClr>
              </a:solidFill>
            </a:endParaRPr>
          </a:p>
          <a:p>
            <a:pPr marL="0" indent="0">
              <a:lnSpc>
                <a:spcPct val="100000"/>
              </a:lnSpc>
              <a:spcBef>
                <a:spcPts val="0"/>
              </a:spcBef>
              <a:buNone/>
            </a:pPr>
            <a:r>
              <a:rPr lang="en-GB" sz="1800" i="1" dirty="0">
                <a:solidFill>
                  <a:schemeClr val="accent4">
                    <a:lumMod val="50000"/>
                  </a:schemeClr>
                </a:solidFill>
              </a:rPr>
              <a:t>“I Like idea of recreating historical moment – drinks, food an enjoy, something a bit different” Male 19</a:t>
            </a:r>
          </a:p>
          <a:p>
            <a:pPr marL="0" indent="0">
              <a:lnSpc>
                <a:spcPct val="100000"/>
              </a:lnSpc>
              <a:spcBef>
                <a:spcPts val="0"/>
              </a:spcBef>
              <a:buNone/>
            </a:pPr>
            <a:endParaRPr lang="en-GB" sz="1800" i="1" dirty="0">
              <a:solidFill>
                <a:schemeClr val="accent4">
                  <a:lumMod val="50000"/>
                </a:schemeClr>
              </a:solidFill>
            </a:endParaRPr>
          </a:p>
          <a:p>
            <a:pPr marL="0" indent="0">
              <a:lnSpc>
                <a:spcPct val="100000"/>
              </a:lnSpc>
              <a:spcBef>
                <a:spcPts val="0"/>
              </a:spcBef>
              <a:buNone/>
            </a:pPr>
            <a:r>
              <a:rPr lang="en-GB" sz="1800" i="1" dirty="0">
                <a:solidFill>
                  <a:schemeClr val="accent4">
                    <a:lumMod val="50000"/>
                  </a:schemeClr>
                </a:solidFill>
              </a:rPr>
              <a:t>“You don’t hear about the museums on social media, don’t evening realised there’s an exhibition. We are changing and Museums aren’t changing with us.” Female 19 </a:t>
            </a:r>
          </a:p>
          <a:p>
            <a:pPr marL="0" indent="0">
              <a:lnSpc>
                <a:spcPct val="100000"/>
              </a:lnSpc>
              <a:spcBef>
                <a:spcPts val="0"/>
              </a:spcBef>
              <a:buNone/>
            </a:pPr>
            <a:endParaRPr lang="en-GB" sz="1800" i="1" dirty="0">
              <a:solidFill>
                <a:schemeClr val="accent4">
                  <a:lumMod val="50000"/>
                </a:schemeClr>
              </a:solidFill>
            </a:endParaRPr>
          </a:p>
          <a:p>
            <a:pPr marL="0" indent="0">
              <a:lnSpc>
                <a:spcPct val="100000"/>
              </a:lnSpc>
              <a:spcBef>
                <a:spcPts val="0"/>
              </a:spcBef>
              <a:buNone/>
            </a:pPr>
            <a:r>
              <a:rPr lang="en-GB" sz="1800" i="1" dirty="0">
                <a:solidFill>
                  <a:schemeClr val="accent4">
                    <a:lumMod val="50000"/>
                  </a:schemeClr>
                </a:solidFill>
              </a:rPr>
              <a:t>“When you go to a museum, you feel afraid to touch, not feeling easy about walking about, rules, rigid. Needs to be more relaxed” Male 21</a:t>
            </a:r>
          </a:p>
          <a:p>
            <a:pPr marL="0" indent="0" algn="ctr">
              <a:lnSpc>
                <a:spcPct val="100000"/>
              </a:lnSpc>
              <a:buNone/>
            </a:pPr>
            <a:r>
              <a:rPr lang="en-GB" sz="2400" b="1" i="1" dirty="0">
                <a:solidFill>
                  <a:schemeClr val="accent4">
                    <a:lumMod val="50000"/>
                  </a:schemeClr>
                </a:solidFill>
              </a:rPr>
              <a:t> </a:t>
            </a:r>
          </a:p>
        </p:txBody>
      </p:sp>
      <p:sp>
        <p:nvSpPr>
          <p:cNvPr id="12" name="Content Placeholder 2">
            <a:extLst>
              <a:ext uri="{FF2B5EF4-FFF2-40B4-BE49-F238E27FC236}">
                <a16:creationId xmlns:a16="http://schemas.microsoft.com/office/drawing/2014/main" id="{17A5A7F3-53A9-F04C-B879-514B16128864}"/>
              </a:ext>
            </a:extLst>
          </p:cNvPr>
          <p:cNvSpPr txBox="1">
            <a:spLocks/>
          </p:cNvSpPr>
          <p:nvPr/>
        </p:nvSpPr>
        <p:spPr>
          <a:xfrm>
            <a:off x="72545" y="128751"/>
            <a:ext cx="11752802" cy="759550"/>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3200" b="1" dirty="0">
                <a:solidFill>
                  <a:schemeClr val="accent4">
                    <a:lumMod val="50000"/>
                  </a:schemeClr>
                </a:solidFill>
              </a:rPr>
              <a:t>Connection Seekers</a:t>
            </a:r>
          </a:p>
        </p:txBody>
      </p:sp>
      <p:sp>
        <p:nvSpPr>
          <p:cNvPr id="2" name="Slide Number Placeholder 1">
            <a:extLst>
              <a:ext uri="{FF2B5EF4-FFF2-40B4-BE49-F238E27FC236}">
                <a16:creationId xmlns:a16="http://schemas.microsoft.com/office/drawing/2014/main" id="{15F5C7C5-B79E-264F-9D4F-B1BF327D2DE1}"/>
              </a:ext>
            </a:extLst>
          </p:cNvPr>
          <p:cNvSpPr>
            <a:spLocks noGrp="1"/>
          </p:cNvSpPr>
          <p:nvPr>
            <p:ph type="sldNum" sz="quarter" idx="12"/>
          </p:nvPr>
        </p:nvSpPr>
        <p:spPr>
          <a:xfrm>
            <a:off x="9082147" y="6341528"/>
            <a:ext cx="2743200" cy="365125"/>
          </a:xfrm>
        </p:spPr>
        <p:txBody>
          <a:bodyPr/>
          <a:lstStyle/>
          <a:p>
            <a:fld id="{3EBA1AA4-1184-42E6-9FAC-E6D11BBC447D}" type="slidenum">
              <a:rPr lang="en-GB" smtClean="0">
                <a:solidFill>
                  <a:schemeClr val="tx2"/>
                </a:solidFill>
              </a:rPr>
              <a:t>19</a:t>
            </a:fld>
            <a:endParaRPr lang="en-GB" dirty="0">
              <a:solidFill>
                <a:schemeClr val="tx2"/>
              </a:solidFill>
            </a:endParaRPr>
          </a:p>
        </p:txBody>
      </p:sp>
    </p:spTree>
    <p:extLst>
      <p:ext uri="{BB962C8B-B14F-4D97-AF65-F5344CB8AC3E}">
        <p14:creationId xmlns:p14="http://schemas.microsoft.com/office/powerpoint/2010/main" val="36567483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a:xfrm>
            <a:off x="-15875" y="0"/>
            <a:ext cx="12207875" cy="677644"/>
          </a:xfrm>
          <a:prstGeom prst="rect">
            <a:avLst/>
          </a:prstGeom>
          <a:solidFill>
            <a:schemeClr val="accent4">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graphicFrame>
        <p:nvGraphicFramePr>
          <p:cNvPr id="5" name="Chart 4">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1772640571"/>
              </p:ext>
            </p:extLst>
          </p:nvPr>
        </p:nvGraphicFramePr>
        <p:xfrm>
          <a:off x="5083963" y="370112"/>
          <a:ext cx="6218044" cy="5770920"/>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p:cNvSpPr/>
          <p:nvPr/>
        </p:nvSpPr>
        <p:spPr>
          <a:xfrm>
            <a:off x="9117744" y="791858"/>
            <a:ext cx="917239" cy="369332"/>
          </a:xfrm>
          <a:prstGeom prst="rect">
            <a:avLst/>
          </a:prstGeom>
        </p:spPr>
        <p:txBody>
          <a:bodyPr wrap="none">
            <a:spAutoFit/>
          </a:bodyPr>
          <a:lstStyle/>
          <a:p>
            <a:r>
              <a:rPr lang="en-GB" b="1" dirty="0">
                <a:solidFill>
                  <a:schemeClr val="accent4">
                    <a:lumMod val="50000"/>
                  </a:schemeClr>
                </a:solidFill>
              </a:rPr>
              <a:t>Index*</a:t>
            </a:r>
          </a:p>
        </p:txBody>
      </p:sp>
      <p:sp>
        <p:nvSpPr>
          <p:cNvPr id="8"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b="1" dirty="0">
                <a:solidFill>
                  <a:schemeClr val="accent4">
                    <a:lumMod val="50000"/>
                  </a:schemeClr>
                </a:solidFill>
              </a:rPr>
              <a:t>Connection Seekers</a:t>
            </a:r>
          </a:p>
        </p:txBody>
      </p:sp>
      <p:sp>
        <p:nvSpPr>
          <p:cNvPr id="9"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4">
                    <a:lumMod val="50000"/>
                  </a:schemeClr>
                </a:solidFill>
              </a:rPr>
              <a:t>28%</a:t>
            </a:r>
          </a:p>
        </p:txBody>
      </p:sp>
      <p:sp>
        <p:nvSpPr>
          <p:cNvPr id="11" name="Content Placeholder 2"/>
          <p:cNvSpPr txBox="1">
            <a:spLocks/>
          </p:cNvSpPr>
          <p:nvPr/>
        </p:nvSpPr>
        <p:spPr>
          <a:xfrm>
            <a:off x="-15875" y="673554"/>
            <a:ext cx="6721563" cy="6184446"/>
          </a:xfrm>
          <a:prstGeom prst="rect">
            <a:avLst/>
          </a:prstGeom>
          <a:solidFill>
            <a:schemeClr val="accent4">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graphicFrame>
        <p:nvGraphicFramePr>
          <p:cNvPr id="14" name="Chart 13">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3588784608"/>
              </p:ext>
            </p:extLst>
          </p:nvPr>
        </p:nvGraphicFramePr>
        <p:xfrm>
          <a:off x="223380" y="370112"/>
          <a:ext cx="6218044" cy="5770920"/>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p:cNvSpPr txBox="1"/>
          <p:nvPr/>
        </p:nvSpPr>
        <p:spPr>
          <a:xfrm>
            <a:off x="844671" y="791858"/>
            <a:ext cx="5089855" cy="400110"/>
          </a:xfrm>
          <a:prstGeom prst="rect">
            <a:avLst/>
          </a:prstGeom>
          <a:noFill/>
        </p:spPr>
        <p:txBody>
          <a:bodyPr wrap="none" rtlCol="0">
            <a:spAutoFit/>
          </a:bodyPr>
          <a:lstStyle/>
          <a:p>
            <a:r>
              <a:rPr lang="en-GB" sz="2000" b="1" dirty="0">
                <a:solidFill>
                  <a:schemeClr val="bg1"/>
                </a:solidFill>
              </a:rPr>
              <a:t>Motivations for engaging with museums</a:t>
            </a:r>
          </a:p>
        </p:txBody>
      </p:sp>
      <p:sp>
        <p:nvSpPr>
          <p:cNvPr id="4" name="Rectangle 3"/>
          <p:cNvSpPr/>
          <p:nvPr/>
        </p:nvSpPr>
        <p:spPr>
          <a:xfrm>
            <a:off x="87861" y="6323373"/>
            <a:ext cx="6449010" cy="507831"/>
          </a:xfrm>
          <a:prstGeom prst="rect">
            <a:avLst/>
          </a:prstGeom>
        </p:spPr>
        <p:txBody>
          <a:bodyPr wrap="square">
            <a:spAutoFit/>
          </a:bodyPr>
          <a:lstStyle/>
          <a:p>
            <a:r>
              <a:rPr lang="en-GB" sz="900" dirty="0">
                <a:solidFill>
                  <a:schemeClr val="bg1"/>
                </a:solidFill>
              </a:rPr>
              <a:t>Base: All interested at B3 and NOT disagree with C8_3 (141) C9 - We want to know how museums can encourage young people like you to visit them. Which, if any, of the following do you think museums should offer/enable you to do? * Indexed against average mentions for group</a:t>
            </a:r>
          </a:p>
        </p:txBody>
      </p:sp>
      <p:sp>
        <p:nvSpPr>
          <p:cNvPr id="12" name="TextBox 11"/>
          <p:cNvSpPr txBox="1"/>
          <p:nvPr/>
        </p:nvSpPr>
        <p:spPr>
          <a:xfrm>
            <a:off x="6811734" y="5945305"/>
            <a:ext cx="5350793" cy="769441"/>
          </a:xfrm>
          <a:prstGeom prst="rect">
            <a:avLst/>
          </a:prstGeom>
          <a:noFill/>
        </p:spPr>
        <p:txBody>
          <a:bodyPr wrap="square" rtlCol="0">
            <a:spAutoFit/>
          </a:bodyPr>
          <a:lstStyle/>
          <a:p>
            <a:r>
              <a:rPr lang="en-GB" sz="1100" dirty="0">
                <a:solidFill>
                  <a:schemeClr val="accent4">
                    <a:lumMod val="50000"/>
                  </a:schemeClr>
                </a:solidFill>
              </a:rPr>
              <a:t>Relative prevalence of motivations for engaging with museums for the ‘Connection Seekers’, showing which motivations are most prevalent (highest index) or least prevalent (lowest index) compared to the average for this group </a:t>
            </a:r>
          </a:p>
        </p:txBody>
      </p:sp>
      <p:sp>
        <p:nvSpPr>
          <p:cNvPr id="6" name="Slide Number Placeholder 5">
            <a:extLst>
              <a:ext uri="{FF2B5EF4-FFF2-40B4-BE49-F238E27FC236}">
                <a16:creationId xmlns:a16="http://schemas.microsoft.com/office/drawing/2014/main" id="{2D18E361-D6C3-554A-9B41-D964BABC1227}"/>
              </a:ext>
            </a:extLst>
          </p:cNvPr>
          <p:cNvSpPr>
            <a:spLocks noGrp="1"/>
          </p:cNvSpPr>
          <p:nvPr>
            <p:ph type="sldNum" sz="quarter" idx="12"/>
          </p:nvPr>
        </p:nvSpPr>
        <p:spPr>
          <a:xfrm>
            <a:off x="9448800" y="6487888"/>
            <a:ext cx="2743200" cy="365125"/>
          </a:xfrm>
        </p:spPr>
        <p:txBody>
          <a:bodyPr/>
          <a:lstStyle/>
          <a:p>
            <a:fld id="{3EBA1AA4-1184-42E6-9FAC-E6D11BBC447D}" type="slidenum">
              <a:rPr lang="en-GB" smtClean="0">
                <a:solidFill>
                  <a:schemeClr val="tx2"/>
                </a:solidFill>
              </a:rPr>
              <a:t>20</a:t>
            </a:fld>
            <a:endParaRPr lang="en-GB" dirty="0">
              <a:solidFill>
                <a:schemeClr val="tx2"/>
              </a:solidFill>
            </a:endParaRPr>
          </a:p>
        </p:txBody>
      </p:sp>
    </p:spTree>
    <p:extLst>
      <p:ext uri="{BB962C8B-B14F-4D97-AF65-F5344CB8AC3E}">
        <p14:creationId xmlns:p14="http://schemas.microsoft.com/office/powerpoint/2010/main" val="42365065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15875" y="0"/>
            <a:ext cx="12207875" cy="677644"/>
          </a:xfrm>
          <a:prstGeom prst="rect">
            <a:avLst/>
          </a:prstGeom>
          <a:solidFill>
            <a:schemeClr val="accent4">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7" name="Content Placeholder 2"/>
          <p:cNvSpPr txBox="1">
            <a:spLocks/>
          </p:cNvSpPr>
          <p:nvPr/>
        </p:nvSpPr>
        <p:spPr>
          <a:xfrm>
            <a:off x="374061" y="75499"/>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b="1" dirty="0">
                <a:solidFill>
                  <a:schemeClr val="accent4">
                    <a:lumMod val="50000"/>
                  </a:schemeClr>
                </a:solidFill>
              </a:rPr>
              <a:t>Connection Seekers</a:t>
            </a:r>
          </a:p>
        </p:txBody>
      </p:sp>
      <p:sp>
        <p:nvSpPr>
          <p:cNvPr id="8" name="Content Placeholder 2"/>
          <p:cNvSpPr txBox="1">
            <a:spLocks/>
          </p:cNvSpPr>
          <p:nvPr/>
        </p:nvSpPr>
        <p:spPr>
          <a:xfrm>
            <a:off x="7503512" y="75499"/>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4">
                    <a:lumMod val="50000"/>
                  </a:schemeClr>
                </a:solidFill>
              </a:rPr>
              <a:t>28%</a:t>
            </a:r>
          </a:p>
        </p:txBody>
      </p:sp>
      <p:graphicFrame>
        <p:nvGraphicFramePr>
          <p:cNvPr id="9" name="Chart 8">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3480143915"/>
              </p:ext>
            </p:extLst>
          </p:nvPr>
        </p:nvGraphicFramePr>
        <p:xfrm>
          <a:off x="7903505" y="583632"/>
          <a:ext cx="4294412" cy="55844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1902325693"/>
              </p:ext>
            </p:extLst>
          </p:nvPr>
        </p:nvGraphicFramePr>
        <p:xfrm>
          <a:off x="4599213" y="494602"/>
          <a:ext cx="3993265" cy="5584428"/>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p:cNvSpPr txBox="1"/>
          <p:nvPr/>
        </p:nvSpPr>
        <p:spPr>
          <a:xfrm>
            <a:off x="7476710" y="647997"/>
            <a:ext cx="1993858" cy="400110"/>
          </a:xfrm>
          <a:prstGeom prst="rect">
            <a:avLst/>
          </a:prstGeom>
          <a:noFill/>
        </p:spPr>
        <p:txBody>
          <a:bodyPr wrap="square" rtlCol="0">
            <a:spAutoFit/>
          </a:bodyPr>
          <a:lstStyle/>
          <a:p>
            <a:pPr algn="ctr"/>
            <a:r>
              <a:rPr lang="en-GB" sz="2000" b="1" dirty="0">
                <a:solidFill>
                  <a:schemeClr val="accent4">
                    <a:lumMod val="50000"/>
                  </a:schemeClr>
                </a:solidFill>
              </a:rPr>
              <a:t>Index*</a:t>
            </a:r>
          </a:p>
        </p:txBody>
      </p:sp>
      <p:sp>
        <p:nvSpPr>
          <p:cNvPr id="12" name="Content Placeholder 2"/>
          <p:cNvSpPr txBox="1">
            <a:spLocks/>
          </p:cNvSpPr>
          <p:nvPr/>
        </p:nvSpPr>
        <p:spPr>
          <a:xfrm>
            <a:off x="-15875" y="673554"/>
            <a:ext cx="4674961" cy="6184446"/>
          </a:xfrm>
          <a:prstGeom prst="rect">
            <a:avLst/>
          </a:prstGeom>
          <a:solidFill>
            <a:schemeClr val="accent4">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graphicFrame>
        <p:nvGraphicFramePr>
          <p:cNvPr id="14" name="Chart 13">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1958180518"/>
              </p:ext>
            </p:extLst>
          </p:nvPr>
        </p:nvGraphicFramePr>
        <p:xfrm>
          <a:off x="47489" y="308867"/>
          <a:ext cx="4866027" cy="6265641"/>
        </p:xfrm>
        <a:graphic>
          <a:graphicData uri="http://schemas.openxmlformats.org/drawingml/2006/chart">
            <c:chart xmlns:c="http://schemas.openxmlformats.org/drawingml/2006/chart" xmlns:r="http://schemas.openxmlformats.org/officeDocument/2006/relationships" r:id="rId5"/>
          </a:graphicData>
        </a:graphic>
      </p:graphicFrame>
      <p:sp>
        <p:nvSpPr>
          <p:cNvPr id="3" name="TextBox 2"/>
          <p:cNvSpPr txBox="1"/>
          <p:nvPr/>
        </p:nvSpPr>
        <p:spPr>
          <a:xfrm>
            <a:off x="1266739" y="674228"/>
            <a:ext cx="1838965" cy="400110"/>
          </a:xfrm>
          <a:prstGeom prst="rect">
            <a:avLst/>
          </a:prstGeom>
          <a:noFill/>
        </p:spPr>
        <p:txBody>
          <a:bodyPr wrap="none" rtlCol="0">
            <a:spAutoFit/>
          </a:bodyPr>
          <a:lstStyle/>
          <a:p>
            <a:pPr algn="ctr"/>
            <a:r>
              <a:rPr lang="en-GB" sz="2000" b="1" dirty="0">
                <a:solidFill>
                  <a:schemeClr val="bg1"/>
                </a:solidFill>
              </a:rPr>
              <a:t>Museums are</a:t>
            </a:r>
          </a:p>
        </p:txBody>
      </p:sp>
      <p:sp>
        <p:nvSpPr>
          <p:cNvPr id="13" name="TextBox 12"/>
          <p:cNvSpPr txBox="1"/>
          <p:nvPr/>
        </p:nvSpPr>
        <p:spPr>
          <a:xfrm>
            <a:off x="5921912" y="966015"/>
            <a:ext cx="1993858" cy="307777"/>
          </a:xfrm>
          <a:prstGeom prst="rect">
            <a:avLst/>
          </a:prstGeom>
          <a:noFill/>
        </p:spPr>
        <p:txBody>
          <a:bodyPr wrap="square" rtlCol="0">
            <a:spAutoFit/>
          </a:bodyPr>
          <a:lstStyle/>
          <a:p>
            <a:pPr algn="ctr"/>
            <a:r>
              <a:rPr lang="en-GB" sz="1400" b="1" dirty="0">
                <a:solidFill>
                  <a:schemeClr val="accent4">
                    <a:lumMod val="50000"/>
                  </a:schemeClr>
                </a:solidFill>
              </a:rPr>
              <a:t>Positive attitudes</a:t>
            </a:r>
          </a:p>
        </p:txBody>
      </p:sp>
      <p:sp>
        <p:nvSpPr>
          <p:cNvPr id="15" name="TextBox 14"/>
          <p:cNvSpPr txBox="1"/>
          <p:nvPr/>
        </p:nvSpPr>
        <p:spPr>
          <a:xfrm>
            <a:off x="9518120" y="966015"/>
            <a:ext cx="1993858" cy="307777"/>
          </a:xfrm>
          <a:prstGeom prst="rect">
            <a:avLst/>
          </a:prstGeom>
          <a:noFill/>
        </p:spPr>
        <p:txBody>
          <a:bodyPr wrap="square" rtlCol="0">
            <a:spAutoFit/>
          </a:bodyPr>
          <a:lstStyle/>
          <a:p>
            <a:pPr algn="ctr"/>
            <a:r>
              <a:rPr lang="en-GB" sz="1400" b="1" dirty="0">
                <a:solidFill>
                  <a:schemeClr val="accent4">
                    <a:lumMod val="50000"/>
                  </a:schemeClr>
                </a:solidFill>
              </a:rPr>
              <a:t>Negative attitudes</a:t>
            </a:r>
          </a:p>
        </p:txBody>
      </p:sp>
      <p:sp>
        <p:nvSpPr>
          <p:cNvPr id="4" name="Rectangle 3"/>
          <p:cNvSpPr/>
          <p:nvPr/>
        </p:nvSpPr>
        <p:spPr>
          <a:xfrm>
            <a:off x="-7754" y="6507786"/>
            <a:ext cx="4670653" cy="369332"/>
          </a:xfrm>
          <a:prstGeom prst="rect">
            <a:avLst/>
          </a:prstGeom>
        </p:spPr>
        <p:txBody>
          <a:bodyPr wrap="square">
            <a:spAutoFit/>
          </a:bodyPr>
          <a:lstStyle/>
          <a:p>
            <a:r>
              <a:rPr lang="en-GB" sz="900" dirty="0">
                <a:solidFill>
                  <a:schemeClr val="bg1"/>
                </a:solidFill>
              </a:rPr>
              <a:t>Base: All interested at B3 and NOT disagree with C8_3 (141) C7 Which, if any, of these words or phrases would you associate with museums? </a:t>
            </a:r>
          </a:p>
        </p:txBody>
      </p:sp>
      <p:sp>
        <p:nvSpPr>
          <p:cNvPr id="16" name="TextBox 15"/>
          <p:cNvSpPr txBox="1"/>
          <p:nvPr/>
        </p:nvSpPr>
        <p:spPr>
          <a:xfrm>
            <a:off x="4722450" y="6098252"/>
            <a:ext cx="7469550" cy="646331"/>
          </a:xfrm>
          <a:prstGeom prst="rect">
            <a:avLst/>
          </a:prstGeom>
          <a:noFill/>
        </p:spPr>
        <p:txBody>
          <a:bodyPr wrap="square" rtlCol="0">
            <a:spAutoFit/>
          </a:bodyPr>
          <a:lstStyle/>
          <a:p>
            <a:r>
              <a:rPr lang="en-GB" sz="1200" dirty="0">
                <a:solidFill>
                  <a:schemeClr val="accent4">
                    <a:lumMod val="50000"/>
                  </a:schemeClr>
                </a:solidFill>
              </a:rPr>
              <a:t>Relative prevalence of attitudes to museums for the ‘Connector Seekers’, showing which attitudes are most prevalent (highest index) or least prevalent (lowest index) compared to the average for this group </a:t>
            </a:r>
          </a:p>
        </p:txBody>
      </p:sp>
      <p:sp>
        <p:nvSpPr>
          <p:cNvPr id="2" name="Slide Number Placeholder 1">
            <a:extLst>
              <a:ext uri="{FF2B5EF4-FFF2-40B4-BE49-F238E27FC236}">
                <a16:creationId xmlns:a16="http://schemas.microsoft.com/office/drawing/2014/main" id="{31A6A90E-9B29-5B46-90C1-232CC027A43B}"/>
              </a:ext>
            </a:extLst>
          </p:cNvPr>
          <p:cNvSpPr>
            <a:spLocks noGrp="1"/>
          </p:cNvSpPr>
          <p:nvPr>
            <p:ph type="sldNum" sz="quarter" idx="12"/>
          </p:nvPr>
        </p:nvSpPr>
        <p:spPr>
          <a:xfrm>
            <a:off x="9401311" y="6472924"/>
            <a:ext cx="2743200" cy="365125"/>
          </a:xfrm>
        </p:spPr>
        <p:txBody>
          <a:bodyPr/>
          <a:lstStyle/>
          <a:p>
            <a:fld id="{3EBA1AA4-1184-42E6-9FAC-E6D11BBC447D}" type="slidenum">
              <a:rPr lang="en-GB" smtClean="0">
                <a:solidFill>
                  <a:schemeClr val="tx2"/>
                </a:solidFill>
              </a:rPr>
              <a:t>21</a:t>
            </a:fld>
            <a:endParaRPr lang="en-GB" dirty="0">
              <a:solidFill>
                <a:schemeClr val="tx2"/>
              </a:solidFill>
            </a:endParaRPr>
          </a:p>
        </p:txBody>
      </p:sp>
    </p:spTree>
    <p:extLst>
      <p:ext uri="{BB962C8B-B14F-4D97-AF65-F5344CB8AC3E}">
        <p14:creationId xmlns:p14="http://schemas.microsoft.com/office/powerpoint/2010/main" val="22179607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2455088264"/>
              </p:ext>
            </p:extLst>
          </p:nvPr>
        </p:nvGraphicFramePr>
        <p:xfrm>
          <a:off x="4143759" y="302696"/>
          <a:ext cx="6854162" cy="5798866"/>
        </p:xfrm>
        <a:graphic>
          <a:graphicData uri="http://schemas.openxmlformats.org/drawingml/2006/chart">
            <c:chart xmlns:c="http://schemas.openxmlformats.org/drawingml/2006/chart" xmlns:r="http://schemas.openxmlformats.org/officeDocument/2006/relationships" r:id="rId3"/>
          </a:graphicData>
        </a:graphic>
      </p:graphicFrame>
      <p:sp>
        <p:nvSpPr>
          <p:cNvPr id="10" name="Content Placeholder 2"/>
          <p:cNvSpPr txBox="1">
            <a:spLocks/>
          </p:cNvSpPr>
          <p:nvPr/>
        </p:nvSpPr>
        <p:spPr>
          <a:xfrm>
            <a:off x="-15875" y="0"/>
            <a:ext cx="12207875" cy="677644"/>
          </a:xfrm>
          <a:prstGeom prst="rect">
            <a:avLst/>
          </a:prstGeom>
          <a:solidFill>
            <a:schemeClr val="accent4">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2" name="Rectangle 1"/>
          <p:cNvSpPr/>
          <p:nvPr/>
        </p:nvSpPr>
        <p:spPr>
          <a:xfrm>
            <a:off x="9214880" y="707861"/>
            <a:ext cx="917239" cy="369332"/>
          </a:xfrm>
          <a:prstGeom prst="rect">
            <a:avLst/>
          </a:prstGeom>
        </p:spPr>
        <p:txBody>
          <a:bodyPr wrap="none">
            <a:spAutoFit/>
          </a:bodyPr>
          <a:lstStyle/>
          <a:p>
            <a:r>
              <a:rPr lang="en-GB" b="1" dirty="0">
                <a:solidFill>
                  <a:schemeClr val="accent4">
                    <a:lumMod val="50000"/>
                  </a:schemeClr>
                </a:solidFill>
              </a:rPr>
              <a:t>Index*</a:t>
            </a:r>
          </a:p>
        </p:txBody>
      </p:sp>
      <p:sp>
        <p:nvSpPr>
          <p:cNvPr id="11" name="Content Placeholder 2"/>
          <p:cNvSpPr txBox="1">
            <a:spLocks/>
          </p:cNvSpPr>
          <p:nvPr/>
        </p:nvSpPr>
        <p:spPr>
          <a:xfrm>
            <a:off x="-15875" y="673554"/>
            <a:ext cx="6721563" cy="6184446"/>
          </a:xfrm>
          <a:prstGeom prst="rect">
            <a:avLst/>
          </a:prstGeom>
          <a:solidFill>
            <a:schemeClr val="accent4">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4" name="Rectangle 3"/>
          <p:cNvSpPr/>
          <p:nvPr/>
        </p:nvSpPr>
        <p:spPr>
          <a:xfrm>
            <a:off x="87861" y="6421347"/>
            <a:ext cx="6449010" cy="369332"/>
          </a:xfrm>
          <a:prstGeom prst="rect">
            <a:avLst/>
          </a:prstGeom>
        </p:spPr>
        <p:txBody>
          <a:bodyPr wrap="square">
            <a:spAutoFit/>
          </a:bodyPr>
          <a:lstStyle/>
          <a:p>
            <a:r>
              <a:rPr lang="en-GB" sz="900" dirty="0">
                <a:solidFill>
                  <a:schemeClr val="bg1"/>
                </a:solidFill>
              </a:rPr>
              <a:t>Base: All interested at B3 and NOT disagree with C8_3 (141) C11 What would encourage you to visit museums/visit more often? * Indexed against average mentions for g41up</a:t>
            </a:r>
          </a:p>
        </p:txBody>
      </p:sp>
      <p:graphicFrame>
        <p:nvGraphicFramePr>
          <p:cNvPr id="12" name="Chart 11">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3549637124"/>
              </p:ext>
            </p:extLst>
          </p:nvPr>
        </p:nvGraphicFramePr>
        <p:xfrm>
          <a:off x="299357" y="212283"/>
          <a:ext cx="7194876" cy="5939500"/>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p:cNvSpPr txBox="1"/>
          <p:nvPr/>
        </p:nvSpPr>
        <p:spPr>
          <a:xfrm>
            <a:off x="1509922" y="686359"/>
            <a:ext cx="4256293" cy="400110"/>
          </a:xfrm>
          <a:prstGeom prst="rect">
            <a:avLst/>
          </a:prstGeom>
          <a:noFill/>
        </p:spPr>
        <p:txBody>
          <a:bodyPr wrap="none" rtlCol="0">
            <a:spAutoFit/>
          </a:bodyPr>
          <a:lstStyle/>
          <a:p>
            <a:r>
              <a:rPr lang="en-GB" sz="2000" b="1" dirty="0">
                <a:solidFill>
                  <a:schemeClr val="bg1"/>
                </a:solidFill>
              </a:rPr>
              <a:t>Ways of engaging with museums</a:t>
            </a:r>
          </a:p>
        </p:txBody>
      </p:sp>
      <p:sp>
        <p:nvSpPr>
          <p:cNvPr id="14" name="TextBox 13"/>
          <p:cNvSpPr txBox="1"/>
          <p:nvPr/>
        </p:nvSpPr>
        <p:spPr>
          <a:xfrm>
            <a:off x="6705688" y="5907061"/>
            <a:ext cx="5486313" cy="830997"/>
          </a:xfrm>
          <a:prstGeom prst="rect">
            <a:avLst/>
          </a:prstGeom>
          <a:noFill/>
        </p:spPr>
        <p:txBody>
          <a:bodyPr wrap="square" rtlCol="0">
            <a:spAutoFit/>
          </a:bodyPr>
          <a:lstStyle/>
          <a:p>
            <a:r>
              <a:rPr lang="en-GB" sz="1200" dirty="0">
                <a:solidFill>
                  <a:schemeClr val="accent4">
                    <a:lumMod val="50000"/>
                  </a:schemeClr>
                </a:solidFill>
              </a:rPr>
              <a:t>Relative prevalence of ways of engaging with museums for the ‘Connection Seekers’, showing which are most prevalent (highest index) or least prevalent (lowest index) compared to the average for this group </a:t>
            </a:r>
          </a:p>
        </p:txBody>
      </p:sp>
      <p:sp>
        <p:nvSpPr>
          <p:cNvPr id="8"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b="1" dirty="0">
                <a:solidFill>
                  <a:schemeClr val="accent4">
                    <a:lumMod val="50000"/>
                  </a:schemeClr>
                </a:solidFill>
              </a:rPr>
              <a:t>Connection Seekers</a:t>
            </a:r>
          </a:p>
        </p:txBody>
      </p:sp>
      <p:sp>
        <p:nvSpPr>
          <p:cNvPr id="9"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4">
                    <a:lumMod val="50000"/>
                  </a:schemeClr>
                </a:solidFill>
              </a:rPr>
              <a:t>28%</a:t>
            </a:r>
          </a:p>
        </p:txBody>
      </p:sp>
      <p:sp>
        <p:nvSpPr>
          <p:cNvPr id="5" name="Slide Number Placeholder 4">
            <a:extLst>
              <a:ext uri="{FF2B5EF4-FFF2-40B4-BE49-F238E27FC236}">
                <a16:creationId xmlns:a16="http://schemas.microsoft.com/office/drawing/2014/main" id="{AE073238-F931-5A4C-B687-20B5B8A4E9CB}"/>
              </a:ext>
            </a:extLst>
          </p:cNvPr>
          <p:cNvSpPr>
            <a:spLocks noGrp="1"/>
          </p:cNvSpPr>
          <p:nvPr>
            <p:ph type="sldNum" sz="quarter" idx="12"/>
          </p:nvPr>
        </p:nvSpPr>
        <p:spPr>
          <a:xfrm>
            <a:off x="9448428" y="6492875"/>
            <a:ext cx="2743200" cy="365125"/>
          </a:xfrm>
        </p:spPr>
        <p:txBody>
          <a:bodyPr/>
          <a:lstStyle/>
          <a:p>
            <a:fld id="{3EBA1AA4-1184-42E6-9FAC-E6D11BBC447D}" type="slidenum">
              <a:rPr lang="en-GB" smtClean="0">
                <a:solidFill>
                  <a:schemeClr val="tx2"/>
                </a:solidFill>
              </a:rPr>
              <a:t>22</a:t>
            </a:fld>
            <a:endParaRPr lang="en-GB" dirty="0">
              <a:solidFill>
                <a:schemeClr val="tx2"/>
              </a:solidFill>
            </a:endParaRPr>
          </a:p>
        </p:txBody>
      </p:sp>
    </p:spTree>
    <p:extLst>
      <p:ext uri="{BB962C8B-B14F-4D97-AF65-F5344CB8AC3E}">
        <p14:creationId xmlns:p14="http://schemas.microsoft.com/office/powerpoint/2010/main" val="37355209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43698" y="2879028"/>
            <a:ext cx="933510" cy="523220"/>
          </a:xfrm>
          <a:prstGeom prst="rect">
            <a:avLst/>
          </a:prstGeom>
        </p:spPr>
        <p:txBody>
          <a:bodyPr wrap="square">
            <a:spAutoFit/>
          </a:bodyPr>
          <a:lstStyle/>
          <a:p>
            <a:pPr algn="r"/>
            <a:r>
              <a:rPr lang="en-GB" sz="1400" b="1" dirty="0">
                <a:solidFill>
                  <a:schemeClr val="accent4">
                    <a:lumMod val="50000"/>
                  </a:schemeClr>
                </a:solidFill>
              </a:rPr>
              <a:t>NET agree</a:t>
            </a:r>
            <a:endParaRPr lang="en-GB" sz="1400" dirty="0">
              <a:solidFill>
                <a:schemeClr val="accent4">
                  <a:lumMod val="50000"/>
                </a:schemeClr>
              </a:solidFill>
            </a:endParaRPr>
          </a:p>
        </p:txBody>
      </p:sp>
      <p:graphicFrame>
        <p:nvGraphicFramePr>
          <p:cNvPr id="9" name="Chart 8"/>
          <p:cNvGraphicFramePr/>
          <p:nvPr>
            <p:extLst>
              <p:ext uri="{D42A27DB-BD31-4B8C-83A1-F6EECF244321}">
                <p14:modId xmlns:p14="http://schemas.microsoft.com/office/powerpoint/2010/main" val="3954051744"/>
              </p:ext>
            </p:extLst>
          </p:nvPr>
        </p:nvGraphicFramePr>
        <p:xfrm>
          <a:off x="271085" y="1588355"/>
          <a:ext cx="11753665" cy="4855238"/>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angle 14"/>
          <p:cNvSpPr/>
          <p:nvPr/>
        </p:nvSpPr>
        <p:spPr>
          <a:xfrm>
            <a:off x="971723" y="2955972"/>
            <a:ext cx="637858" cy="369332"/>
          </a:xfrm>
          <a:prstGeom prst="rect">
            <a:avLst/>
          </a:prstGeom>
        </p:spPr>
        <p:txBody>
          <a:bodyPr wrap="square">
            <a:spAutoFit/>
          </a:bodyPr>
          <a:lstStyle/>
          <a:p>
            <a:pPr algn="ctr"/>
            <a:r>
              <a:rPr lang="en-GB" b="1" dirty="0">
                <a:solidFill>
                  <a:schemeClr val="accent4">
                    <a:lumMod val="50000"/>
                  </a:schemeClr>
                </a:solidFill>
              </a:rPr>
              <a:t>84%</a:t>
            </a:r>
            <a:endParaRPr lang="en-GB" dirty="0">
              <a:solidFill>
                <a:schemeClr val="accent4">
                  <a:lumMod val="50000"/>
                </a:schemeClr>
              </a:solidFill>
            </a:endParaRPr>
          </a:p>
        </p:txBody>
      </p:sp>
      <p:sp>
        <p:nvSpPr>
          <p:cNvPr id="16" name="Rectangle 15"/>
          <p:cNvSpPr/>
          <p:nvPr/>
        </p:nvSpPr>
        <p:spPr>
          <a:xfrm>
            <a:off x="2892075" y="2955972"/>
            <a:ext cx="637858" cy="369332"/>
          </a:xfrm>
          <a:prstGeom prst="rect">
            <a:avLst/>
          </a:prstGeom>
        </p:spPr>
        <p:txBody>
          <a:bodyPr wrap="square">
            <a:spAutoFit/>
          </a:bodyPr>
          <a:lstStyle/>
          <a:p>
            <a:pPr algn="ctr"/>
            <a:r>
              <a:rPr lang="en-GB" b="1" dirty="0">
                <a:solidFill>
                  <a:schemeClr val="accent4">
                    <a:lumMod val="50000"/>
                  </a:schemeClr>
                </a:solidFill>
              </a:rPr>
              <a:t>76%</a:t>
            </a:r>
            <a:endParaRPr lang="en-GB" dirty="0">
              <a:solidFill>
                <a:schemeClr val="accent4">
                  <a:lumMod val="50000"/>
                </a:schemeClr>
              </a:solidFill>
            </a:endParaRPr>
          </a:p>
        </p:txBody>
      </p:sp>
      <p:sp>
        <p:nvSpPr>
          <p:cNvPr id="17" name="Rectangle 16"/>
          <p:cNvSpPr/>
          <p:nvPr/>
        </p:nvSpPr>
        <p:spPr>
          <a:xfrm>
            <a:off x="4800450" y="2955972"/>
            <a:ext cx="637858" cy="369332"/>
          </a:xfrm>
          <a:prstGeom prst="rect">
            <a:avLst/>
          </a:prstGeom>
        </p:spPr>
        <p:txBody>
          <a:bodyPr wrap="square">
            <a:spAutoFit/>
          </a:bodyPr>
          <a:lstStyle/>
          <a:p>
            <a:pPr algn="ctr"/>
            <a:r>
              <a:rPr lang="en-GB" b="1" dirty="0">
                <a:solidFill>
                  <a:schemeClr val="accent4">
                    <a:lumMod val="50000"/>
                  </a:schemeClr>
                </a:solidFill>
              </a:rPr>
              <a:t>77%</a:t>
            </a:r>
            <a:endParaRPr lang="en-GB" dirty="0">
              <a:solidFill>
                <a:schemeClr val="accent4">
                  <a:lumMod val="50000"/>
                </a:schemeClr>
              </a:solidFill>
            </a:endParaRPr>
          </a:p>
        </p:txBody>
      </p:sp>
      <p:sp>
        <p:nvSpPr>
          <p:cNvPr id="27" name="Rectangle 26"/>
          <p:cNvSpPr/>
          <p:nvPr/>
        </p:nvSpPr>
        <p:spPr>
          <a:xfrm>
            <a:off x="6718346" y="2955972"/>
            <a:ext cx="637858" cy="369332"/>
          </a:xfrm>
          <a:prstGeom prst="rect">
            <a:avLst/>
          </a:prstGeom>
        </p:spPr>
        <p:txBody>
          <a:bodyPr wrap="square">
            <a:spAutoFit/>
          </a:bodyPr>
          <a:lstStyle/>
          <a:p>
            <a:pPr algn="ctr"/>
            <a:r>
              <a:rPr lang="en-GB" b="1" dirty="0">
                <a:solidFill>
                  <a:schemeClr val="accent4">
                    <a:lumMod val="50000"/>
                  </a:schemeClr>
                </a:solidFill>
              </a:rPr>
              <a:t>78%</a:t>
            </a:r>
            <a:endParaRPr lang="en-GB" dirty="0">
              <a:solidFill>
                <a:schemeClr val="accent4">
                  <a:lumMod val="50000"/>
                </a:schemeClr>
              </a:solidFill>
            </a:endParaRPr>
          </a:p>
        </p:txBody>
      </p:sp>
      <p:sp>
        <p:nvSpPr>
          <p:cNvPr id="28" name="Rectangle 27"/>
          <p:cNvSpPr/>
          <p:nvPr/>
        </p:nvSpPr>
        <p:spPr>
          <a:xfrm>
            <a:off x="8651481" y="2955972"/>
            <a:ext cx="637858" cy="369332"/>
          </a:xfrm>
          <a:prstGeom prst="rect">
            <a:avLst/>
          </a:prstGeom>
        </p:spPr>
        <p:txBody>
          <a:bodyPr wrap="square">
            <a:spAutoFit/>
          </a:bodyPr>
          <a:lstStyle/>
          <a:p>
            <a:pPr algn="ctr"/>
            <a:r>
              <a:rPr lang="en-GB" b="1" dirty="0">
                <a:solidFill>
                  <a:schemeClr val="accent4">
                    <a:lumMod val="50000"/>
                  </a:schemeClr>
                </a:solidFill>
              </a:rPr>
              <a:t>68%</a:t>
            </a:r>
            <a:endParaRPr lang="en-GB" dirty="0">
              <a:solidFill>
                <a:schemeClr val="accent4">
                  <a:lumMod val="50000"/>
                </a:schemeClr>
              </a:solidFill>
            </a:endParaRPr>
          </a:p>
        </p:txBody>
      </p:sp>
      <p:sp>
        <p:nvSpPr>
          <p:cNvPr id="29" name="Rectangle 28"/>
          <p:cNvSpPr/>
          <p:nvPr/>
        </p:nvSpPr>
        <p:spPr>
          <a:xfrm>
            <a:off x="10585582" y="2955972"/>
            <a:ext cx="637858" cy="369332"/>
          </a:xfrm>
          <a:prstGeom prst="rect">
            <a:avLst/>
          </a:prstGeom>
        </p:spPr>
        <p:txBody>
          <a:bodyPr wrap="square">
            <a:spAutoFit/>
          </a:bodyPr>
          <a:lstStyle/>
          <a:p>
            <a:pPr algn="ctr"/>
            <a:r>
              <a:rPr lang="en-GB" b="1" dirty="0">
                <a:solidFill>
                  <a:schemeClr val="accent4">
                    <a:lumMod val="50000"/>
                  </a:schemeClr>
                </a:solidFill>
              </a:rPr>
              <a:t>79%</a:t>
            </a:r>
            <a:endParaRPr lang="en-GB" dirty="0">
              <a:solidFill>
                <a:schemeClr val="accent4">
                  <a:lumMod val="50000"/>
                </a:schemeClr>
              </a:solidFill>
            </a:endParaRPr>
          </a:p>
        </p:txBody>
      </p:sp>
      <p:sp>
        <p:nvSpPr>
          <p:cNvPr id="3" name="Rectangle 2"/>
          <p:cNvSpPr/>
          <p:nvPr/>
        </p:nvSpPr>
        <p:spPr>
          <a:xfrm>
            <a:off x="533237" y="1577195"/>
            <a:ext cx="1604782" cy="1323439"/>
          </a:xfrm>
          <a:prstGeom prst="rect">
            <a:avLst/>
          </a:prstGeom>
        </p:spPr>
        <p:txBody>
          <a:bodyPr wrap="square">
            <a:spAutoFit/>
          </a:bodyPr>
          <a:lstStyle/>
          <a:p>
            <a:pPr algn="ctr"/>
            <a:r>
              <a:rPr lang="en-GB" sz="1600" b="1" dirty="0">
                <a:solidFill>
                  <a:schemeClr val="accent4">
                    <a:lumMod val="50000"/>
                  </a:schemeClr>
                </a:solidFill>
              </a:rPr>
              <a:t>It is important that young people find out about their heritage</a:t>
            </a:r>
          </a:p>
        </p:txBody>
      </p:sp>
      <p:sp>
        <p:nvSpPr>
          <p:cNvPr id="34" name="Rectangle 33"/>
          <p:cNvSpPr/>
          <p:nvPr/>
        </p:nvSpPr>
        <p:spPr>
          <a:xfrm>
            <a:off x="2447229" y="1946527"/>
            <a:ext cx="1597144" cy="584775"/>
          </a:xfrm>
          <a:prstGeom prst="rect">
            <a:avLst/>
          </a:prstGeom>
        </p:spPr>
        <p:txBody>
          <a:bodyPr wrap="square">
            <a:spAutoFit/>
          </a:bodyPr>
          <a:lstStyle/>
          <a:p>
            <a:pPr algn="ctr"/>
            <a:r>
              <a:rPr lang="en-GB" sz="1600" b="1" dirty="0">
                <a:solidFill>
                  <a:schemeClr val="accent4">
                    <a:lumMod val="50000"/>
                  </a:schemeClr>
                </a:solidFill>
              </a:rPr>
              <a:t>Heritage is irreplaceable</a:t>
            </a:r>
          </a:p>
        </p:txBody>
      </p:sp>
      <p:sp>
        <p:nvSpPr>
          <p:cNvPr id="35" name="Rectangle 34"/>
          <p:cNvSpPr/>
          <p:nvPr/>
        </p:nvSpPr>
        <p:spPr>
          <a:xfrm>
            <a:off x="4238554" y="1577195"/>
            <a:ext cx="1797349" cy="1323439"/>
          </a:xfrm>
          <a:prstGeom prst="rect">
            <a:avLst/>
          </a:prstGeom>
        </p:spPr>
        <p:txBody>
          <a:bodyPr wrap="square">
            <a:spAutoFit/>
          </a:bodyPr>
          <a:lstStyle/>
          <a:p>
            <a:pPr algn="ctr"/>
            <a:r>
              <a:rPr lang="en-GB" sz="1600" b="1" dirty="0">
                <a:solidFill>
                  <a:schemeClr val="accent4">
                    <a:lumMod val="50000"/>
                  </a:schemeClr>
                </a:solidFill>
              </a:rPr>
              <a:t>History of a place and where we have come from is important to me</a:t>
            </a:r>
          </a:p>
        </p:txBody>
      </p:sp>
      <p:sp>
        <p:nvSpPr>
          <p:cNvPr id="36" name="Rectangle 35"/>
          <p:cNvSpPr/>
          <p:nvPr/>
        </p:nvSpPr>
        <p:spPr>
          <a:xfrm>
            <a:off x="6013181" y="1823416"/>
            <a:ext cx="2008229" cy="830997"/>
          </a:xfrm>
          <a:prstGeom prst="rect">
            <a:avLst/>
          </a:prstGeom>
        </p:spPr>
        <p:txBody>
          <a:bodyPr wrap="square">
            <a:spAutoFit/>
          </a:bodyPr>
          <a:lstStyle/>
          <a:p>
            <a:pPr algn="ctr"/>
            <a:r>
              <a:rPr lang="en-GB" sz="1600" b="1" dirty="0">
                <a:solidFill>
                  <a:schemeClr val="accent4">
                    <a:lumMod val="50000"/>
                  </a:schemeClr>
                </a:solidFill>
              </a:rPr>
              <a:t>Celebrating heritage is important</a:t>
            </a:r>
          </a:p>
        </p:txBody>
      </p:sp>
      <p:sp>
        <p:nvSpPr>
          <p:cNvPr id="37" name="Rectangle 36"/>
          <p:cNvSpPr/>
          <p:nvPr/>
        </p:nvSpPr>
        <p:spPr>
          <a:xfrm>
            <a:off x="8021410" y="1454084"/>
            <a:ext cx="1852510" cy="1569660"/>
          </a:xfrm>
          <a:prstGeom prst="rect">
            <a:avLst/>
          </a:prstGeom>
        </p:spPr>
        <p:txBody>
          <a:bodyPr wrap="square">
            <a:spAutoFit/>
          </a:bodyPr>
          <a:lstStyle/>
          <a:p>
            <a:pPr algn="ctr"/>
            <a:r>
              <a:rPr lang="en-GB" sz="1600" b="1" dirty="0">
                <a:solidFill>
                  <a:schemeClr val="accent4">
                    <a:lumMod val="50000"/>
                  </a:schemeClr>
                </a:solidFill>
              </a:rPr>
              <a:t>Looking after our heritage is important for creating jobs and boosting the economy</a:t>
            </a:r>
          </a:p>
        </p:txBody>
      </p:sp>
      <p:sp>
        <p:nvSpPr>
          <p:cNvPr id="39" name="Rectangle 38"/>
          <p:cNvSpPr/>
          <p:nvPr/>
        </p:nvSpPr>
        <p:spPr>
          <a:xfrm>
            <a:off x="9944154" y="1577195"/>
            <a:ext cx="1921430" cy="1323439"/>
          </a:xfrm>
          <a:prstGeom prst="rect">
            <a:avLst/>
          </a:prstGeom>
        </p:spPr>
        <p:txBody>
          <a:bodyPr wrap="square">
            <a:spAutoFit/>
          </a:bodyPr>
          <a:lstStyle/>
          <a:p>
            <a:pPr algn="ctr"/>
            <a:r>
              <a:rPr lang="en-GB" sz="1600" b="1" dirty="0">
                <a:solidFill>
                  <a:schemeClr val="accent4">
                    <a:lumMod val="50000"/>
                  </a:schemeClr>
                </a:solidFill>
              </a:rPr>
              <a:t>It’s important to protect heritage places even though I may never visit them</a:t>
            </a:r>
          </a:p>
        </p:txBody>
      </p:sp>
      <p:sp>
        <p:nvSpPr>
          <p:cNvPr id="23" name="Rectangle 22"/>
          <p:cNvSpPr/>
          <p:nvPr/>
        </p:nvSpPr>
        <p:spPr>
          <a:xfrm>
            <a:off x="110066" y="6524346"/>
            <a:ext cx="10176933" cy="230832"/>
          </a:xfrm>
          <a:prstGeom prst="rect">
            <a:avLst/>
          </a:prstGeom>
        </p:spPr>
        <p:txBody>
          <a:bodyPr wrap="square">
            <a:spAutoFit/>
          </a:bodyPr>
          <a:lstStyle/>
          <a:p>
            <a:r>
              <a:rPr lang="fr-FR" sz="900" dirty="0">
                <a:solidFill>
                  <a:schemeClr val="accent4">
                    <a:lumMod val="50000"/>
                  </a:schemeClr>
                </a:solidFill>
              </a:rPr>
              <a:t>Base: </a:t>
            </a:r>
            <a:r>
              <a:rPr lang="en-GB" sz="900" dirty="0">
                <a:solidFill>
                  <a:schemeClr val="accent4">
                    <a:lumMod val="50000"/>
                  </a:schemeClr>
                </a:solidFill>
              </a:rPr>
              <a:t>All interested at B3 and NOT disagree with C8_3 (141) B4 - How much do you agree or disagree with the following statements?</a:t>
            </a:r>
          </a:p>
        </p:txBody>
      </p:sp>
      <p:sp>
        <p:nvSpPr>
          <p:cNvPr id="18" name="Content Placeholder 2"/>
          <p:cNvSpPr txBox="1">
            <a:spLocks/>
          </p:cNvSpPr>
          <p:nvPr/>
        </p:nvSpPr>
        <p:spPr>
          <a:xfrm>
            <a:off x="-15875" y="0"/>
            <a:ext cx="12207875" cy="677644"/>
          </a:xfrm>
          <a:prstGeom prst="rect">
            <a:avLst/>
          </a:prstGeom>
          <a:solidFill>
            <a:schemeClr val="accent4">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24"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b="1" dirty="0">
                <a:solidFill>
                  <a:schemeClr val="accent4">
                    <a:lumMod val="50000"/>
                  </a:schemeClr>
                </a:solidFill>
              </a:rPr>
              <a:t>Connection Seekers</a:t>
            </a:r>
          </a:p>
        </p:txBody>
      </p:sp>
      <p:sp>
        <p:nvSpPr>
          <p:cNvPr id="25"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4">
                    <a:lumMod val="50000"/>
                  </a:schemeClr>
                </a:solidFill>
              </a:rPr>
              <a:t>28%</a:t>
            </a:r>
          </a:p>
        </p:txBody>
      </p:sp>
      <p:sp>
        <p:nvSpPr>
          <p:cNvPr id="22" name="Rectangle 21"/>
          <p:cNvSpPr/>
          <p:nvPr/>
        </p:nvSpPr>
        <p:spPr>
          <a:xfrm>
            <a:off x="3637020" y="757358"/>
            <a:ext cx="4949747" cy="461665"/>
          </a:xfrm>
          <a:prstGeom prst="rect">
            <a:avLst/>
          </a:prstGeom>
        </p:spPr>
        <p:txBody>
          <a:bodyPr wrap="square">
            <a:spAutoFit/>
          </a:bodyPr>
          <a:lstStyle/>
          <a:p>
            <a:pPr algn="ctr"/>
            <a:r>
              <a:rPr lang="en-GB" sz="2400" b="1" dirty="0">
                <a:solidFill>
                  <a:schemeClr val="accent4">
                    <a:lumMod val="50000"/>
                  </a:schemeClr>
                </a:solidFill>
              </a:rPr>
              <a:t>Agreement with statements</a:t>
            </a:r>
          </a:p>
        </p:txBody>
      </p:sp>
      <p:sp>
        <p:nvSpPr>
          <p:cNvPr id="26" name="TextBox 25"/>
          <p:cNvSpPr txBox="1"/>
          <p:nvPr/>
        </p:nvSpPr>
        <p:spPr>
          <a:xfrm>
            <a:off x="5198332" y="2872737"/>
            <a:ext cx="514247" cy="461665"/>
          </a:xfrm>
          <a:prstGeom prst="rect">
            <a:avLst/>
          </a:prstGeom>
          <a:noFill/>
        </p:spPr>
        <p:txBody>
          <a:bodyPr wrap="square" rtlCol="0">
            <a:spAutoFit/>
          </a:bodyPr>
          <a:lstStyle/>
          <a:p>
            <a:pPr algn="ctr"/>
            <a:r>
              <a:rPr lang="en-GB" sz="2400" dirty="0">
                <a:solidFill>
                  <a:schemeClr val="accent4">
                    <a:lumMod val="50000"/>
                  </a:schemeClr>
                </a:solidFill>
                <a:sym typeface="Wingdings" panose="05000000000000000000" pitchFamily="2" charset="2"/>
              </a:rPr>
              <a:t></a:t>
            </a:r>
            <a:endParaRPr lang="en-GB" sz="2400" dirty="0">
              <a:solidFill>
                <a:schemeClr val="accent4">
                  <a:lumMod val="50000"/>
                </a:schemeClr>
              </a:solidFill>
            </a:endParaRPr>
          </a:p>
        </p:txBody>
      </p:sp>
      <p:sp>
        <p:nvSpPr>
          <p:cNvPr id="30" name="TextBox 29"/>
          <p:cNvSpPr txBox="1"/>
          <p:nvPr/>
        </p:nvSpPr>
        <p:spPr>
          <a:xfrm>
            <a:off x="7129506" y="2861363"/>
            <a:ext cx="514247" cy="461665"/>
          </a:xfrm>
          <a:prstGeom prst="rect">
            <a:avLst/>
          </a:prstGeom>
          <a:noFill/>
        </p:spPr>
        <p:txBody>
          <a:bodyPr wrap="square" rtlCol="0">
            <a:spAutoFit/>
          </a:bodyPr>
          <a:lstStyle/>
          <a:p>
            <a:pPr algn="ctr"/>
            <a:r>
              <a:rPr lang="en-GB" sz="2400" dirty="0">
                <a:solidFill>
                  <a:schemeClr val="accent4">
                    <a:lumMod val="50000"/>
                  </a:schemeClr>
                </a:solidFill>
                <a:sym typeface="Wingdings" panose="05000000000000000000" pitchFamily="2" charset="2"/>
              </a:rPr>
              <a:t></a:t>
            </a:r>
            <a:endParaRPr lang="en-GB" sz="2400" dirty="0">
              <a:solidFill>
                <a:schemeClr val="accent4">
                  <a:lumMod val="50000"/>
                </a:schemeClr>
              </a:solidFill>
            </a:endParaRPr>
          </a:p>
        </p:txBody>
      </p:sp>
      <p:sp>
        <p:nvSpPr>
          <p:cNvPr id="31" name="TextBox 30"/>
          <p:cNvSpPr txBox="1"/>
          <p:nvPr/>
        </p:nvSpPr>
        <p:spPr>
          <a:xfrm>
            <a:off x="9049309" y="2879561"/>
            <a:ext cx="514247" cy="461665"/>
          </a:xfrm>
          <a:prstGeom prst="rect">
            <a:avLst/>
          </a:prstGeom>
          <a:noFill/>
        </p:spPr>
        <p:txBody>
          <a:bodyPr wrap="square" rtlCol="0">
            <a:spAutoFit/>
          </a:bodyPr>
          <a:lstStyle/>
          <a:p>
            <a:pPr algn="ctr"/>
            <a:r>
              <a:rPr lang="en-GB" sz="2400" dirty="0">
                <a:solidFill>
                  <a:schemeClr val="accent4">
                    <a:lumMod val="50000"/>
                  </a:schemeClr>
                </a:solidFill>
                <a:sym typeface="Wingdings" panose="05000000000000000000" pitchFamily="2" charset="2"/>
              </a:rPr>
              <a:t></a:t>
            </a:r>
            <a:endParaRPr lang="en-GB" sz="2400" dirty="0">
              <a:solidFill>
                <a:schemeClr val="accent4">
                  <a:lumMod val="50000"/>
                </a:schemeClr>
              </a:solidFill>
            </a:endParaRPr>
          </a:p>
        </p:txBody>
      </p:sp>
      <p:sp>
        <p:nvSpPr>
          <p:cNvPr id="32" name="TextBox 31"/>
          <p:cNvSpPr txBox="1"/>
          <p:nvPr/>
        </p:nvSpPr>
        <p:spPr>
          <a:xfrm>
            <a:off x="1379904" y="2879561"/>
            <a:ext cx="514247" cy="461665"/>
          </a:xfrm>
          <a:prstGeom prst="rect">
            <a:avLst/>
          </a:prstGeom>
          <a:noFill/>
        </p:spPr>
        <p:txBody>
          <a:bodyPr wrap="square" rtlCol="0">
            <a:spAutoFit/>
          </a:bodyPr>
          <a:lstStyle/>
          <a:p>
            <a:pPr algn="ctr"/>
            <a:r>
              <a:rPr lang="en-GB" sz="2400" dirty="0">
                <a:solidFill>
                  <a:schemeClr val="accent4">
                    <a:lumMod val="50000"/>
                  </a:schemeClr>
                </a:solidFill>
                <a:sym typeface="Wingdings" panose="05000000000000000000" pitchFamily="2" charset="2"/>
              </a:rPr>
              <a:t></a:t>
            </a:r>
            <a:endParaRPr lang="en-GB" sz="2400" dirty="0">
              <a:solidFill>
                <a:schemeClr val="accent4">
                  <a:lumMod val="50000"/>
                </a:schemeClr>
              </a:solidFill>
            </a:endParaRPr>
          </a:p>
        </p:txBody>
      </p:sp>
      <p:sp>
        <p:nvSpPr>
          <p:cNvPr id="42" name="TextBox 41"/>
          <p:cNvSpPr txBox="1"/>
          <p:nvPr/>
        </p:nvSpPr>
        <p:spPr>
          <a:xfrm>
            <a:off x="3316877" y="2850756"/>
            <a:ext cx="514247" cy="461665"/>
          </a:xfrm>
          <a:prstGeom prst="rect">
            <a:avLst/>
          </a:prstGeom>
          <a:noFill/>
        </p:spPr>
        <p:txBody>
          <a:bodyPr wrap="square" rtlCol="0">
            <a:spAutoFit/>
          </a:bodyPr>
          <a:lstStyle/>
          <a:p>
            <a:pPr algn="ctr"/>
            <a:r>
              <a:rPr lang="en-GB" sz="2400" dirty="0">
                <a:solidFill>
                  <a:schemeClr val="accent4">
                    <a:lumMod val="50000"/>
                  </a:schemeClr>
                </a:solidFill>
                <a:sym typeface="Wingdings" panose="05000000000000000000" pitchFamily="2" charset="2"/>
              </a:rPr>
              <a:t></a:t>
            </a:r>
            <a:endParaRPr lang="en-GB" sz="2400" dirty="0">
              <a:solidFill>
                <a:schemeClr val="accent4">
                  <a:lumMod val="50000"/>
                </a:schemeClr>
              </a:solidFill>
            </a:endParaRPr>
          </a:p>
        </p:txBody>
      </p:sp>
      <p:sp>
        <p:nvSpPr>
          <p:cNvPr id="49" name="Rectangle 48"/>
          <p:cNvSpPr/>
          <p:nvPr/>
        </p:nvSpPr>
        <p:spPr>
          <a:xfrm>
            <a:off x="938632" y="5798345"/>
            <a:ext cx="637858" cy="369332"/>
          </a:xfrm>
          <a:prstGeom prst="rect">
            <a:avLst/>
          </a:prstGeom>
        </p:spPr>
        <p:txBody>
          <a:bodyPr wrap="square">
            <a:spAutoFit/>
          </a:bodyPr>
          <a:lstStyle/>
          <a:p>
            <a:pPr algn="ctr"/>
            <a:r>
              <a:rPr lang="en-GB" b="1" dirty="0">
                <a:solidFill>
                  <a:schemeClr val="accent4"/>
                </a:solidFill>
              </a:rPr>
              <a:t>2%</a:t>
            </a:r>
            <a:endParaRPr lang="en-GB" dirty="0">
              <a:solidFill>
                <a:schemeClr val="accent4"/>
              </a:solidFill>
            </a:endParaRPr>
          </a:p>
        </p:txBody>
      </p:sp>
      <p:sp>
        <p:nvSpPr>
          <p:cNvPr id="50" name="Rectangle 49"/>
          <p:cNvSpPr/>
          <p:nvPr/>
        </p:nvSpPr>
        <p:spPr>
          <a:xfrm>
            <a:off x="-163779" y="5721401"/>
            <a:ext cx="1056522" cy="523220"/>
          </a:xfrm>
          <a:prstGeom prst="rect">
            <a:avLst/>
          </a:prstGeom>
        </p:spPr>
        <p:txBody>
          <a:bodyPr wrap="square">
            <a:spAutoFit/>
          </a:bodyPr>
          <a:lstStyle/>
          <a:p>
            <a:pPr algn="r"/>
            <a:r>
              <a:rPr lang="en-GB" sz="1400" b="1" dirty="0">
                <a:solidFill>
                  <a:schemeClr val="accent4"/>
                </a:solidFill>
              </a:rPr>
              <a:t>NET disagree</a:t>
            </a:r>
            <a:endParaRPr lang="en-GB" sz="1400" dirty="0">
              <a:solidFill>
                <a:schemeClr val="accent4"/>
              </a:solidFill>
            </a:endParaRPr>
          </a:p>
        </p:txBody>
      </p:sp>
      <p:sp>
        <p:nvSpPr>
          <p:cNvPr id="51" name="Rectangle 50"/>
          <p:cNvSpPr/>
          <p:nvPr/>
        </p:nvSpPr>
        <p:spPr>
          <a:xfrm>
            <a:off x="2828847" y="5798345"/>
            <a:ext cx="637858" cy="369332"/>
          </a:xfrm>
          <a:prstGeom prst="rect">
            <a:avLst/>
          </a:prstGeom>
        </p:spPr>
        <p:txBody>
          <a:bodyPr wrap="square">
            <a:spAutoFit/>
          </a:bodyPr>
          <a:lstStyle/>
          <a:p>
            <a:pPr algn="ctr"/>
            <a:r>
              <a:rPr lang="en-GB" b="1" dirty="0">
                <a:solidFill>
                  <a:schemeClr val="accent4"/>
                </a:solidFill>
              </a:rPr>
              <a:t>8%</a:t>
            </a:r>
            <a:endParaRPr lang="en-GB" dirty="0">
              <a:solidFill>
                <a:schemeClr val="accent4"/>
              </a:solidFill>
            </a:endParaRPr>
          </a:p>
        </p:txBody>
      </p:sp>
      <p:sp>
        <p:nvSpPr>
          <p:cNvPr id="52" name="Rectangle 51"/>
          <p:cNvSpPr/>
          <p:nvPr/>
        </p:nvSpPr>
        <p:spPr>
          <a:xfrm>
            <a:off x="4812217" y="5798345"/>
            <a:ext cx="637858" cy="369332"/>
          </a:xfrm>
          <a:prstGeom prst="rect">
            <a:avLst/>
          </a:prstGeom>
        </p:spPr>
        <p:txBody>
          <a:bodyPr wrap="square">
            <a:spAutoFit/>
          </a:bodyPr>
          <a:lstStyle/>
          <a:p>
            <a:pPr algn="ctr"/>
            <a:r>
              <a:rPr lang="en-GB" b="1" dirty="0">
                <a:solidFill>
                  <a:schemeClr val="accent4"/>
                </a:solidFill>
              </a:rPr>
              <a:t>8%</a:t>
            </a:r>
            <a:endParaRPr lang="en-GB" dirty="0">
              <a:solidFill>
                <a:schemeClr val="accent4"/>
              </a:solidFill>
            </a:endParaRPr>
          </a:p>
        </p:txBody>
      </p:sp>
      <p:sp>
        <p:nvSpPr>
          <p:cNvPr id="53" name="Rectangle 52"/>
          <p:cNvSpPr/>
          <p:nvPr/>
        </p:nvSpPr>
        <p:spPr>
          <a:xfrm>
            <a:off x="6748771" y="5798345"/>
            <a:ext cx="637858" cy="369332"/>
          </a:xfrm>
          <a:prstGeom prst="rect">
            <a:avLst/>
          </a:prstGeom>
        </p:spPr>
        <p:txBody>
          <a:bodyPr wrap="square">
            <a:spAutoFit/>
          </a:bodyPr>
          <a:lstStyle/>
          <a:p>
            <a:pPr algn="ctr"/>
            <a:r>
              <a:rPr lang="en-GB" b="1" dirty="0">
                <a:solidFill>
                  <a:schemeClr val="accent4"/>
                </a:solidFill>
              </a:rPr>
              <a:t>5%</a:t>
            </a:r>
            <a:endParaRPr lang="en-GB" dirty="0">
              <a:solidFill>
                <a:schemeClr val="accent4"/>
              </a:solidFill>
            </a:endParaRPr>
          </a:p>
        </p:txBody>
      </p:sp>
      <p:sp>
        <p:nvSpPr>
          <p:cNvPr id="54" name="Rectangle 53"/>
          <p:cNvSpPr/>
          <p:nvPr/>
        </p:nvSpPr>
        <p:spPr>
          <a:xfrm>
            <a:off x="8711261" y="5798345"/>
            <a:ext cx="637858" cy="369332"/>
          </a:xfrm>
          <a:prstGeom prst="rect">
            <a:avLst/>
          </a:prstGeom>
        </p:spPr>
        <p:txBody>
          <a:bodyPr wrap="square">
            <a:spAutoFit/>
          </a:bodyPr>
          <a:lstStyle/>
          <a:p>
            <a:pPr algn="ctr"/>
            <a:r>
              <a:rPr lang="en-GB" b="1" dirty="0">
                <a:solidFill>
                  <a:schemeClr val="accent4"/>
                </a:solidFill>
              </a:rPr>
              <a:t>11%</a:t>
            </a:r>
            <a:endParaRPr lang="en-GB" dirty="0">
              <a:solidFill>
                <a:schemeClr val="accent4"/>
              </a:solidFill>
            </a:endParaRPr>
          </a:p>
        </p:txBody>
      </p:sp>
      <p:sp>
        <p:nvSpPr>
          <p:cNvPr id="55" name="Rectangle 54"/>
          <p:cNvSpPr/>
          <p:nvPr/>
        </p:nvSpPr>
        <p:spPr>
          <a:xfrm>
            <a:off x="10595198" y="5798345"/>
            <a:ext cx="637858" cy="369332"/>
          </a:xfrm>
          <a:prstGeom prst="rect">
            <a:avLst/>
          </a:prstGeom>
        </p:spPr>
        <p:txBody>
          <a:bodyPr wrap="square">
            <a:spAutoFit/>
          </a:bodyPr>
          <a:lstStyle/>
          <a:p>
            <a:pPr algn="ctr"/>
            <a:r>
              <a:rPr lang="en-GB" b="1" dirty="0">
                <a:solidFill>
                  <a:schemeClr val="accent4"/>
                </a:solidFill>
              </a:rPr>
              <a:t>5%</a:t>
            </a:r>
            <a:endParaRPr lang="en-GB" dirty="0">
              <a:solidFill>
                <a:schemeClr val="accent4"/>
              </a:solidFill>
            </a:endParaRPr>
          </a:p>
        </p:txBody>
      </p:sp>
      <p:sp>
        <p:nvSpPr>
          <p:cNvPr id="2" name="Slide Number Placeholder 1">
            <a:extLst>
              <a:ext uri="{FF2B5EF4-FFF2-40B4-BE49-F238E27FC236}">
                <a16:creationId xmlns:a16="http://schemas.microsoft.com/office/drawing/2014/main" id="{21A89BF2-5187-EC4F-9A14-988363F1D910}"/>
              </a:ext>
            </a:extLst>
          </p:cNvPr>
          <p:cNvSpPr>
            <a:spLocks noGrp="1"/>
          </p:cNvSpPr>
          <p:nvPr>
            <p:ph type="sldNum" sz="quarter" idx="12"/>
          </p:nvPr>
        </p:nvSpPr>
        <p:spPr>
          <a:xfrm>
            <a:off x="9437236" y="6443593"/>
            <a:ext cx="2743200" cy="365125"/>
          </a:xfrm>
        </p:spPr>
        <p:txBody>
          <a:bodyPr/>
          <a:lstStyle/>
          <a:p>
            <a:fld id="{3EBA1AA4-1184-42E6-9FAC-E6D11BBC447D}" type="slidenum">
              <a:rPr lang="en-GB" smtClean="0">
                <a:solidFill>
                  <a:schemeClr val="tx2"/>
                </a:solidFill>
              </a:rPr>
              <a:t>23</a:t>
            </a:fld>
            <a:endParaRPr lang="en-GB" dirty="0">
              <a:solidFill>
                <a:schemeClr val="tx2"/>
              </a:solidFill>
            </a:endParaRPr>
          </a:p>
        </p:txBody>
      </p:sp>
    </p:spTree>
    <p:extLst>
      <p:ext uri="{BB962C8B-B14F-4D97-AF65-F5344CB8AC3E}">
        <p14:creationId xmlns:p14="http://schemas.microsoft.com/office/powerpoint/2010/main" val="33521770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6216665" y="1189871"/>
            <a:ext cx="1857289" cy="4660470"/>
          </a:xfrm>
          <a:prstGeom prst="rect">
            <a:avLst/>
          </a:prstGeom>
          <a:solidFill>
            <a:srgbClr val="3600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Rectangle 27"/>
          <p:cNvSpPr/>
          <p:nvPr/>
        </p:nvSpPr>
        <p:spPr>
          <a:xfrm>
            <a:off x="8470877" y="1189871"/>
            <a:ext cx="1857289" cy="4660470"/>
          </a:xfrm>
          <a:prstGeom prst="rect">
            <a:avLst/>
          </a:prstGeom>
          <a:solidFill>
            <a:srgbClr val="3600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p:nvSpPr>
        <p:spPr>
          <a:xfrm>
            <a:off x="110066" y="6524346"/>
            <a:ext cx="10176933" cy="230832"/>
          </a:xfrm>
          <a:prstGeom prst="rect">
            <a:avLst/>
          </a:prstGeom>
        </p:spPr>
        <p:txBody>
          <a:bodyPr wrap="square">
            <a:spAutoFit/>
          </a:bodyPr>
          <a:lstStyle/>
          <a:p>
            <a:r>
              <a:rPr lang="fr-FR" sz="900" dirty="0">
                <a:solidFill>
                  <a:schemeClr val="accent4">
                    <a:lumMod val="50000"/>
                  </a:schemeClr>
                </a:solidFill>
              </a:rPr>
              <a:t>Base: </a:t>
            </a:r>
            <a:r>
              <a:rPr lang="en-GB" sz="900" dirty="0">
                <a:solidFill>
                  <a:schemeClr val="accent4">
                    <a:lumMod val="50000"/>
                  </a:schemeClr>
                </a:solidFill>
              </a:rPr>
              <a:t>All interested at B3 and NOT disagree with C8_3 (141) B4 - How much do you agree or disagree with the following statements?</a:t>
            </a:r>
          </a:p>
        </p:txBody>
      </p:sp>
      <p:graphicFrame>
        <p:nvGraphicFramePr>
          <p:cNvPr id="9" name="Chart 8"/>
          <p:cNvGraphicFramePr/>
          <p:nvPr>
            <p:extLst>
              <p:ext uri="{D42A27DB-BD31-4B8C-83A1-F6EECF244321}">
                <p14:modId xmlns:p14="http://schemas.microsoft.com/office/powerpoint/2010/main" val="721895093"/>
              </p:ext>
            </p:extLst>
          </p:nvPr>
        </p:nvGraphicFramePr>
        <p:xfrm>
          <a:off x="1656567" y="1569696"/>
          <a:ext cx="8934451" cy="4855238"/>
        </p:xfrm>
        <a:graphic>
          <a:graphicData uri="http://schemas.openxmlformats.org/drawingml/2006/chart">
            <c:chart xmlns:c="http://schemas.openxmlformats.org/drawingml/2006/chart" xmlns:r="http://schemas.openxmlformats.org/officeDocument/2006/relationships" r:id="rId3"/>
          </a:graphicData>
        </a:graphic>
      </p:graphicFrame>
      <p:sp>
        <p:nvSpPr>
          <p:cNvPr id="17" name="Rectangle 16"/>
          <p:cNvSpPr/>
          <p:nvPr/>
        </p:nvSpPr>
        <p:spPr>
          <a:xfrm>
            <a:off x="2410317" y="2955972"/>
            <a:ext cx="637858" cy="369332"/>
          </a:xfrm>
          <a:prstGeom prst="rect">
            <a:avLst/>
          </a:prstGeom>
        </p:spPr>
        <p:txBody>
          <a:bodyPr wrap="square">
            <a:spAutoFit/>
          </a:bodyPr>
          <a:lstStyle/>
          <a:p>
            <a:pPr algn="ctr"/>
            <a:r>
              <a:rPr lang="en-GB" b="1" dirty="0">
                <a:solidFill>
                  <a:schemeClr val="accent4">
                    <a:lumMod val="50000"/>
                  </a:schemeClr>
                </a:solidFill>
              </a:rPr>
              <a:t>43%</a:t>
            </a:r>
            <a:endParaRPr lang="en-GB" dirty="0">
              <a:solidFill>
                <a:schemeClr val="accent4">
                  <a:lumMod val="50000"/>
                </a:schemeClr>
              </a:solidFill>
            </a:endParaRPr>
          </a:p>
        </p:txBody>
      </p:sp>
      <p:sp>
        <p:nvSpPr>
          <p:cNvPr id="22" name="Rectangle 21"/>
          <p:cNvSpPr/>
          <p:nvPr/>
        </p:nvSpPr>
        <p:spPr>
          <a:xfrm>
            <a:off x="3537020" y="711869"/>
            <a:ext cx="4949747" cy="461665"/>
          </a:xfrm>
          <a:prstGeom prst="rect">
            <a:avLst/>
          </a:prstGeom>
        </p:spPr>
        <p:txBody>
          <a:bodyPr wrap="square">
            <a:spAutoFit/>
          </a:bodyPr>
          <a:lstStyle/>
          <a:p>
            <a:pPr algn="ctr"/>
            <a:r>
              <a:rPr lang="en-GB" sz="2400" b="1" dirty="0">
                <a:solidFill>
                  <a:schemeClr val="accent4">
                    <a:lumMod val="50000"/>
                  </a:schemeClr>
                </a:solidFill>
              </a:rPr>
              <a:t>Agreement with statements</a:t>
            </a:r>
          </a:p>
        </p:txBody>
      </p:sp>
      <p:sp>
        <p:nvSpPr>
          <p:cNvPr id="18" name="Content Placeholder 2"/>
          <p:cNvSpPr txBox="1">
            <a:spLocks/>
          </p:cNvSpPr>
          <p:nvPr/>
        </p:nvSpPr>
        <p:spPr>
          <a:xfrm>
            <a:off x="-15875" y="0"/>
            <a:ext cx="12207875" cy="677644"/>
          </a:xfrm>
          <a:prstGeom prst="rect">
            <a:avLst/>
          </a:prstGeom>
          <a:solidFill>
            <a:schemeClr val="accent4">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24"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b="1" dirty="0">
                <a:solidFill>
                  <a:schemeClr val="accent4">
                    <a:lumMod val="50000"/>
                  </a:schemeClr>
                </a:solidFill>
              </a:rPr>
              <a:t>Connection Seekers</a:t>
            </a:r>
          </a:p>
        </p:txBody>
      </p:sp>
      <p:sp>
        <p:nvSpPr>
          <p:cNvPr id="25"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4">
                    <a:lumMod val="50000"/>
                  </a:schemeClr>
                </a:solidFill>
              </a:rPr>
              <a:t>28%</a:t>
            </a:r>
          </a:p>
        </p:txBody>
      </p:sp>
      <p:sp>
        <p:nvSpPr>
          <p:cNvPr id="27" name="Rectangle 26"/>
          <p:cNvSpPr/>
          <p:nvPr/>
        </p:nvSpPr>
        <p:spPr>
          <a:xfrm>
            <a:off x="4628947" y="2955972"/>
            <a:ext cx="637858" cy="369332"/>
          </a:xfrm>
          <a:prstGeom prst="rect">
            <a:avLst/>
          </a:prstGeom>
        </p:spPr>
        <p:txBody>
          <a:bodyPr wrap="square">
            <a:spAutoFit/>
          </a:bodyPr>
          <a:lstStyle/>
          <a:p>
            <a:pPr algn="ctr"/>
            <a:r>
              <a:rPr lang="en-GB" b="1" dirty="0">
                <a:solidFill>
                  <a:schemeClr val="accent4">
                    <a:lumMod val="50000"/>
                  </a:schemeClr>
                </a:solidFill>
              </a:rPr>
              <a:t>47%</a:t>
            </a:r>
            <a:endParaRPr lang="en-GB" dirty="0">
              <a:solidFill>
                <a:schemeClr val="accent4">
                  <a:lumMod val="50000"/>
                </a:schemeClr>
              </a:solidFill>
            </a:endParaRPr>
          </a:p>
        </p:txBody>
      </p:sp>
      <p:sp>
        <p:nvSpPr>
          <p:cNvPr id="29" name="Rectangle 28"/>
          <p:cNvSpPr/>
          <p:nvPr/>
        </p:nvSpPr>
        <p:spPr>
          <a:xfrm>
            <a:off x="6844656" y="2955972"/>
            <a:ext cx="637858" cy="369332"/>
          </a:xfrm>
          <a:prstGeom prst="rect">
            <a:avLst/>
          </a:prstGeom>
        </p:spPr>
        <p:txBody>
          <a:bodyPr wrap="square">
            <a:spAutoFit/>
          </a:bodyPr>
          <a:lstStyle/>
          <a:p>
            <a:pPr algn="ctr"/>
            <a:r>
              <a:rPr lang="en-GB" b="1" dirty="0">
                <a:solidFill>
                  <a:schemeClr val="bg1"/>
                </a:solidFill>
              </a:rPr>
              <a:t>35%</a:t>
            </a:r>
            <a:endParaRPr lang="en-GB" dirty="0">
              <a:solidFill>
                <a:schemeClr val="bg1"/>
              </a:solidFill>
            </a:endParaRPr>
          </a:p>
        </p:txBody>
      </p:sp>
      <p:sp>
        <p:nvSpPr>
          <p:cNvPr id="31" name="Rectangle 30"/>
          <p:cNvSpPr/>
          <p:nvPr/>
        </p:nvSpPr>
        <p:spPr>
          <a:xfrm>
            <a:off x="9000583" y="2955972"/>
            <a:ext cx="637858" cy="369332"/>
          </a:xfrm>
          <a:prstGeom prst="rect">
            <a:avLst/>
          </a:prstGeom>
        </p:spPr>
        <p:txBody>
          <a:bodyPr wrap="square">
            <a:spAutoFit/>
          </a:bodyPr>
          <a:lstStyle/>
          <a:p>
            <a:pPr algn="ctr"/>
            <a:r>
              <a:rPr lang="en-GB" b="1" dirty="0">
                <a:solidFill>
                  <a:schemeClr val="bg1"/>
                </a:solidFill>
              </a:rPr>
              <a:t>45%</a:t>
            </a:r>
            <a:endParaRPr lang="en-GB" dirty="0">
              <a:solidFill>
                <a:schemeClr val="bg1"/>
              </a:solidFill>
            </a:endParaRPr>
          </a:p>
        </p:txBody>
      </p:sp>
      <p:sp>
        <p:nvSpPr>
          <p:cNvPr id="38" name="Rectangle 37"/>
          <p:cNvSpPr/>
          <p:nvPr/>
        </p:nvSpPr>
        <p:spPr>
          <a:xfrm>
            <a:off x="1804984" y="1436092"/>
            <a:ext cx="1848525" cy="1323439"/>
          </a:xfrm>
          <a:prstGeom prst="rect">
            <a:avLst/>
          </a:prstGeom>
        </p:spPr>
        <p:txBody>
          <a:bodyPr wrap="square">
            <a:spAutoFit/>
          </a:bodyPr>
          <a:lstStyle/>
          <a:p>
            <a:pPr algn="ctr"/>
            <a:r>
              <a:rPr lang="en-GB" sz="1600" b="1" dirty="0">
                <a:solidFill>
                  <a:schemeClr val="accent4">
                    <a:lumMod val="50000"/>
                  </a:schemeClr>
                </a:solidFill>
              </a:rPr>
              <a:t>There is never any information on heritage topics that interest me</a:t>
            </a:r>
          </a:p>
        </p:txBody>
      </p:sp>
      <p:sp>
        <p:nvSpPr>
          <p:cNvPr id="40" name="Rectangle 39"/>
          <p:cNvSpPr/>
          <p:nvPr/>
        </p:nvSpPr>
        <p:spPr>
          <a:xfrm>
            <a:off x="8411864" y="1189870"/>
            <a:ext cx="1978061" cy="1815882"/>
          </a:xfrm>
          <a:prstGeom prst="rect">
            <a:avLst/>
          </a:prstGeom>
        </p:spPr>
        <p:txBody>
          <a:bodyPr wrap="square">
            <a:spAutoFit/>
          </a:bodyPr>
          <a:lstStyle/>
          <a:p>
            <a:pPr algn="ctr"/>
            <a:r>
              <a:rPr lang="en-GB" sz="1600" b="1" dirty="0">
                <a:solidFill>
                  <a:schemeClr val="bg1"/>
                </a:solidFill>
              </a:rPr>
              <a:t>There is too much focus on protecting heritage and the past when we should be looking forwards</a:t>
            </a:r>
          </a:p>
        </p:txBody>
      </p:sp>
      <p:sp>
        <p:nvSpPr>
          <p:cNvPr id="41" name="Rectangle 40"/>
          <p:cNvSpPr/>
          <p:nvPr/>
        </p:nvSpPr>
        <p:spPr>
          <a:xfrm>
            <a:off x="4023614" y="1436092"/>
            <a:ext cx="1848525" cy="1323439"/>
          </a:xfrm>
          <a:prstGeom prst="rect">
            <a:avLst/>
          </a:prstGeom>
        </p:spPr>
        <p:txBody>
          <a:bodyPr wrap="square">
            <a:spAutoFit/>
          </a:bodyPr>
          <a:lstStyle/>
          <a:p>
            <a:pPr algn="ctr"/>
            <a:r>
              <a:rPr lang="en-GB" sz="1600" b="1" dirty="0">
                <a:solidFill>
                  <a:schemeClr val="accent4">
                    <a:lumMod val="50000"/>
                  </a:schemeClr>
                </a:solidFill>
              </a:rPr>
              <a:t>I don’t know what heritage places there are to visit in my area</a:t>
            </a:r>
          </a:p>
        </p:txBody>
      </p:sp>
      <p:sp>
        <p:nvSpPr>
          <p:cNvPr id="42" name="Rectangle 41"/>
          <p:cNvSpPr/>
          <p:nvPr/>
        </p:nvSpPr>
        <p:spPr>
          <a:xfrm>
            <a:off x="6193830" y="1559202"/>
            <a:ext cx="1848525" cy="1077218"/>
          </a:xfrm>
          <a:prstGeom prst="rect">
            <a:avLst/>
          </a:prstGeom>
        </p:spPr>
        <p:txBody>
          <a:bodyPr wrap="square">
            <a:spAutoFit/>
          </a:bodyPr>
          <a:lstStyle/>
          <a:p>
            <a:pPr algn="ctr"/>
            <a:r>
              <a:rPr lang="en-GB" sz="1600" b="1" dirty="0">
                <a:solidFill>
                  <a:schemeClr val="bg1"/>
                </a:solidFill>
              </a:rPr>
              <a:t>Heritage is just about facts and dates and is not interesting</a:t>
            </a:r>
          </a:p>
        </p:txBody>
      </p:sp>
      <p:sp>
        <p:nvSpPr>
          <p:cNvPr id="43" name="Rectangle 42"/>
          <p:cNvSpPr/>
          <p:nvPr/>
        </p:nvSpPr>
        <p:spPr>
          <a:xfrm>
            <a:off x="1189812" y="2879028"/>
            <a:ext cx="933510" cy="523220"/>
          </a:xfrm>
          <a:prstGeom prst="rect">
            <a:avLst/>
          </a:prstGeom>
        </p:spPr>
        <p:txBody>
          <a:bodyPr wrap="square">
            <a:spAutoFit/>
          </a:bodyPr>
          <a:lstStyle/>
          <a:p>
            <a:pPr algn="r"/>
            <a:r>
              <a:rPr lang="en-GB" sz="1400" b="1" dirty="0">
                <a:solidFill>
                  <a:schemeClr val="accent4">
                    <a:lumMod val="50000"/>
                  </a:schemeClr>
                </a:solidFill>
              </a:rPr>
              <a:t>NET agree</a:t>
            </a:r>
            <a:endParaRPr lang="en-GB" sz="1400" dirty="0">
              <a:solidFill>
                <a:schemeClr val="accent4">
                  <a:lumMod val="50000"/>
                </a:schemeClr>
              </a:solidFill>
            </a:endParaRPr>
          </a:p>
        </p:txBody>
      </p:sp>
      <p:sp>
        <p:nvSpPr>
          <p:cNvPr id="46" name="TextBox 45"/>
          <p:cNvSpPr txBox="1"/>
          <p:nvPr/>
        </p:nvSpPr>
        <p:spPr>
          <a:xfrm>
            <a:off x="2878195" y="2863639"/>
            <a:ext cx="514247" cy="461665"/>
          </a:xfrm>
          <a:prstGeom prst="rect">
            <a:avLst/>
          </a:prstGeom>
          <a:noFill/>
        </p:spPr>
        <p:txBody>
          <a:bodyPr wrap="square" rtlCol="0">
            <a:spAutoFit/>
          </a:bodyPr>
          <a:lstStyle/>
          <a:p>
            <a:pPr algn="ctr"/>
            <a:r>
              <a:rPr lang="en-GB" sz="2400" dirty="0">
                <a:solidFill>
                  <a:schemeClr val="accent4">
                    <a:lumMod val="50000"/>
                  </a:schemeClr>
                </a:solidFill>
                <a:sym typeface="Wingdings" panose="05000000000000000000" pitchFamily="2" charset="2"/>
              </a:rPr>
              <a:t></a:t>
            </a:r>
            <a:endParaRPr lang="en-GB" sz="2400" dirty="0">
              <a:solidFill>
                <a:schemeClr val="accent4">
                  <a:lumMod val="50000"/>
                </a:schemeClr>
              </a:solidFill>
            </a:endParaRPr>
          </a:p>
        </p:txBody>
      </p:sp>
      <p:sp>
        <p:nvSpPr>
          <p:cNvPr id="20" name="TextBox 19"/>
          <p:cNvSpPr txBox="1"/>
          <p:nvPr/>
        </p:nvSpPr>
        <p:spPr>
          <a:xfrm>
            <a:off x="7282440" y="2876755"/>
            <a:ext cx="514247" cy="461665"/>
          </a:xfrm>
          <a:prstGeom prst="rect">
            <a:avLst/>
          </a:prstGeom>
          <a:noFill/>
        </p:spPr>
        <p:txBody>
          <a:bodyPr wrap="square" rtlCol="0">
            <a:spAutoFit/>
          </a:bodyPr>
          <a:lstStyle/>
          <a:p>
            <a:pPr algn="ctr"/>
            <a:r>
              <a:rPr lang="en-GB" sz="2400" dirty="0">
                <a:solidFill>
                  <a:schemeClr val="bg1"/>
                </a:solidFill>
                <a:sym typeface="Wingdings" panose="05000000000000000000" pitchFamily="2" charset="2"/>
              </a:rPr>
              <a:t></a:t>
            </a:r>
            <a:endParaRPr lang="en-GB" sz="2400" dirty="0">
              <a:solidFill>
                <a:schemeClr val="bg1"/>
              </a:solidFill>
            </a:endParaRPr>
          </a:p>
        </p:txBody>
      </p:sp>
      <p:sp>
        <p:nvSpPr>
          <p:cNvPr id="21" name="TextBox 20"/>
          <p:cNvSpPr txBox="1"/>
          <p:nvPr/>
        </p:nvSpPr>
        <p:spPr>
          <a:xfrm>
            <a:off x="9415305" y="2840283"/>
            <a:ext cx="514247" cy="461665"/>
          </a:xfrm>
          <a:prstGeom prst="rect">
            <a:avLst/>
          </a:prstGeom>
          <a:noFill/>
        </p:spPr>
        <p:txBody>
          <a:bodyPr wrap="square" rtlCol="0">
            <a:spAutoFit/>
          </a:bodyPr>
          <a:lstStyle/>
          <a:p>
            <a:pPr algn="ctr"/>
            <a:r>
              <a:rPr lang="en-GB" sz="2400" dirty="0">
                <a:solidFill>
                  <a:schemeClr val="bg1"/>
                </a:solidFill>
                <a:sym typeface="Wingdings" panose="05000000000000000000" pitchFamily="2" charset="2"/>
              </a:rPr>
              <a:t></a:t>
            </a:r>
            <a:endParaRPr lang="en-GB" sz="2400" dirty="0">
              <a:solidFill>
                <a:schemeClr val="bg1"/>
              </a:solidFill>
            </a:endParaRPr>
          </a:p>
        </p:txBody>
      </p:sp>
      <p:sp>
        <p:nvSpPr>
          <p:cNvPr id="30" name="Rectangle 29"/>
          <p:cNvSpPr/>
          <p:nvPr/>
        </p:nvSpPr>
        <p:spPr>
          <a:xfrm>
            <a:off x="2408041" y="5792442"/>
            <a:ext cx="637858" cy="369332"/>
          </a:xfrm>
          <a:prstGeom prst="rect">
            <a:avLst/>
          </a:prstGeom>
        </p:spPr>
        <p:txBody>
          <a:bodyPr wrap="square">
            <a:spAutoFit/>
          </a:bodyPr>
          <a:lstStyle/>
          <a:p>
            <a:pPr algn="ctr"/>
            <a:r>
              <a:rPr lang="en-GB" b="1" dirty="0">
                <a:solidFill>
                  <a:schemeClr val="accent4"/>
                </a:solidFill>
              </a:rPr>
              <a:t>33%</a:t>
            </a:r>
            <a:endParaRPr lang="en-GB" dirty="0">
              <a:solidFill>
                <a:schemeClr val="accent4"/>
              </a:solidFill>
            </a:endParaRPr>
          </a:p>
        </p:txBody>
      </p:sp>
      <p:sp>
        <p:nvSpPr>
          <p:cNvPr id="32" name="Rectangle 31"/>
          <p:cNvSpPr/>
          <p:nvPr/>
        </p:nvSpPr>
        <p:spPr>
          <a:xfrm>
            <a:off x="4626671" y="5792442"/>
            <a:ext cx="637858" cy="369332"/>
          </a:xfrm>
          <a:prstGeom prst="rect">
            <a:avLst/>
          </a:prstGeom>
        </p:spPr>
        <p:txBody>
          <a:bodyPr wrap="square">
            <a:spAutoFit/>
          </a:bodyPr>
          <a:lstStyle/>
          <a:p>
            <a:pPr algn="ctr"/>
            <a:r>
              <a:rPr lang="en-GB" b="1" dirty="0">
                <a:solidFill>
                  <a:schemeClr val="accent4"/>
                </a:solidFill>
              </a:rPr>
              <a:t>30%</a:t>
            </a:r>
            <a:endParaRPr lang="en-GB" dirty="0">
              <a:solidFill>
                <a:schemeClr val="accent4"/>
              </a:solidFill>
            </a:endParaRPr>
          </a:p>
        </p:txBody>
      </p:sp>
      <p:sp>
        <p:nvSpPr>
          <p:cNvPr id="33" name="Rectangle 32"/>
          <p:cNvSpPr/>
          <p:nvPr/>
        </p:nvSpPr>
        <p:spPr>
          <a:xfrm>
            <a:off x="6846928" y="5792442"/>
            <a:ext cx="637858" cy="369332"/>
          </a:xfrm>
          <a:prstGeom prst="rect">
            <a:avLst/>
          </a:prstGeom>
        </p:spPr>
        <p:txBody>
          <a:bodyPr wrap="square">
            <a:spAutoFit/>
          </a:bodyPr>
          <a:lstStyle/>
          <a:p>
            <a:pPr algn="ctr"/>
            <a:r>
              <a:rPr lang="en-GB" b="1" dirty="0">
                <a:solidFill>
                  <a:schemeClr val="accent4"/>
                </a:solidFill>
              </a:rPr>
              <a:t>46%</a:t>
            </a:r>
            <a:endParaRPr lang="en-GB" dirty="0">
              <a:solidFill>
                <a:schemeClr val="accent4"/>
              </a:solidFill>
            </a:endParaRPr>
          </a:p>
        </p:txBody>
      </p:sp>
      <p:sp>
        <p:nvSpPr>
          <p:cNvPr id="34" name="Rectangle 33"/>
          <p:cNvSpPr/>
          <p:nvPr/>
        </p:nvSpPr>
        <p:spPr>
          <a:xfrm>
            <a:off x="9061993" y="5792442"/>
            <a:ext cx="637858" cy="369332"/>
          </a:xfrm>
          <a:prstGeom prst="rect">
            <a:avLst/>
          </a:prstGeom>
        </p:spPr>
        <p:txBody>
          <a:bodyPr wrap="square">
            <a:spAutoFit/>
          </a:bodyPr>
          <a:lstStyle/>
          <a:p>
            <a:pPr algn="ctr"/>
            <a:r>
              <a:rPr lang="en-GB" b="1" dirty="0">
                <a:solidFill>
                  <a:schemeClr val="accent4"/>
                </a:solidFill>
              </a:rPr>
              <a:t>30%</a:t>
            </a:r>
            <a:endParaRPr lang="en-GB" dirty="0">
              <a:solidFill>
                <a:schemeClr val="accent4"/>
              </a:solidFill>
            </a:endParaRPr>
          </a:p>
        </p:txBody>
      </p:sp>
      <p:sp>
        <p:nvSpPr>
          <p:cNvPr id="35" name="Rectangle 34"/>
          <p:cNvSpPr/>
          <p:nvPr/>
        </p:nvSpPr>
        <p:spPr>
          <a:xfrm>
            <a:off x="791570" y="5715498"/>
            <a:ext cx="1048485" cy="523220"/>
          </a:xfrm>
          <a:prstGeom prst="rect">
            <a:avLst/>
          </a:prstGeom>
        </p:spPr>
        <p:txBody>
          <a:bodyPr wrap="square">
            <a:spAutoFit/>
          </a:bodyPr>
          <a:lstStyle/>
          <a:p>
            <a:pPr algn="r"/>
            <a:r>
              <a:rPr lang="en-GB" sz="1400" b="1" dirty="0">
                <a:solidFill>
                  <a:schemeClr val="accent4"/>
                </a:solidFill>
              </a:rPr>
              <a:t>NET disagree</a:t>
            </a:r>
            <a:endParaRPr lang="en-GB" sz="1400" dirty="0">
              <a:solidFill>
                <a:schemeClr val="accent4"/>
              </a:solidFill>
            </a:endParaRPr>
          </a:p>
        </p:txBody>
      </p:sp>
      <p:sp>
        <p:nvSpPr>
          <p:cNvPr id="36" name="Rectangle 35"/>
          <p:cNvSpPr/>
          <p:nvPr/>
        </p:nvSpPr>
        <p:spPr>
          <a:xfrm>
            <a:off x="7300195" y="6479511"/>
            <a:ext cx="319569" cy="270194"/>
          </a:xfrm>
          <a:prstGeom prst="rect">
            <a:avLst/>
          </a:prstGeom>
          <a:solidFill>
            <a:srgbClr val="3600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Rectangle 36"/>
          <p:cNvSpPr/>
          <p:nvPr/>
        </p:nvSpPr>
        <p:spPr>
          <a:xfrm>
            <a:off x="7566594" y="6507804"/>
            <a:ext cx="4739139" cy="369332"/>
          </a:xfrm>
          <a:prstGeom prst="rect">
            <a:avLst/>
          </a:prstGeom>
        </p:spPr>
        <p:txBody>
          <a:bodyPr wrap="square">
            <a:spAutoFit/>
          </a:bodyPr>
          <a:lstStyle/>
          <a:p>
            <a:r>
              <a:rPr lang="en-GB" sz="900" dirty="0">
                <a:solidFill>
                  <a:schemeClr val="accent4">
                    <a:lumMod val="50000"/>
                  </a:schemeClr>
                </a:solidFill>
              </a:rPr>
              <a:t>Indicates high index versus average for this group for strong agreement with statement</a:t>
            </a:r>
          </a:p>
        </p:txBody>
      </p:sp>
      <p:sp>
        <p:nvSpPr>
          <p:cNvPr id="2" name="Slide Number Placeholder 1">
            <a:extLst>
              <a:ext uri="{FF2B5EF4-FFF2-40B4-BE49-F238E27FC236}">
                <a16:creationId xmlns:a16="http://schemas.microsoft.com/office/drawing/2014/main" id="{1DFE8F87-1873-6143-9AB6-55077B6C09BE}"/>
              </a:ext>
            </a:extLst>
          </p:cNvPr>
          <p:cNvSpPr>
            <a:spLocks noGrp="1"/>
          </p:cNvSpPr>
          <p:nvPr>
            <p:ph type="sldNum" sz="quarter" idx="12"/>
          </p:nvPr>
        </p:nvSpPr>
        <p:spPr>
          <a:xfrm>
            <a:off x="9399521" y="6198970"/>
            <a:ext cx="2743200" cy="365125"/>
          </a:xfrm>
        </p:spPr>
        <p:txBody>
          <a:bodyPr/>
          <a:lstStyle/>
          <a:p>
            <a:fld id="{3EBA1AA4-1184-42E6-9FAC-E6D11BBC447D}" type="slidenum">
              <a:rPr lang="en-GB" smtClean="0">
                <a:solidFill>
                  <a:schemeClr val="tx2"/>
                </a:solidFill>
              </a:rPr>
              <a:t>24</a:t>
            </a:fld>
            <a:endParaRPr lang="en-GB" dirty="0">
              <a:solidFill>
                <a:schemeClr val="tx2"/>
              </a:solidFill>
            </a:endParaRPr>
          </a:p>
        </p:txBody>
      </p:sp>
    </p:spTree>
    <p:extLst>
      <p:ext uri="{BB962C8B-B14F-4D97-AF65-F5344CB8AC3E}">
        <p14:creationId xmlns:p14="http://schemas.microsoft.com/office/powerpoint/2010/main" val="39229407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4073197" y="1296706"/>
            <a:ext cx="1720273" cy="4442605"/>
          </a:xfrm>
          <a:prstGeom prst="rect">
            <a:avLst/>
          </a:prstGeom>
          <a:solidFill>
            <a:srgbClr val="3600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p:nvSpPr>
        <p:spPr>
          <a:xfrm>
            <a:off x="110067" y="6469758"/>
            <a:ext cx="7077184" cy="369332"/>
          </a:xfrm>
          <a:prstGeom prst="rect">
            <a:avLst/>
          </a:prstGeom>
        </p:spPr>
        <p:txBody>
          <a:bodyPr wrap="square">
            <a:spAutoFit/>
          </a:bodyPr>
          <a:lstStyle/>
          <a:p>
            <a:r>
              <a:rPr lang="fr-FR" sz="900" dirty="0">
                <a:solidFill>
                  <a:schemeClr val="accent4">
                    <a:lumMod val="50000"/>
                  </a:schemeClr>
                </a:solidFill>
              </a:rPr>
              <a:t>Base: </a:t>
            </a:r>
            <a:r>
              <a:rPr lang="en-GB" sz="900" dirty="0">
                <a:solidFill>
                  <a:schemeClr val="accent4">
                    <a:lumMod val="50000"/>
                  </a:schemeClr>
                </a:solidFill>
              </a:rPr>
              <a:t>All interested at B3 and NOT disagree with C8_3 (141) C8 How much do you agree or disagree with the following statements about museums?</a:t>
            </a:r>
          </a:p>
        </p:txBody>
      </p:sp>
      <p:graphicFrame>
        <p:nvGraphicFramePr>
          <p:cNvPr id="9" name="Chart 8"/>
          <p:cNvGraphicFramePr/>
          <p:nvPr>
            <p:extLst>
              <p:ext uri="{D42A27DB-BD31-4B8C-83A1-F6EECF244321}">
                <p14:modId xmlns:p14="http://schemas.microsoft.com/office/powerpoint/2010/main" val="318372588"/>
              </p:ext>
            </p:extLst>
          </p:nvPr>
        </p:nvGraphicFramePr>
        <p:xfrm>
          <a:off x="1619249" y="1829461"/>
          <a:ext cx="8934451" cy="4855238"/>
        </p:xfrm>
        <a:graphic>
          <a:graphicData uri="http://schemas.openxmlformats.org/drawingml/2006/chart">
            <c:chart xmlns:c="http://schemas.openxmlformats.org/drawingml/2006/chart" xmlns:r="http://schemas.openxmlformats.org/officeDocument/2006/relationships" r:id="rId3"/>
          </a:graphicData>
        </a:graphic>
      </p:graphicFrame>
      <p:sp>
        <p:nvSpPr>
          <p:cNvPr id="17" name="Rectangle 16"/>
          <p:cNvSpPr/>
          <p:nvPr/>
        </p:nvSpPr>
        <p:spPr>
          <a:xfrm>
            <a:off x="2410317" y="2846785"/>
            <a:ext cx="637858" cy="369332"/>
          </a:xfrm>
          <a:prstGeom prst="rect">
            <a:avLst/>
          </a:prstGeom>
        </p:spPr>
        <p:txBody>
          <a:bodyPr wrap="square">
            <a:spAutoFit/>
          </a:bodyPr>
          <a:lstStyle/>
          <a:p>
            <a:pPr algn="ctr"/>
            <a:r>
              <a:rPr lang="en-GB" b="1" dirty="0">
                <a:solidFill>
                  <a:schemeClr val="accent4">
                    <a:lumMod val="50000"/>
                  </a:schemeClr>
                </a:solidFill>
              </a:rPr>
              <a:t>80%</a:t>
            </a:r>
            <a:endParaRPr lang="en-GB" dirty="0">
              <a:solidFill>
                <a:schemeClr val="accent4">
                  <a:lumMod val="50000"/>
                </a:schemeClr>
              </a:solidFill>
            </a:endParaRPr>
          </a:p>
        </p:txBody>
      </p:sp>
      <p:sp>
        <p:nvSpPr>
          <p:cNvPr id="22" name="Rectangle 21"/>
          <p:cNvSpPr/>
          <p:nvPr/>
        </p:nvSpPr>
        <p:spPr>
          <a:xfrm>
            <a:off x="3537020" y="743710"/>
            <a:ext cx="4949747" cy="461665"/>
          </a:xfrm>
          <a:prstGeom prst="rect">
            <a:avLst/>
          </a:prstGeom>
        </p:spPr>
        <p:txBody>
          <a:bodyPr wrap="square">
            <a:spAutoFit/>
          </a:bodyPr>
          <a:lstStyle/>
          <a:p>
            <a:pPr algn="ctr"/>
            <a:r>
              <a:rPr lang="en-GB" sz="2400" b="1" dirty="0">
                <a:solidFill>
                  <a:schemeClr val="accent4">
                    <a:lumMod val="50000"/>
                  </a:schemeClr>
                </a:solidFill>
              </a:rPr>
              <a:t>Agreement with statements</a:t>
            </a:r>
          </a:p>
        </p:txBody>
      </p:sp>
      <p:sp>
        <p:nvSpPr>
          <p:cNvPr id="18" name="Content Placeholder 2"/>
          <p:cNvSpPr txBox="1">
            <a:spLocks/>
          </p:cNvSpPr>
          <p:nvPr/>
        </p:nvSpPr>
        <p:spPr>
          <a:xfrm>
            <a:off x="-15875" y="0"/>
            <a:ext cx="12207875" cy="677644"/>
          </a:xfrm>
          <a:prstGeom prst="rect">
            <a:avLst/>
          </a:prstGeom>
          <a:solidFill>
            <a:schemeClr val="accent4">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24"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b="1" dirty="0">
                <a:solidFill>
                  <a:schemeClr val="accent4">
                    <a:lumMod val="50000"/>
                  </a:schemeClr>
                </a:solidFill>
              </a:rPr>
              <a:t>Connection Seekers</a:t>
            </a:r>
          </a:p>
        </p:txBody>
      </p:sp>
      <p:sp>
        <p:nvSpPr>
          <p:cNvPr id="25"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4">
                    <a:lumMod val="50000"/>
                  </a:schemeClr>
                </a:solidFill>
              </a:rPr>
              <a:t>28%</a:t>
            </a:r>
          </a:p>
        </p:txBody>
      </p:sp>
      <p:sp>
        <p:nvSpPr>
          <p:cNvPr id="27" name="Rectangle 26"/>
          <p:cNvSpPr/>
          <p:nvPr/>
        </p:nvSpPr>
        <p:spPr>
          <a:xfrm>
            <a:off x="4628947" y="2846785"/>
            <a:ext cx="637858" cy="369332"/>
          </a:xfrm>
          <a:prstGeom prst="rect">
            <a:avLst/>
          </a:prstGeom>
        </p:spPr>
        <p:txBody>
          <a:bodyPr wrap="square">
            <a:spAutoFit/>
          </a:bodyPr>
          <a:lstStyle/>
          <a:p>
            <a:pPr algn="ctr"/>
            <a:r>
              <a:rPr lang="en-GB" b="1" dirty="0">
                <a:solidFill>
                  <a:schemeClr val="bg1"/>
                </a:solidFill>
              </a:rPr>
              <a:t>83%</a:t>
            </a:r>
            <a:endParaRPr lang="en-GB" dirty="0">
              <a:solidFill>
                <a:schemeClr val="bg1"/>
              </a:solidFill>
            </a:endParaRPr>
          </a:p>
        </p:txBody>
      </p:sp>
      <p:sp>
        <p:nvSpPr>
          <p:cNvPr id="29" name="Rectangle 28"/>
          <p:cNvSpPr/>
          <p:nvPr/>
        </p:nvSpPr>
        <p:spPr>
          <a:xfrm>
            <a:off x="6799163" y="2846785"/>
            <a:ext cx="637858" cy="369332"/>
          </a:xfrm>
          <a:prstGeom prst="rect">
            <a:avLst/>
          </a:prstGeom>
        </p:spPr>
        <p:txBody>
          <a:bodyPr wrap="square">
            <a:spAutoFit/>
          </a:bodyPr>
          <a:lstStyle/>
          <a:p>
            <a:pPr algn="ctr"/>
            <a:r>
              <a:rPr lang="en-GB" b="1" dirty="0">
                <a:solidFill>
                  <a:schemeClr val="accent4">
                    <a:lumMod val="50000"/>
                  </a:schemeClr>
                </a:solidFill>
              </a:rPr>
              <a:t>28%</a:t>
            </a:r>
            <a:endParaRPr lang="en-GB" dirty="0">
              <a:solidFill>
                <a:schemeClr val="accent4">
                  <a:lumMod val="50000"/>
                </a:schemeClr>
              </a:solidFill>
            </a:endParaRPr>
          </a:p>
        </p:txBody>
      </p:sp>
      <p:sp>
        <p:nvSpPr>
          <p:cNvPr id="31" name="Rectangle 30"/>
          <p:cNvSpPr/>
          <p:nvPr/>
        </p:nvSpPr>
        <p:spPr>
          <a:xfrm>
            <a:off x="9000583" y="2846785"/>
            <a:ext cx="637858" cy="369332"/>
          </a:xfrm>
          <a:prstGeom prst="rect">
            <a:avLst/>
          </a:prstGeom>
        </p:spPr>
        <p:txBody>
          <a:bodyPr wrap="square">
            <a:spAutoFit/>
          </a:bodyPr>
          <a:lstStyle/>
          <a:p>
            <a:pPr algn="ctr"/>
            <a:r>
              <a:rPr lang="en-GB" b="1" dirty="0">
                <a:solidFill>
                  <a:schemeClr val="accent4">
                    <a:lumMod val="50000"/>
                  </a:schemeClr>
                </a:solidFill>
              </a:rPr>
              <a:t>31%</a:t>
            </a:r>
            <a:endParaRPr lang="en-GB" dirty="0">
              <a:solidFill>
                <a:schemeClr val="accent4">
                  <a:lumMod val="50000"/>
                </a:schemeClr>
              </a:solidFill>
            </a:endParaRPr>
          </a:p>
        </p:txBody>
      </p:sp>
      <p:sp>
        <p:nvSpPr>
          <p:cNvPr id="38" name="Rectangle 37"/>
          <p:cNvSpPr/>
          <p:nvPr/>
        </p:nvSpPr>
        <p:spPr>
          <a:xfrm>
            <a:off x="1804984" y="1341908"/>
            <a:ext cx="1848525" cy="1323439"/>
          </a:xfrm>
          <a:prstGeom prst="rect">
            <a:avLst/>
          </a:prstGeom>
        </p:spPr>
        <p:txBody>
          <a:bodyPr wrap="square">
            <a:spAutoFit/>
          </a:bodyPr>
          <a:lstStyle/>
          <a:p>
            <a:pPr algn="ctr"/>
            <a:r>
              <a:rPr lang="en-GB" sz="1600" b="1" dirty="0">
                <a:solidFill>
                  <a:schemeClr val="accent4">
                    <a:lumMod val="50000"/>
                  </a:schemeClr>
                </a:solidFill>
              </a:rPr>
              <a:t>Museums have an important role in protecting our heritage</a:t>
            </a:r>
          </a:p>
        </p:txBody>
      </p:sp>
      <p:sp>
        <p:nvSpPr>
          <p:cNvPr id="40" name="Rectangle 39"/>
          <p:cNvSpPr/>
          <p:nvPr/>
        </p:nvSpPr>
        <p:spPr>
          <a:xfrm>
            <a:off x="8395250" y="1588129"/>
            <a:ext cx="1848525" cy="830997"/>
          </a:xfrm>
          <a:prstGeom prst="rect">
            <a:avLst/>
          </a:prstGeom>
        </p:spPr>
        <p:txBody>
          <a:bodyPr wrap="square">
            <a:spAutoFit/>
          </a:bodyPr>
          <a:lstStyle/>
          <a:p>
            <a:pPr algn="ctr"/>
            <a:r>
              <a:rPr lang="en-GB" sz="1600" b="1" dirty="0">
                <a:solidFill>
                  <a:schemeClr val="accent4">
                    <a:lumMod val="50000"/>
                  </a:schemeClr>
                </a:solidFill>
              </a:rPr>
              <a:t>Museums are too intellectual and not cool</a:t>
            </a:r>
          </a:p>
        </p:txBody>
      </p:sp>
      <p:sp>
        <p:nvSpPr>
          <p:cNvPr id="41" name="Rectangle 40"/>
          <p:cNvSpPr/>
          <p:nvPr/>
        </p:nvSpPr>
        <p:spPr>
          <a:xfrm>
            <a:off x="4023614" y="1341908"/>
            <a:ext cx="1848525" cy="1323439"/>
          </a:xfrm>
          <a:prstGeom prst="rect">
            <a:avLst/>
          </a:prstGeom>
        </p:spPr>
        <p:txBody>
          <a:bodyPr wrap="square">
            <a:spAutoFit/>
          </a:bodyPr>
          <a:lstStyle/>
          <a:p>
            <a:pPr algn="ctr"/>
            <a:r>
              <a:rPr lang="en-GB" sz="1600" b="1" dirty="0">
                <a:solidFill>
                  <a:schemeClr val="bg1"/>
                </a:solidFill>
              </a:rPr>
              <a:t>You don't just have to go to a museum to get involved with heritage</a:t>
            </a:r>
          </a:p>
        </p:txBody>
      </p:sp>
      <p:sp>
        <p:nvSpPr>
          <p:cNvPr id="42" name="Rectangle 41"/>
          <p:cNvSpPr/>
          <p:nvPr/>
        </p:nvSpPr>
        <p:spPr>
          <a:xfrm>
            <a:off x="6193830" y="1711240"/>
            <a:ext cx="1848525" cy="584775"/>
          </a:xfrm>
          <a:prstGeom prst="rect">
            <a:avLst/>
          </a:prstGeom>
        </p:spPr>
        <p:txBody>
          <a:bodyPr wrap="square">
            <a:spAutoFit/>
          </a:bodyPr>
          <a:lstStyle/>
          <a:p>
            <a:pPr algn="ctr"/>
            <a:r>
              <a:rPr lang="en-GB" sz="1600" b="1" dirty="0">
                <a:solidFill>
                  <a:schemeClr val="accent4">
                    <a:lumMod val="50000"/>
                  </a:schemeClr>
                </a:solidFill>
              </a:rPr>
              <a:t>I feel intimidated by museums</a:t>
            </a:r>
          </a:p>
        </p:txBody>
      </p:sp>
      <p:sp>
        <p:nvSpPr>
          <p:cNvPr id="43" name="Rectangle 42"/>
          <p:cNvSpPr/>
          <p:nvPr/>
        </p:nvSpPr>
        <p:spPr>
          <a:xfrm>
            <a:off x="908821" y="2769841"/>
            <a:ext cx="933510" cy="523220"/>
          </a:xfrm>
          <a:prstGeom prst="rect">
            <a:avLst/>
          </a:prstGeom>
        </p:spPr>
        <p:txBody>
          <a:bodyPr wrap="square">
            <a:spAutoFit/>
          </a:bodyPr>
          <a:lstStyle/>
          <a:p>
            <a:pPr algn="r"/>
            <a:r>
              <a:rPr lang="en-GB" sz="1400" b="1" dirty="0">
                <a:solidFill>
                  <a:schemeClr val="accent4">
                    <a:lumMod val="50000"/>
                  </a:schemeClr>
                </a:solidFill>
              </a:rPr>
              <a:t>NET agree</a:t>
            </a:r>
            <a:endParaRPr lang="en-GB" sz="1400" dirty="0">
              <a:solidFill>
                <a:schemeClr val="accent4">
                  <a:lumMod val="50000"/>
                </a:schemeClr>
              </a:solidFill>
            </a:endParaRPr>
          </a:p>
        </p:txBody>
      </p:sp>
      <p:sp>
        <p:nvSpPr>
          <p:cNvPr id="44" name="TextBox 43"/>
          <p:cNvSpPr txBox="1"/>
          <p:nvPr/>
        </p:nvSpPr>
        <p:spPr>
          <a:xfrm flipV="1">
            <a:off x="9427825" y="2819489"/>
            <a:ext cx="514247" cy="369332"/>
          </a:xfrm>
          <a:prstGeom prst="rect">
            <a:avLst/>
          </a:prstGeom>
          <a:noFill/>
        </p:spPr>
        <p:txBody>
          <a:bodyPr wrap="square" rtlCol="0">
            <a:spAutoFit/>
          </a:bodyPr>
          <a:lstStyle/>
          <a:p>
            <a:pPr algn="ctr"/>
            <a:r>
              <a:rPr lang="en-GB" dirty="0">
                <a:solidFill>
                  <a:schemeClr val="accent4">
                    <a:lumMod val="50000"/>
                  </a:schemeClr>
                </a:solidFill>
                <a:sym typeface="Wingdings" panose="05000000000000000000" pitchFamily="2" charset="2"/>
              </a:rPr>
              <a:t></a:t>
            </a:r>
            <a:endParaRPr lang="en-GB" dirty="0">
              <a:solidFill>
                <a:schemeClr val="accent4">
                  <a:lumMod val="50000"/>
                </a:schemeClr>
              </a:solidFill>
            </a:endParaRPr>
          </a:p>
        </p:txBody>
      </p:sp>
      <p:sp>
        <p:nvSpPr>
          <p:cNvPr id="20" name="TextBox 19"/>
          <p:cNvSpPr txBox="1"/>
          <p:nvPr/>
        </p:nvSpPr>
        <p:spPr>
          <a:xfrm flipV="1">
            <a:off x="7187250" y="2819489"/>
            <a:ext cx="514247" cy="369332"/>
          </a:xfrm>
          <a:prstGeom prst="rect">
            <a:avLst/>
          </a:prstGeom>
          <a:noFill/>
        </p:spPr>
        <p:txBody>
          <a:bodyPr wrap="square" rtlCol="0">
            <a:spAutoFit/>
          </a:bodyPr>
          <a:lstStyle/>
          <a:p>
            <a:pPr algn="ctr"/>
            <a:r>
              <a:rPr lang="en-GB" dirty="0">
                <a:solidFill>
                  <a:schemeClr val="accent4">
                    <a:lumMod val="50000"/>
                  </a:schemeClr>
                </a:solidFill>
                <a:sym typeface="Wingdings" panose="05000000000000000000" pitchFamily="2" charset="2"/>
              </a:rPr>
              <a:t></a:t>
            </a:r>
            <a:endParaRPr lang="en-GB" dirty="0">
              <a:solidFill>
                <a:schemeClr val="accent4">
                  <a:lumMod val="50000"/>
                </a:schemeClr>
              </a:solidFill>
            </a:endParaRPr>
          </a:p>
        </p:txBody>
      </p:sp>
      <p:sp>
        <p:nvSpPr>
          <p:cNvPr id="26" name="Rectangle 25"/>
          <p:cNvSpPr/>
          <p:nvPr/>
        </p:nvSpPr>
        <p:spPr>
          <a:xfrm>
            <a:off x="2408041" y="5769697"/>
            <a:ext cx="637858" cy="369332"/>
          </a:xfrm>
          <a:prstGeom prst="rect">
            <a:avLst/>
          </a:prstGeom>
        </p:spPr>
        <p:txBody>
          <a:bodyPr wrap="square">
            <a:spAutoFit/>
          </a:bodyPr>
          <a:lstStyle/>
          <a:p>
            <a:pPr algn="ctr"/>
            <a:r>
              <a:rPr lang="en-GB" b="1" dirty="0">
                <a:solidFill>
                  <a:schemeClr val="accent4"/>
                </a:solidFill>
              </a:rPr>
              <a:t>8%</a:t>
            </a:r>
            <a:endParaRPr lang="en-GB" dirty="0">
              <a:solidFill>
                <a:schemeClr val="accent4"/>
              </a:solidFill>
            </a:endParaRPr>
          </a:p>
        </p:txBody>
      </p:sp>
      <p:sp>
        <p:nvSpPr>
          <p:cNvPr id="28" name="Rectangle 27"/>
          <p:cNvSpPr/>
          <p:nvPr/>
        </p:nvSpPr>
        <p:spPr>
          <a:xfrm>
            <a:off x="4626671" y="5769697"/>
            <a:ext cx="637858" cy="369332"/>
          </a:xfrm>
          <a:prstGeom prst="rect">
            <a:avLst/>
          </a:prstGeom>
        </p:spPr>
        <p:txBody>
          <a:bodyPr wrap="square">
            <a:spAutoFit/>
          </a:bodyPr>
          <a:lstStyle/>
          <a:p>
            <a:pPr algn="ctr"/>
            <a:r>
              <a:rPr lang="en-GB" b="1" dirty="0">
                <a:solidFill>
                  <a:schemeClr val="accent4"/>
                </a:solidFill>
              </a:rPr>
              <a:t>3%</a:t>
            </a:r>
            <a:endParaRPr lang="en-GB" dirty="0">
              <a:solidFill>
                <a:schemeClr val="accent4"/>
              </a:solidFill>
            </a:endParaRPr>
          </a:p>
        </p:txBody>
      </p:sp>
      <p:sp>
        <p:nvSpPr>
          <p:cNvPr id="30" name="Rectangle 29"/>
          <p:cNvSpPr/>
          <p:nvPr/>
        </p:nvSpPr>
        <p:spPr>
          <a:xfrm>
            <a:off x="6796887" y="5769697"/>
            <a:ext cx="637858" cy="369332"/>
          </a:xfrm>
          <a:prstGeom prst="rect">
            <a:avLst/>
          </a:prstGeom>
        </p:spPr>
        <p:txBody>
          <a:bodyPr wrap="square">
            <a:spAutoFit/>
          </a:bodyPr>
          <a:lstStyle/>
          <a:p>
            <a:pPr algn="ctr"/>
            <a:r>
              <a:rPr lang="en-GB" b="1" dirty="0">
                <a:solidFill>
                  <a:schemeClr val="accent4"/>
                </a:solidFill>
              </a:rPr>
              <a:t>52%</a:t>
            </a:r>
            <a:endParaRPr lang="en-GB" dirty="0">
              <a:solidFill>
                <a:schemeClr val="accent4"/>
              </a:solidFill>
            </a:endParaRPr>
          </a:p>
        </p:txBody>
      </p:sp>
      <p:sp>
        <p:nvSpPr>
          <p:cNvPr id="32" name="Rectangle 31"/>
          <p:cNvSpPr/>
          <p:nvPr/>
        </p:nvSpPr>
        <p:spPr>
          <a:xfrm>
            <a:off x="8998307" y="5769697"/>
            <a:ext cx="637858" cy="369332"/>
          </a:xfrm>
          <a:prstGeom prst="rect">
            <a:avLst/>
          </a:prstGeom>
        </p:spPr>
        <p:txBody>
          <a:bodyPr wrap="square">
            <a:spAutoFit/>
          </a:bodyPr>
          <a:lstStyle/>
          <a:p>
            <a:pPr algn="ctr"/>
            <a:r>
              <a:rPr lang="en-GB" b="1" dirty="0">
                <a:solidFill>
                  <a:schemeClr val="accent4"/>
                </a:solidFill>
              </a:rPr>
              <a:t>39%</a:t>
            </a:r>
            <a:endParaRPr lang="en-GB" dirty="0">
              <a:solidFill>
                <a:schemeClr val="accent4"/>
              </a:solidFill>
            </a:endParaRPr>
          </a:p>
        </p:txBody>
      </p:sp>
      <p:sp>
        <p:nvSpPr>
          <p:cNvPr id="33" name="Rectangle 32"/>
          <p:cNvSpPr/>
          <p:nvPr/>
        </p:nvSpPr>
        <p:spPr>
          <a:xfrm>
            <a:off x="791570" y="5692753"/>
            <a:ext cx="1048485" cy="523220"/>
          </a:xfrm>
          <a:prstGeom prst="rect">
            <a:avLst/>
          </a:prstGeom>
        </p:spPr>
        <p:txBody>
          <a:bodyPr wrap="square">
            <a:spAutoFit/>
          </a:bodyPr>
          <a:lstStyle/>
          <a:p>
            <a:pPr algn="r"/>
            <a:r>
              <a:rPr lang="en-GB" sz="1400" b="1" dirty="0">
                <a:solidFill>
                  <a:schemeClr val="accent4"/>
                </a:solidFill>
              </a:rPr>
              <a:t>NET disagree</a:t>
            </a:r>
            <a:endParaRPr lang="en-GB" sz="1400" dirty="0">
              <a:solidFill>
                <a:schemeClr val="accent4"/>
              </a:solidFill>
            </a:endParaRPr>
          </a:p>
        </p:txBody>
      </p:sp>
      <p:sp>
        <p:nvSpPr>
          <p:cNvPr id="37" name="TextBox 36"/>
          <p:cNvSpPr txBox="1"/>
          <p:nvPr/>
        </p:nvSpPr>
        <p:spPr>
          <a:xfrm>
            <a:off x="5060022" y="2760461"/>
            <a:ext cx="514247" cy="461665"/>
          </a:xfrm>
          <a:prstGeom prst="rect">
            <a:avLst/>
          </a:prstGeom>
          <a:noFill/>
        </p:spPr>
        <p:txBody>
          <a:bodyPr wrap="square" rtlCol="0">
            <a:spAutoFit/>
          </a:bodyPr>
          <a:lstStyle/>
          <a:p>
            <a:pPr algn="ctr"/>
            <a:r>
              <a:rPr lang="en-GB" sz="2400" dirty="0">
                <a:solidFill>
                  <a:schemeClr val="bg1"/>
                </a:solidFill>
                <a:sym typeface="Wingdings" panose="05000000000000000000" pitchFamily="2" charset="2"/>
              </a:rPr>
              <a:t></a:t>
            </a:r>
            <a:endParaRPr lang="en-GB" sz="2400" dirty="0">
              <a:solidFill>
                <a:schemeClr val="bg1"/>
              </a:solidFill>
            </a:endParaRPr>
          </a:p>
        </p:txBody>
      </p:sp>
      <p:sp>
        <p:nvSpPr>
          <p:cNvPr id="39" name="Rectangle 38"/>
          <p:cNvSpPr/>
          <p:nvPr/>
        </p:nvSpPr>
        <p:spPr>
          <a:xfrm>
            <a:off x="7300195" y="6479511"/>
            <a:ext cx="319569" cy="270194"/>
          </a:xfrm>
          <a:prstGeom prst="rect">
            <a:avLst/>
          </a:prstGeom>
          <a:solidFill>
            <a:srgbClr val="3600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4">
                  <a:lumMod val="50000"/>
                </a:schemeClr>
              </a:solidFill>
            </a:endParaRPr>
          </a:p>
        </p:txBody>
      </p:sp>
      <p:sp>
        <p:nvSpPr>
          <p:cNvPr id="45" name="Rectangle 44"/>
          <p:cNvSpPr/>
          <p:nvPr/>
        </p:nvSpPr>
        <p:spPr>
          <a:xfrm>
            <a:off x="7566594" y="6507804"/>
            <a:ext cx="4739139" cy="369332"/>
          </a:xfrm>
          <a:prstGeom prst="rect">
            <a:avLst/>
          </a:prstGeom>
        </p:spPr>
        <p:txBody>
          <a:bodyPr wrap="square">
            <a:spAutoFit/>
          </a:bodyPr>
          <a:lstStyle/>
          <a:p>
            <a:r>
              <a:rPr lang="en-GB" sz="900" dirty="0">
                <a:solidFill>
                  <a:schemeClr val="accent4">
                    <a:lumMod val="50000"/>
                  </a:schemeClr>
                </a:solidFill>
              </a:rPr>
              <a:t>Indicates high index versus average for this group for strong agreement with statement</a:t>
            </a:r>
          </a:p>
        </p:txBody>
      </p:sp>
      <p:sp>
        <p:nvSpPr>
          <p:cNvPr id="47" name="TextBox 46"/>
          <p:cNvSpPr txBox="1"/>
          <p:nvPr/>
        </p:nvSpPr>
        <p:spPr>
          <a:xfrm>
            <a:off x="9394113" y="5782275"/>
            <a:ext cx="514247" cy="369332"/>
          </a:xfrm>
          <a:prstGeom prst="rect">
            <a:avLst/>
          </a:prstGeom>
          <a:noFill/>
        </p:spPr>
        <p:txBody>
          <a:bodyPr wrap="square" rtlCol="0">
            <a:spAutoFit/>
          </a:bodyPr>
          <a:lstStyle/>
          <a:p>
            <a:pPr algn="ctr"/>
            <a:r>
              <a:rPr lang="en-GB" dirty="0">
                <a:solidFill>
                  <a:schemeClr val="accent4"/>
                </a:solidFill>
                <a:sym typeface="Wingdings" panose="05000000000000000000" pitchFamily="2" charset="2"/>
              </a:rPr>
              <a:t></a:t>
            </a:r>
            <a:endParaRPr lang="en-GB" dirty="0">
              <a:solidFill>
                <a:schemeClr val="accent4"/>
              </a:solidFill>
            </a:endParaRPr>
          </a:p>
        </p:txBody>
      </p:sp>
      <p:sp>
        <p:nvSpPr>
          <p:cNvPr id="2" name="Slide Number Placeholder 1">
            <a:extLst>
              <a:ext uri="{FF2B5EF4-FFF2-40B4-BE49-F238E27FC236}">
                <a16:creationId xmlns:a16="http://schemas.microsoft.com/office/drawing/2014/main" id="{7498F54E-34A9-A94F-804E-914419C2AAFB}"/>
              </a:ext>
            </a:extLst>
          </p:cNvPr>
          <p:cNvSpPr>
            <a:spLocks noGrp="1"/>
          </p:cNvSpPr>
          <p:nvPr>
            <p:ph type="sldNum" sz="quarter" idx="12"/>
          </p:nvPr>
        </p:nvSpPr>
        <p:spPr>
          <a:xfrm>
            <a:off x="9394113" y="6179900"/>
            <a:ext cx="2743200" cy="365125"/>
          </a:xfrm>
        </p:spPr>
        <p:txBody>
          <a:bodyPr/>
          <a:lstStyle/>
          <a:p>
            <a:fld id="{3EBA1AA4-1184-42E6-9FAC-E6D11BBC447D}" type="slidenum">
              <a:rPr lang="en-GB" smtClean="0">
                <a:solidFill>
                  <a:schemeClr val="tx2"/>
                </a:solidFill>
              </a:rPr>
              <a:t>25</a:t>
            </a:fld>
            <a:endParaRPr lang="en-GB" dirty="0">
              <a:solidFill>
                <a:schemeClr val="tx2"/>
              </a:solidFill>
            </a:endParaRPr>
          </a:p>
        </p:txBody>
      </p:sp>
    </p:spTree>
    <p:extLst>
      <p:ext uri="{BB962C8B-B14F-4D97-AF65-F5344CB8AC3E}">
        <p14:creationId xmlns:p14="http://schemas.microsoft.com/office/powerpoint/2010/main" val="5352537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67" name="Content Placeholder 2"/>
          <p:cNvSpPr txBox="1">
            <a:spLocks/>
          </p:cNvSpPr>
          <p:nvPr/>
        </p:nvSpPr>
        <p:spPr>
          <a:xfrm>
            <a:off x="-15875" y="0"/>
            <a:ext cx="12207875" cy="677644"/>
          </a:xfrm>
          <a:prstGeom prst="rect">
            <a:avLst/>
          </a:prstGeom>
          <a:solidFill>
            <a:schemeClr val="accent4">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13" name="Content Placeholder 2"/>
          <p:cNvSpPr txBox="1">
            <a:spLocks/>
          </p:cNvSpPr>
          <p:nvPr/>
        </p:nvSpPr>
        <p:spPr>
          <a:xfrm>
            <a:off x="-15876" y="843092"/>
            <a:ext cx="12207875" cy="2628786"/>
          </a:xfrm>
          <a:prstGeom prst="rect">
            <a:avLst/>
          </a:prstGeom>
          <a:solidFill>
            <a:schemeClr val="accent4">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GB" sz="1800" b="1" dirty="0">
              <a:solidFill>
                <a:schemeClr val="accent4">
                  <a:lumMod val="75000"/>
                </a:schemeClr>
              </a:solidFill>
            </a:endParaRPr>
          </a:p>
        </p:txBody>
      </p:sp>
      <p:sp>
        <p:nvSpPr>
          <p:cNvPr id="23" name="Rectangle 22"/>
          <p:cNvSpPr/>
          <p:nvPr/>
        </p:nvSpPr>
        <p:spPr>
          <a:xfrm>
            <a:off x="708439" y="958206"/>
            <a:ext cx="11321635" cy="2266873"/>
          </a:xfrm>
          <a:prstGeom prst="rect">
            <a:avLst/>
          </a:prstGeom>
          <a:solidFill>
            <a:srgbClr val="FFFFFF">
              <a:alpha val="9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4">
                  <a:lumMod val="75000"/>
                </a:schemeClr>
              </a:solidFill>
            </a:endParaRPr>
          </a:p>
        </p:txBody>
      </p:sp>
      <p:sp>
        <p:nvSpPr>
          <p:cNvPr id="56" name="Rounded Rectangle 55"/>
          <p:cNvSpPr/>
          <p:nvPr/>
        </p:nvSpPr>
        <p:spPr>
          <a:xfrm>
            <a:off x="6329771" y="1178370"/>
            <a:ext cx="3156728" cy="1778900"/>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4">
                  <a:lumMod val="75000"/>
                </a:schemeClr>
              </a:solidFill>
            </a:endParaRPr>
          </a:p>
        </p:txBody>
      </p:sp>
      <p:sp>
        <p:nvSpPr>
          <p:cNvPr id="6"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b="1" dirty="0">
                <a:solidFill>
                  <a:schemeClr val="accent4">
                    <a:lumMod val="50000"/>
                  </a:schemeClr>
                </a:solidFill>
              </a:rPr>
              <a:t>Connection Seekers</a:t>
            </a:r>
          </a:p>
        </p:txBody>
      </p:sp>
      <p:sp>
        <p:nvSpPr>
          <p:cNvPr id="18" name="Rectangle 17"/>
          <p:cNvSpPr/>
          <p:nvPr/>
        </p:nvSpPr>
        <p:spPr>
          <a:xfrm>
            <a:off x="146981" y="6591130"/>
            <a:ext cx="11764032" cy="230832"/>
          </a:xfrm>
          <a:prstGeom prst="rect">
            <a:avLst/>
          </a:prstGeom>
        </p:spPr>
        <p:txBody>
          <a:bodyPr wrap="square">
            <a:spAutoFit/>
          </a:bodyPr>
          <a:lstStyle/>
          <a:p>
            <a:r>
              <a:rPr lang="fr-FR" sz="900" dirty="0">
                <a:solidFill>
                  <a:prstClr val="white"/>
                </a:solidFill>
              </a:rPr>
              <a:t>Base: All interested in Heritage at B3 and </a:t>
            </a:r>
            <a:r>
              <a:rPr lang="en-GB" sz="900" dirty="0">
                <a:solidFill>
                  <a:schemeClr val="bg1"/>
                </a:solidFill>
              </a:rPr>
              <a:t>NOT disagree with C8_3 (141) </a:t>
            </a:r>
            <a:endParaRPr lang="en-GB" sz="900" dirty="0">
              <a:solidFill>
                <a:prstClr val="white"/>
              </a:solidFill>
            </a:endParaRPr>
          </a:p>
        </p:txBody>
      </p:sp>
      <p:sp>
        <p:nvSpPr>
          <p:cNvPr id="24" name="Rectangle 23"/>
          <p:cNvSpPr/>
          <p:nvPr/>
        </p:nvSpPr>
        <p:spPr>
          <a:xfrm rot="16200000">
            <a:off x="-900714" y="1836645"/>
            <a:ext cx="2519381" cy="646331"/>
          </a:xfrm>
          <a:prstGeom prst="rect">
            <a:avLst/>
          </a:prstGeom>
        </p:spPr>
        <p:txBody>
          <a:bodyPr wrap="square">
            <a:spAutoFit/>
          </a:bodyPr>
          <a:lstStyle/>
          <a:p>
            <a:pPr algn="ctr"/>
            <a:r>
              <a:rPr lang="en-GB" b="1" dirty="0">
                <a:solidFill>
                  <a:schemeClr val="bg1"/>
                </a:solidFill>
              </a:rPr>
              <a:t>Heritage engagement</a:t>
            </a:r>
          </a:p>
        </p:txBody>
      </p:sp>
      <p:sp>
        <p:nvSpPr>
          <p:cNvPr id="33" name="Rectangle 32"/>
          <p:cNvSpPr/>
          <p:nvPr/>
        </p:nvSpPr>
        <p:spPr>
          <a:xfrm>
            <a:off x="807143" y="1045004"/>
            <a:ext cx="753732" cy="276999"/>
          </a:xfrm>
          <a:prstGeom prst="rect">
            <a:avLst/>
          </a:prstGeom>
        </p:spPr>
        <p:txBody>
          <a:bodyPr wrap="none">
            <a:spAutoFit/>
          </a:bodyPr>
          <a:lstStyle/>
          <a:p>
            <a:r>
              <a:rPr lang="en-GB" sz="1200" b="1" dirty="0">
                <a:solidFill>
                  <a:schemeClr val="accent4">
                    <a:lumMod val="75000"/>
                  </a:schemeClr>
                </a:solidFill>
              </a:rPr>
              <a:t>Visiting:</a:t>
            </a:r>
          </a:p>
        </p:txBody>
      </p:sp>
      <p:graphicFrame>
        <p:nvGraphicFramePr>
          <p:cNvPr id="38" name="Chart 37"/>
          <p:cNvGraphicFramePr/>
          <p:nvPr>
            <p:extLst>
              <p:ext uri="{D42A27DB-BD31-4B8C-83A1-F6EECF244321}">
                <p14:modId xmlns:p14="http://schemas.microsoft.com/office/powerpoint/2010/main" val="1704386989"/>
              </p:ext>
            </p:extLst>
          </p:nvPr>
        </p:nvGraphicFramePr>
        <p:xfrm>
          <a:off x="633911" y="1350339"/>
          <a:ext cx="5395414" cy="1971146"/>
        </p:xfrm>
        <a:graphic>
          <a:graphicData uri="http://schemas.openxmlformats.org/drawingml/2006/chart">
            <c:chart xmlns:c="http://schemas.openxmlformats.org/drawingml/2006/chart" xmlns:r="http://schemas.openxmlformats.org/officeDocument/2006/relationships" r:id="rId4"/>
          </a:graphicData>
        </a:graphic>
      </p:graphicFrame>
      <p:sp>
        <p:nvSpPr>
          <p:cNvPr id="42" name="Content Placeholder 2"/>
          <p:cNvSpPr txBox="1">
            <a:spLocks/>
          </p:cNvSpPr>
          <p:nvPr/>
        </p:nvSpPr>
        <p:spPr>
          <a:xfrm>
            <a:off x="6824688" y="3654784"/>
            <a:ext cx="5015831" cy="2823729"/>
          </a:xfrm>
          <a:prstGeom prst="rect">
            <a:avLst/>
          </a:prstGeom>
          <a:solidFill>
            <a:schemeClr val="accent4">
              <a:alpha val="89804"/>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1800" b="1" dirty="0">
                <a:solidFill>
                  <a:schemeClr val="bg1"/>
                </a:solidFill>
              </a:rPr>
              <a:t>Last museum visit impact:</a:t>
            </a:r>
          </a:p>
        </p:txBody>
      </p:sp>
      <p:sp>
        <p:nvSpPr>
          <p:cNvPr id="5" name="Rectangle 4"/>
          <p:cNvSpPr/>
          <p:nvPr/>
        </p:nvSpPr>
        <p:spPr>
          <a:xfrm>
            <a:off x="6857033" y="4117223"/>
            <a:ext cx="3977693" cy="2308324"/>
          </a:xfrm>
          <a:prstGeom prst="rect">
            <a:avLst/>
          </a:prstGeom>
        </p:spPr>
        <p:txBody>
          <a:bodyPr wrap="square">
            <a:spAutoFit/>
          </a:bodyPr>
          <a:lstStyle/>
          <a:p>
            <a:pPr algn="r">
              <a:lnSpc>
                <a:spcPct val="150000"/>
              </a:lnSpc>
            </a:pPr>
            <a:r>
              <a:rPr lang="en-GB" sz="1200" b="1" dirty="0">
                <a:solidFill>
                  <a:schemeClr val="bg1"/>
                </a:solidFill>
              </a:rPr>
              <a:t>Learned something new</a:t>
            </a:r>
          </a:p>
          <a:p>
            <a:pPr algn="r">
              <a:lnSpc>
                <a:spcPct val="150000"/>
              </a:lnSpc>
            </a:pPr>
            <a:r>
              <a:rPr lang="en-GB" sz="1200" b="1" dirty="0">
                <a:solidFill>
                  <a:schemeClr val="bg1"/>
                </a:solidFill>
              </a:rPr>
              <a:t>A greater appreciation of my heritage and culture</a:t>
            </a:r>
          </a:p>
          <a:p>
            <a:pPr algn="r">
              <a:lnSpc>
                <a:spcPct val="150000"/>
              </a:lnSpc>
            </a:pPr>
            <a:r>
              <a:rPr lang="en-GB" sz="1200" b="1" dirty="0">
                <a:solidFill>
                  <a:schemeClr val="bg1"/>
                </a:solidFill>
              </a:rPr>
              <a:t>A better understanding of other peoples' ideas</a:t>
            </a:r>
          </a:p>
          <a:p>
            <a:pPr algn="r">
              <a:lnSpc>
                <a:spcPct val="150000"/>
              </a:lnSpc>
            </a:pPr>
            <a:r>
              <a:rPr lang="en-GB" sz="1200" b="1" dirty="0">
                <a:solidFill>
                  <a:schemeClr val="bg1"/>
                </a:solidFill>
              </a:rPr>
              <a:t>Learned new things about myself and my history</a:t>
            </a:r>
          </a:p>
          <a:p>
            <a:pPr algn="r">
              <a:lnSpc>
                <a:spcPct val="150000"/>
              </a:lnSpc>
            </a:pPr>
            <a:r>
              <a:rPr lang="en-GB" sz="1200" b="1" dirty="0">
                <a:solidFill>
                  <a:schemeClr val="bg1"/>
                </a:solidFill>
              </a:rPr>
              <a:t>Gained knowledge to use in my work/studying</a:t>
            </a:r>
          </a:p>
          <a:p>
            <a:pPr algn="r">
              <a:lnSpc>
                <a:spcPct val="150000"/>
              </a:lnSpc>
            </a:pPr>
            <a:r>
              <a:rPr lang="en-GB" sz="1200" b="1" dirty="0">
                <a:solidFill>
                  <a:schemeClr val="bg1"/>
                </a:solidFill>
              </a:rPr>
              <a:t>A better understanding of the community I live in</a:t>
            </a:r>
          </a:p>
          <a:p>
            <a:pPr algn="r">
              <a:lnSpc>
                <a:spcPct val="150000"/>
              </a:lnSpc>
            </a:pPr>
            <a:r>
              <a:rPr lang="en-GB" sz="1200" b="1" dirty="0">
                <a:solidFill>
                  <a:schemeClr val="bg1"/>
                </a:solidFill>
              </a:rPr>
              <a:t>Developed a new interest</a:t>
            </a:r>
          </a:p>
          <a:p>
            <a:pPr algn="r">
              <a:lnSpc>
                <a:spcPct val="150000"/>
              </a:lnSpc>
            </a:pPr>
            <a:r>
              <a:rPr lang="en-GB" sz="1200" b="1" dirty="0">
                <a:solidFill>
                  <a:schemeClr val="bg1"/>
                </a:solidFill>
              </a:rPr>
              <a:t>Changed my mind about something</a:t>
            </a:r>
          </a:p>
        </p:txBody>
      </p:sp>
      <p:sp>
        <p:nvSpPr>
          <p:cNvPr id="46" name="Rectangle 45"/>
          <p:cNvSpPr/>
          <p:nvPr/>
        </p:nvSpPr>
        <p:spPr>
          <a:xfrm>
            <a:off x="10834726" y="4117223"/>
            <a:ext cx="633419" cy="2308324"/>
          </a:xfrm>
          <a:prstGeom prst="rect">
            <a:avLst/>
          </a:prstGeom>
        </p:spPr>
        <p:txBody>
          <a:bodyPr wrap="square">
            <a:spAutoFit/>
          </a:bodyPr>
          <a:lstStyle/>
          <a:p>
            <a:pPr algn="ctr">
              <a:lnSpc>
                <a:spcPct val="150000"/>
              </a:lnSpc>
            </a:pPr>
            <a:r>
              <a:rPr lang="en-GB" sz="1200" b="1" dirty="0">
                <a:solidFill>
                  <a:schemeClr val="bg1"/>
                </a:solidFill>
              </a:rPr>
              <a:t>45%</a:t>
            </a:r>
          </a:p>
          <a:p>
            <a:pPr algn="ctr">
              <a:lnSpc>
                <a:spcPct val="150000"/>
              </a:lnSpc>
            </a:pPr>
            <a:r>
              <a:rPr lang="en-GB" sz="1200" b="1" dirty="0">
                <a:solidFill>
                  <a:schemeClr val="bg1"/>
                </a:solidFill>
              </a:rPr>
              <a:t>26%</a:t>
            </a:r>
          </a:p>
          <a:p>
            <a:pPr algn="ctr">
              <a:lnSpc>
                <a:spcPct val="150000"/>
              </a:lnSpc>
            </a:pPr>
            <a:r>
              <a:rPr lang="en-GB" sz="1200" b="1" dirty="0">
                <a:solidFill>
                  <a:schemeClr val="bg1"/>
                </a:solidFill>
              </a:rPr>
              <a:t>20%</a:t>
            </a:r>
          </a:p>
          <a:p>
            <a:pPr algn="ctr">
              <a:lnSpc>
                <a:spcPct val="150000"/>
              </a:lnSpc>
            </a:pPr>
            <a:r>
              <a:rPr lang="en-GB" sz="1200" b="1" dirty="0">
                <a:solidFill>
                  <a:schemeClr val="bg1"/>
                </a:solidFill>
              </a:rPr>
              <a:t>14%</a:t>
            </a:r>
          </a:p>
          <a:p>
            <a:pPr algn="ctr">
              <a:lnSpc>
                <a:spcPct val="150000"/>
              </a:lnSpc>
            </a:pPr>
            <a:r>
              <a:rPr lang="en-GB" sz="1200" b="1" dirty="0">
                <a:solidFill>
                  <a:schemeClr val="bg1"/>
                </a:solidFill>
              </a:rPr>
              <a:t>16%</a:t>
            </a:r>
          </a:p>
          <a:p>
            <a:pPr algn="ctr">
              <a:lnSpc>
                <a:spcPct val="150000"/>
              </a:lnSpc>
            </a:pPr>
            <a:r>
              <a:rPr lang="en-GB" sz="1200" b="1" dirty="0">
                <a:solidFill>
                  <a:schemeClr val="bg1"/>
                </a:solidFill>
              </a:rPr>
              <a:t>14%</a:t>
            </a:r>
          </a:p>
          <a:p>
            <a:pPr algn="ctr">
              <a:lnSpc>
                <a:spcPct val="150000"/>
              </a:lnSpc>
            </a:pPr>
            <a:r>
              <a:rPr lang="en-GB" sz="1200" b="1" dirty="0">
                <a:solidFill>
                  <a:schemeClr val="bg1"/>
                </a:solidFill>
              </a:rPr>
              <a:t>12%</a:t>
            </a:r>
          </a:p>
          <a:p>
            <a:pPr algn="ctr">
              <a:lnSpc>
                <a:spcPct val="150000"/>
              </a:lnSpc>
            </a:pPr>
            <a:r>
              <a:rPr lang="en-GB" sz="1200" b="1" dirty="0">
                <a:solidFill>
                  <a:schemeClr val="bg1"/>
                </a:solidFill>
              </a:rPr>
              <a:t>11%</a:t>
            </a:r>
          </a:p>
        </p:txBody>
      </p:sp>
      <p:sp>
        <p:nvSpPr>
          <p:cNvPr id="52" name="Content Placeholder 2"/>
          <p:cNvSpPr txBox="1">
            <a:spLocks/>
          </p:cNvSpPr>
          <p:nvPr/>
        </p:nvSpPr>
        <p:spPr>
          <a:xfrm>
            <a:off x="3210016" y="5118247"/>
            <a:ext cx="3404560" cy="1353837"/>
          </a:xfrm>
          <a:prstGeom prst="rect">
            <a:avLst/>
          </a:prstGeom>
          <a:solidFill>
            <a:schemeClr val="accent4"/>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55" name="Rectangle 54"/>
          <p:cNvSpPr/>
          <p:nvPr/>
        </p:nvSpPr>
        <p:spPr>
          <a:xfrm>
            <a:off x="9715572" y="1027393"/>
            <a:ext cx="2314501" cy="461665"/>
          </a:xfrm>
          <a:prstGeom prst="rect">
            <a:avLst/>
          </a:prstGeom>
        </p:spPr>
        <p:txBody>
          <a:bodyPr wrap="square">
            <a:spAutoFit/>
          </a:bodyPr>
          <a:lstStyle/>
          <a:p>
            <a:r>
              <a:rPr lang="en-GB" sz="1200" b="1" dirty="0">
                <a:solidFill>
                  <a:schemeClr val="accent4">
                    <a:lumMod val="75000"/>
                  </a:schemeClr>
                </a:solidFill>
              </a:rPr>
              <a:t>Likelihood to visit a museum in future:</a:t>
            </a:r>
          </a:p>
        </p:txBody>
      </p:sp>
      <p:sp>
        <p:nvSpPr>
          <p:cNvPr id="17"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4">
                    <a:lumMod val="75000"/>
                  </a:schemeClr>
                </a:solidFill>
              </a:rPr>
              <a:t>28%</a:t>
            </a:r>
          </a:p>
        </p:txBody>
      </p:sp>
      <p:sp>
        <p:nvSpPr>
          <p:cNvPr id="53" name="Rectangle 52"/>
          <p:cNvSpPr/>
          <p:nvPr/>
        </p:nvSpPr>
        <p:spPr>
          <a:xfrm>
            <a:off x="6388387" y="1288797"/>
            <a:ext cx="1096775" cy="276999"/>
          </a:xfrm>
          <a:prstGeom prst="rect">
            <a:avLst/>
          </a:prstGeom>
        </p:spPr>
        <p:txBody>
          <a:bodyPr wrap="none">
            <a:spAutoFit/>
          </a:bodyPr>
          <a:lstStyle/>
          <a:p>
            <a:r>
              <a:rPr lang="en-GB" sz="1200" b="1" dirty="0">
                <a:solidFill>
                  <a:schemeClr val="bg1"/>
                </a:solidFill>
              </a:rPr>
              <a:t>Visited NMS:</a:t>
            </a:r>
          </a:p>
        </p:txBody>
      </p:sp>
      <p:sp>
        <p:nvSpPr>
          <p:cNvPr id="58" name="Content Placeholder 2"/>
          <p:cNvSpPr txBox="1">
            <a:spLocks/>
          </p:cNvSpPr>
          <p:nvPr/>
        </p:nvSpPr>
        <p:spPr>
          <a:xfrm>
            <a:off x="3210016" y="3656353"/>
            <a:ext cx="3404560" cy="1353837"/>
          </a:xfrm>
          <a:prstGeom prst="rect">
            <a:avLst/>
          </a:prstGeom>
          <a:solidFill>
            <a:schemeClr val="accent4"/>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10" name="Rectangle 9"/>
          <p:cNvSpPr/>
          <p:nvPr/>
        </p:nvSpPr>
        <p:spPr>
          <a:xfrm>
            <a:off x="3324006" y="3731000"/>
            <a:ext cx="1500403" cy="1200329"/>
          </a:xfrm>
          <a:prstGeom prst="rect">
            <a:avLst/>
          </a:prstGeom>
        </p:spPr>
        <p:txBody>
          <a:bodyPr wrap="square">
            <a:spAutoFit/>
          </a:bodyPr>
          <a:lstStyle/>
          <a:p>
            <a:r>
              <a:rPr lang="en-GB" b="1" dirty="0">
                <a:solidFill>
                  <a:schemeClr val="bg1"/>
                </a:solidFill>
              </a:rPr>
              <a:t>Mean rating last museum visit:</a:t>
            </a:r>
            <a:endParaRPr lang="en-GB" dirty="0"/>
          </a:p>
        </p:txBody>
      </p:sp>
      <p:sp>
        <p:nvSpPr>
          <p:cNvPr id="4" name="Rectangle 3"/>
          <p:cNvSpPr/>
          <p:nvPr/>
        </p:nvSpPr>
        <p:spPr>
          <a:xfrm>
            <a:off x="4647088" y="3916745"/>
            <a:ext cx="1832057" cy="830997"/>
          </a:xfrm>
          <a:prstGeom prst="rect">
            <a:avLst/>
          </a:prstGeom>
          <a:solidFill>
            <a:srgbClr val="FFFFFF">
              <a:alpha val="85098"/>
            </a:srgbClr>
          </a:solidFill>
        </p:spPr>
        <p:txBody>
          <a:bodyPr wrap="square">
            <a:spAutoFit/>
          </a:bodyPr>
          <a:lstStyle/>
          <a:p>
            <a:pPr algn="ctr">
              <a:lnSpc>
                <a:spcPct val="150000"/>
              </a:lnSpc>
            </a:pPr>
            <a:r>
              <a:rPr lang="en-GB" sz="1600" b="1" dirty="0">
                <a:solidFill>
                  <a:schemeClr val="accent4">
                    <a:lumMod val="50000"/>
                  </a:schemeClr>
                </a:solidFill>
              </a:rPr>
              <a:t>7.3/10</a:t>
            </a:r>
          </a:p>
          <a:p>
            <a:pPr algn="ctr">
              <a:lnSpc>
                <a:spcPct val="150000"/>
              </a:lnSpc>
            </a:pPr>
            <a:r>
              <a:rPr lang="en-GB" sz="1600" b="1" dirty="0">
                <a:solidFill>
                  <a:schemeClr val="accent4">
                    <a:lumMod val="50000"/>
                  </a:schemeClr>
                </a:solidFill>
              </a:rPr>
              <a:t>45% scored 8-10</a:t>
            </a:r>
          </a:p>
        </p:txBody>
      </p:sp>
      <p:sp>
        <p:nvSpPr>
          <p:cNvPr id="48" name="Rectangle 47"/>
          <p:cNvSpPr/>
          <p:nvPr/>
        </p:nvSpPr>
        <p:spPr>
          <a:xfrm>
            <a:off x="4618900" y="5230886"/>
            <a:ext cx="1924548" cy="1200329"/>
          </a:xfrm>
          <a:prstGeom prst="rect">
            <a:avLst/>
          </a:prstGeom>
        </p:spPr>
        <p:txBody>
          <a:bodyPr wrap="square">
            <a:spAutoFit/>
          </a:bodyPr>
          <a:lstStyle/>
          <a:p>
            <a:pPr>
              <a:lnSpc>
                <a:spcPct val="150000"/>
              </a:lnSpc>
            </a:pPr>
            <a:r>
              <a:rPr lang="en-GB" sz="1600" b="1" dirty="0">
                <a:solidFill>
                  <a:schemeClr val="bg1"/>
                </a:solidFill>
              </a:rPr>
              <a:t>are interested in working in museums sector</a:t>
            </a:r>
            <a:endParaRPr lang="en-GB" sz="2400" b="1" dirty="0">
              <a:solidFill>
                <a:schemeClr val="bg1"/>
              </a:solidFill>
            </a:endParaRPr>
          </a:p>
        </p:txBody>
      </p:sp>
      <p:sp>
        <p:nvSpPr>
          <p:cNvPr id="9" name="Rectangle 8"/>
          <p:cNvSpPr/>
          <p:nvPr/>
        </p:nvSpPr>
        <p:spPr>
          <a:xfrm>
            <a:off x="3425813" y="5517211"/>
            <a:ext cx="894797" cy="523220"/>
          </a:xfrm>
          <a:prstGeom prst="rect">
            <a:avLst/>
          </a:prstGeom>
          <a:solidFill>
            <a:srgbClr val="FFFFFF">
              <a:alpha val="85098"/>
            </a:srgbClr>
          </a:solidFill>
        </p:spPr>
        <p:txBody>
          <a:bodyPr wrap="none">
            <a:spAutoFit/>
          </a:bodyPr>
          <a:lstStyle/>
          <a:p>
            <a:r>
              <a:rPr lang="en-GB" sz="2800" b="1" dirty="0">
                <a:solidFill>
                  <a:schemeClr val="accent4">
                    <a:lumMod val="50000"/>
                  </a:schemeClr>
                </a:solidFill>
              </a:rPr>
              <a:t>45%</a:t>
            </a:r>
            <a:endParaRPr lang="en-GB" sz="2800" dirty="0">
              <a:solidFill>
                <a:schemeClr val="accent4">
                  <a:lumMod val="50000"/>
                </a:schemeClr>
              </a:solidFill>
            </a:endParaRPr>
          </a:p>
        </p:txBody>
      </p:sp>
      <p:sp>
        <p:nvSpPr>
          <p:cNvPr id="59" name="Content Placeholder 2"/>
          <p:cNvSpPr txBox="1">
            <a:spLocks/>
          </p:cNvSpPr>
          <p:nvPr/>
        </p:nvSpPr>
        <p:spPr>
          <a:xfrm>
            <a:off x="337231" y="3654784"/>
            <a:ext cx="2744886" cy="2823729"/>
          </a:xfrm>
          <a:prstGeom prst="rect">
            <a:avLst/>
          </a:prstGeom>
          <a:solidFill>
            <a:schemeClr val="bg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400" b="1" dirty="0">
              <a:solidFill>
                <a:schemeClr val="accent4">
                  <a:lumMod val="50000"/>
                </a:schemeClr>
              </a:solidFill>
            </a:endParaRPr>
          </a:p>
        </p:txBody>
      </p:sp>
      <p:sp>
        <p:nvSpPr>
          <p:cNvPr id="32" name="Rectangle 31"/>
          <p:cNvSpPr/>
          <p:nvPr/>
        </p:nvSpPr>
        <p:spPr>
          <a:xfrm>
            <a:off x="785066" y="3860036"/>
            <a:ext cx="2129109" cy="307777"/>
          </a:xfrm>
          <a:prstGeom prst="rect">
            <a:avLst/>
          </a:prstGeom>
        </p:spPr>
        <p:txBody>
          <a:bodyPr wrap="none">
            <a:spAutoFit/>
          </a:bodyPr>
          <a:lstStyle/>
          <a:p>
            <a:r>
              <a:rPr lang="en-GB" sz="1400" b="1" dirty="0">
                <a:solidFill>
                  <a:schemeClr val="accent4">
                    <a:lumMod val="50000"/>
                  </a:schemeClr>
                </a:solidFill>
              </a:rPr>
              <a:t>Last museum visit with:</a:t>
            </a:r>
          </a:p>
        </p:txBody>
      </p:sp>
      <p:sp>
        <p:nvSpPr>
          <p:cNvPr id="2" name="Rectangle 1"/>
          <p:cNvSpPr/>
          <p:nvPr/>
        </p:nvSpPr>
        <p:spPr>
          <a:xfrm>
            <a:off x="519972" y="4126552"/>
            <a:ext cx="1476459" cy="2031325"/>
          </a:xfrm>
          <a:prstGeom prst="rect">
            <a:avLst/>
          </a:prstGeom>
        </p:spPr>
        <p:txBody>
          <a:bodyPr wrap="square">
            <a:spAutoFit/>
          </a:bodyPr>
          <a:lstStyle/>
          <a:p>
            <a:pPr>
              <a:lnSpc>
                <a:spcPct val="150000"/>
              </a:lnSpc>
            </a:pPr>
            <a:r>
              <a:rPr lang="en-GB" sz="1400" dirty="0">
                <a:solidFill>
                  <a:schemeClr val="accent4">
                    <a:lumMod val="50000"/>
                  </a:schemeClr>
                </a:solidFill>
              </a:rPr>
              <a:t>By myself</a:t>
            </a:r>
          </a:p>
          <a:p>
            <a:pPr>
              <a:lnSpc>
                <a:spcPct val="150000"/>
              </a:lnSpc>
            </a:pPr>
            <a:r>
              <a:rPr lang="en-GB" sz="1400" dirty="0">
                <a:solidFill>
                  <a:schemeClr val="accent4">
                    <a:lumMod val="50000"/>
                  </a:schemeClr>
                </a:solidFill>
              </a:rPr>
              <a:t>With family;</a:t>
            </a:r>
          </a:p>
          <a:p>
            <a:pPr>
              <a:lnSpc>
                <a:spcPct val="150000"/>
              </a:lnSpc>
            </a:pPr>
            <a:r>
              <a:rPr lang="en-GB" sz="1400" dirty="0">
                <a:solidFill>
                  <a:schemeClr val="accent4">
                    <a:lumMod val="50000"/>
                  </a:schemeClr>
                </a:solidFill>
              </a:rPr>
              <a:t>      Partner</a:t>
            </a:r>
          </a:p>
          <a:p>
            <a:pPr>
              <a:lnSpc>
                <a:spcPct val="150000"/>
              </a:lnSpc>
            </a:pPr>
            <a:r>
              <a:rPr lang="en-GB" sz="1400" dirty="0">
                <a:solidFill>
                  <a:schemeClr val="accent4">
                    <a:lumMod val="50000"/>
                  </a:schemeClr>
                </a:solidFill>
              </a:rPr>
              <a:t>      Children</a:t>
            </a:r>
          </a:p>
          <a:p>
            <a:pPr>
              <a:lnSpc>
                <a:spcPct val="150000"/>
              </a:lnSpc>
            </a:pPr>
            <a:r>
              <a:rPr lang="en-GB" sz="1400" dirty="0">
                <a:solidFill>
                  <a:schemeClr val="accent4">
                    <a:lumMod val="50000"/>
                  </a:schemeClr>
                </a:solidFill>
              </a:rPr>
              <a:t>Friends</a:t>
            </a:r>
          </a:p>
          <a:p>
            <a:pPr>
              <a:lnSpc>
                <a:spcPct val="150000"/>
              </a:lnSpc>
            </a:pPr>
            <a:r>
              <a:rPr lang="en-GB" sz="1400" dirty="0">
                <a:solidFill>
                  <a:schemeClr val="accent4">
                    <a:lumMod val="50000"/>
                  </a:schemeClr>
                </a:solidFill>
              </a:rPr>
              <a:t>Classmates</a:t>
            </a:r>
          </a:p>
        </p:txBody>
      </p:sp>
      <p:sp>
        <p:nvSpPr>
          <p:cNvPr id="40" name="Rectangle 39"/>
          <p:cNvSpPr/>
          <p:nvPr/>
        </p:nvSpPr>
        <p:spPr>
          <a:xfrm>
            <a:off x="1892203" y="4126552"/>
            <a:ext cx="710997" cy="2031325"/>
          </a:xfrm>
          <a:prstGeom prst="rect">
            <a:avLst/>
          </a:prstGeom>
        </p:spPr>
        <p:txBody>
          <a:bodyPr wrap="square">
            <a:spAutoFit/>
          </a:bodyPr>
          <a:lstStyle/>
          <a:p>
            <a:pPr algn="ctr">
              <a:lnSpc>
                <a:spcPct val="150000"/>
              </a:lnSpc>
            </a:pPr>
            <a:r>
              <a:rPr lang="en-GB" sz="1400" dirty="0">
                <a:solidFill>
                  <a:schemeClr val="accent4">
                    <a:lumMod val="50000"/>
                  </a:schemeClr>
                </a:solidFill>
              </a:rPr>
              <a:t>16%</a:t>
            </a:r>
          </a:p>
          <a:p>
            <a:pPr algn="ctr">
              <a:lnSpc>
                <a:spcPct val="150000"/>
              </a:lnSpc>
            </a:pPr>
            <a:r>
              <a:rPr lang="en-GB" sz="1400" dirty="0">
                <a:solidFill>
                  <a:schemeClr val="accent4">
                    <a:lumMod val="50000"/>
                  </a:schemeClr>
                </a:solidFill>
              </a:rPr>
              <a:t>50%</a:t>
            </a:r>
          </a:p>
          <a:p>
            <a:pPr algn="ctr">
              <a:lnSpc>
                <a:spcPct val="150000"/>
              </a:lnSpc>
            </a:pPr>
            <a:r>
              <a:rPr lang="en-GB" sz="1400" dirty="0">
                <a:solidFill>
                  <a:schemeClr val="accent4">
                    <a:lumMod val="50000"/>
                  </a:schemeClr>
                </a:solidFill>
              </a:rPr>
              <a:t>18%</a:t>
            </a:r>
          </a:p>
          <a:p>
            <a:pPr algn="ctr">
              <a:lnSpc>
                <a:spcPct val="150000"/>
              </a:lnSpc>
            </a:pPr>
            <a:r>
              <a:rPr lang="en-GB" sz="1400" dirty="0">
                <a:solidFill>
                  <a:schemeClr val="accent4">
                    <a:lumMod val="50000"/>
                  </a:schemeClr>
                </a:solidFill>
              </a:rPr>
              <a:t>8%</a:t>
            </a:r>
          </a:p>
          <a:p>
            <a:pPr algn="ctr">
              <a:lnSpc>
                <a:spcPct val="150000"/>
              </a:lnSpc>
            </a:pPr>
            <a:r>
              <a:rPr lang="en-GB" sz="1400" dirty="0">
                <a:solidFill>
                  <a:schemeClr val="accent4">
                    <a:lumMod val="50000"/>
                  </a:schemeClr>
                </a:solidFill>
              </a:rPr>
              <a:t>22%</a:t>
            </a:r>
          </a:p>
          <a:p>
            <a:pPr algn="ctr">
              <a:lnSpc>
                <a:spcPct val="150000"/>
              </a:lnSpc>
            </a:pPr>
            <a:r>
              <a:rPr lang="en-GB" sz="1400" dirty="0">
                <a:solidFill>
                  <a:schemeClr val="accent4">
                    <a:lumMod val="50000"/>
                  </a:schemeClr>
                </a:solidFill>
              </a:rPr>
              <a:t>13%</a:t>
            </a:r>
          </a:p>
        </p:txBody>
      </p:sp>
      <p:sp>
        <p:nvSpPr>
          <p:cNvPr id="54" name="Rectangle 53"/>
          <p:cNvSpPr/>
          <p:nvPr/>
        </p:nvSpPr>
        <p:spPr>
          <a:xfrm>
            <a:off x="6334749" y="1547147"/>
            <a:ext cx="2527241" cy="1200329"/>
          </a:xfrm>
          <a:prstGeom prst="rect">
            <a:avLst/>
          </a:prstGeom>
        </p:spPr>
        <p:txBody>
          <a:bodyPr wrap="square">
            <a:spAutoFit/>
          </a:bodyPr>
          <a:lstStyle/>
          <a:p>
            <a:pPr>
              <a:lnSpc>
                <a:spcPct val="150000"/>
              </a:lnSpc>
            </a:pPr>
            <a:r>
              <a:rPr lang="en-GB" sz="1200" dirty="0">
                <a:solidFill>
                  <a:schemeClr val="bg1"/>
                </a:solidFill>
              </a:rPr>
              <a:t>National Museum of Scotland</a:t>
            </a:r>
          </a:p>
          <a:p>
            <a:pPr>
              <a:lnSpc>
                <a:spcPct val="150000"/>
              </a:lnSpc>
            </a:pPr>
            <a:r>
              <a:rPr lang="en-GB" sz="1200" dirty="0">
                <a:solidFill>
                  <a:schemeClr val="bg1"/>
                </a:solidFill>
              </a:rPr>
              <a:t>National Museum of Flight</a:t>
            </a:r>
          </a:p>
          <a:p>
            <a:pPr>
              <a:lnSpc>
                <a:spcPct val="150000"/>
              </a:lnSpc>
            </a:pPr>
            <a:r>
              <a:rPr lang="en-GB" sz="1200" dirty="0">
                <a:solidFill>
                  <a:schemeClr val="bg1"/>
                </a:solidFill>
              </a:rPr>
              <a:t>National Museum of Rural Life</a:t>
            </a:r>
          </a:p>
          <a:p>
            <a:pPr>
              <a:lnSpc>
                <a:spcPct val="150000"/>
              </a:lnSpc>
            </a:pPr>
            <a:r>
              <a:rPr lang="en-GB" sz="1200" dirty="0">
                <a:solidFill>
                  <a:schemeClr val="bg1"/>
                </a:solidFill>
              </a:rPr>
              <a:t>National Museum of War</a:t>
            </a:r>
          </a:p>
        </p:txBody>
      </p:sp>
      <p:sp>
        <p:nvSpPr>
          <p:cNvPr id="57" name="Rectangle 56"/>
          <p:cNvSpPr/>
          <p:nvPr/>
        </p:nvSpPr>
        <p:spPr>
          <a:xfrm>
            <a:off x="8713393" y="1524078"/>
            <a:ext cx="658142" cy="1200329"/>
          </a:xfrm>
          <a:prstGeom prst="rect">
            <a:avLst/>
          </a:prstGeom>
        </p:spPr>
        <p:txBody>
          <a:bodyPr wrap="square">
            <a:spAutoFit/>
          </a:bodyPr>
          <a:lstStyle/>
          <a:p>
            <a:pPr algn="ctr">
              <a:lnSpc>
                <a:spcPct val="150000"/>
              </a:lnSpc>
            </a:pPr>
            <a:r>
              <a:rPr lang="en-GB" sz="1200" dirty="0">
                <a:solidFill>
                  <a:schemeClr val="bg1"/>
                </a:solidFill>
              </a:rPr>
              <a:t>49%</a:t>
            </a:r>
          </a:p>
          <a:p>
            <a:pPr algn="ctr">
              <a:lnSpc>
                <a:spcPct val="150000"/>
              </a:lnSpc>
            </a:pPr>
            <a:r>
              <a:rPr lang="en-GB" sz="1200" dirty="0">
                <a:solidFill>
                  <a:schemeClr val="bg1"/>
                </a:solidFill>
              </a:rPr>
              <a:t>16%</a:t>
            </a:r>
          </a:p>
          <a:p>
            <a:pPr algn="ctr">
              <a:lnSpc>
                <a:spcPct val="150000"/>
              </a:lnSpc>
            </a:pPr>
            <a:r>
              <a:rPr lang="en-GB" sz="1200" dirty="0">
                <a:solidFill>
                  <a:schemeClr val="bg1"/>
                </a:solidFill>
              </a:rPr>
              <a:t>11%</a:t>
            </a:r>
          </a:p>
          <a:p>
            <a:pPr algn="ctr">
              <a:lnSpc>
                <a:spcPct val="150000"/>
              </a:lnSpc>
            </a:pPr>
            <a:r>
              <a:rPr lang="en-GB" sz="1200" dirty="0">
                <a:solidFill>
                  <a:schemeClr val="bg1"/>
                </a:solidFill>
              </a:rPr>
              <a:t>16%</a:t>
            </a:r>
          </a:p>
        </p:txBody>
      </p:sp>
      <p:graphicFrame>
        <p:nvGraphicFramePr>
          <p:cNvPr id="43" name="Chart 42"/>
          <p:cNvGraphicFramePr/>
          <p:nvPr>
            <p:extLst>
              <p:ext uri="{D42A27DB-BD31-4B8C-83A1-F6EECF244321}">
                <p14:modId xmlns:p14="http://schemas.microsoft.com/office/powerpoint/2010/main" val="1882990718"/>
              </p:ext>
            </p:extLst>
          </p:nvPr>
        </p:nvGraphicFramePr>
        <p:xfrm>
          <a:off x="9648840" y="1622042"/>
          <a:ext cx="2658540" cy="1555222"/>
        </p:xfrm>
        <a:graphic>
          <a:graphicData uri="http://schemas.openxmlformats.org/drawingml/2006/chart">
            <c:chart xmlns:c="http://schemas.openxmlformats.org/drawingml/2006/chart" xmlns:r="http://schemas.openxmlformats.org/officeDocument/2006/relationships" r:id="rId5"/>
          </a:graphicData>
        </a:graphic>
      </p:graphicFrame>
      <p:sp>
        <p:nvSpPr>
          <p:cNvPr id="44" name="Rectangle 43"/>
          <p:cNvSpPr/>
          <p:nvPr/>
        </p:nvSpPr>
        <p:spPr>
          <a:xfrm>
            <a:off x="11098798" y="1524145"/>
            <a:ext cx="637858" cy="307777"/>
          </a:xfrm>
          <a:prstGeom prst="rect">
            <a:avLst/>
          </a:prstGeom>
        </p:spPr>
        <p:txBody>
          <a:bodyPr wrap="square">
            <a:spAutoFit/>
          </a:bodyPr>
          <a:lstStyle/>
          <a:p>
            <a:pPr algn="ctr"/>
            <a:r>
              <a:rPr lang="en-GB" sz="1400" b="1" dirty="0">
                <a:solidFill>
                  <a:schemeClr val="accent4">
                    <a:lumMod val="75000"/>
                  </a:schemeClr>
                </a:solidFill>
              </a:rPr>
              <a:t>72%</a:t>
            </a:r>
            <a:endParaRPr lang="en-GB" sz="1400" dirty="0">
              <a:solidFill>
                <a:schemeClr val="accent4">
                  <a:lumMod val="75000"/>
                </a:schemeClr>
              </a:solidFill>
            </a:endParaRPr>
          </a:p>
        </p:txBody>
      </p:sp>
      <p:sp>
        <p:nvSpPr>
          <p:cNvPr id="45" name="Rectangle 44"/>
          <p:cNvSpPr/>
          <p:nvPr/>
        </p:nvSpPr>
        <p:spPr>
          <a:xfrm>
            <a:off x="10006122" y="1547228"/>
            <a:ext cx="933510" cy="276999"/>
          </a:xfrm>
          <a:prstGeom prst="rect">
            <a:avLst/>
          </a:prstGeom>
        </p:spPr>
        <p:txBody>
          <a:bodyPr wrap="square">
            <a:spAutoFit/>
          </a:bodyPr>
          <a:lstStyle/>
          <a:p>
            <a:pPr algn="r"/>
            <a:r>
              <a:rPr lang="en-GB" sz="1200" b="1" dirty="0">
                <a:solidFill>
                  <a:schemeClr val="accent4">
                    <a:lumMod val="75000"/>
                  </a:schemeClr>
                </a:solidFill>
              </a:rPr>
              <a:t>NET likely</a:t>
            </a:r>
            <a:endParaRPr lang="en-GB" sz="1200" dirty="0">
              <a:solidFill>
                <a:schemeClr val="accent4">
                  <a:lumMod val="75000"/>
                </a:schemeClr>
              </a:solidFill>
            </a:endParaRPr>
          </a:p>
        </p:txBody>
      </p:sp>
      <p:sp>
        <p:nvSpPr>
          <p:cNvPr id="66" name="TextBox 65"/>
          <p:cNvSpPr txBox="1"/>
          <p:nvPr/>
        </p:nvSpPr>
        <p:spPr>
          <a:xfrm>
            <a:off x="2274182" y="5767427"/>
            <a:ext cx="514247" cy="307777"/>
          </a:xfrm>
          <a:prstGeom prst="rect">
            <a:avLst/>
          </a:prstGeom>
          <a:noFill/>
        </p:spPr>
        <p:txBody>
          <a:bodyPr wrap="square" rtlCol="0">
            <a:spAutoFit/>
          </a:bodyPr>
          <a:lstStyle/>
          <a:p>
            <a:pPr algn="ctr"/>
            <a:r>
              <a:rPr lang="en-GB" sz="1400" dirty="0">
                <a:solidFill>
                  <a:schemeClr val="accent4">
                    <a:lumMod val="50000"/>
                  </a:schemeClr>
                </a:solidFill>
                <a:sym typeface="Wingdings" panose="05000000000000000000" pitchFamily="2" charset="2"/>
              </a:rPr>
              <a:t></a:t>
            </a:r>
            <a:endParaRPr lang="en-GB" sz="1400" dirty="0">
              <a:solidFill>
                <a:schemeClr val="accent4">
                  <a:lumMod val="50000"/>
                </a:schemeClr>
              </a:solidFill>
            </a:endParaRPr>
          </a:p>
        </p:txBody>
      </p:sp>
      <p:sp>
        <p:nvSpPr>
          <p:cNvPr id="3" name="Slide Number Placeholder 2">
            <a:extLst>
              <a:ext uri="{FF2B5EF4-FFF2-40B4-BE49-F238E27FC236}">
                <a16:creationId xmlns:a16="http://schemas.microsoft.com/office/drawing/2014/main" id="{145AE44D-5D92-3F41-A1CF-275F0BB64399}"/>
              </a:ext>
            </a:extLst>
          </p:cNvPr>
          <p:cNvSpPr>
            <a:spLocks noGrp="1"/>
          </p:cNvSpPr>
          <p:nvPr>
            <p:ph type="sldNum" sz="quarter" idx="12"/>
          </p:nvPr>
        </p:nvSpPr>
        <p:spPr>
          <a:xfrm>
            <a:off x="9286873" y="6414996"/>
            <a:ext cx="2743200" cy="365125"/>
          </a:xfrm>
        </p:spPr>
        <p:txBody>
          <a:bodyPr/>
          <a:lstStyle/>
          <a:p>
            <a:fld id="{3EBA1AA4-1184-42E6-9FAC-E6D11BBC447D}" type="slidenum">
              <a:rPr lang="en-GB" smtClean="0">
                <a:solidFill>
                  <a:schemeClr val="bg1"/>
                </a:solidFill>
              </a:rPr>
              <a:t>26</a:t>
            </a:fld>
            <a:endParaRPr lang="en-GB" dirty="0">
              <a:solidFill>
                <a:schemeClr val="bg1"/>
              </a:solidFill>
            </a:endParaRPr>
          </a:p>
        </p:txBody>
      </p:sp>
    </p:spTree>
    <p:extLst>
      <p:ext uri="{BB962C8B-B14F-4D97-AF65-F5344CB8AC3E}">
        <p14:creationId xmlns:p14="http://schemas.microsoft.com/office/powerpoint/2010/main" val="3864827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2182348153"/>
              </p:ext>
            </p:extLst>
          </p:nvPr>
        </p:nvGraphicFramePr>
        <p:xfrm>
          <a:off x="4714526" y="499983"/>
          <a:ext cx="6071856" cy="5726054"/>
        </p:xfrm>
        <a:graphic>
          <a:graphicData uri="http://schemas.openxmlformats.org/drawingml/2006/chart">
            <c:chart xmlns:c="http://schemas.openxmlformats.org/drawingml/2006/chart" xmlns:r="http://schemas.openxmlformats.org/officeDocument/2006/relationships" r:id="rId3"/>
          </a:graphicData>
        </a:graphic>
      </p:graphicFrame>
      <p:sp>
        <p:nvSpPr>
          <p:cNvPr id="10" name="Content Placeholder 2"/>
          <p:cNvSpPr txBox="1">
            <a:spLocks/>
          </p:cNvSpPr>
          <p:nvPr/>
        </p:nvSpPr>
        <p:spPr>
          <a:xfrm>
            <a:off x="-15875" y="0"/>
            <a:ext cx="12207875" cy="677644"/>
          </a:xfrm>
          <a:prstGeom prst="rect">
            <a:avLst/>
          </a:prstGeom>
          <a:solidFill>
            <a:schemeClr val="accent4">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2" name="Rectangle 1"/>
          <p:cNvSpPr/>
          <p:nvPr/>
        </p:nvSpPr>
        <p:spPr>
          <a:xfrm>
            <a:off x="8777062" y="805171"/>
            <a:ext cx="917239" cy="369332"/>
          </a:xfrm>
          <a:prstGeom prst="rect">
            <a:avLst/>
          </a:prstGeom>
        </p:spPr>
        <p:txBody>
          <a:bodyPr wrap="none">
            <a:spAutoFit/>
          </a:bodyPr>
          <a:lstStyle/>
          <a:p>
            <a:r>
              <a:rPr lang="en-GB" b="1" dirty="0">
                <a:solidFill>
                  <a:schemeClr val="accent4">
                    <a:lumMod val="75000"/>
                  </a:schemeClr>
                </a:solidFill>
              </a:rPr>
              <a:t>Index*</a:t>
            </a:r>
          </a:p>
        </p:txBody>
      </p:sp>
      <p:sp>
        <p:nvSpPr>
          <p:cNvPr id="8"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b="1" dirty="0">
                <a:solidFill>
                  <a:schemeClr val="accent4">
                    <a:lumMod val="50000"/>
                  </a:schemeClr>
                </a:solidFill>
              </a:rPr>
              <a:t>Connection Seekers</a:t>
            </a:r>
          </a:p>
        </p:txBody>
      </p:sp>
      <p:sp>
        <p:nvSpPr>
          <p:cNvPr id="9"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4">
                    <a:lumMod val="75000"/>
                  </a:schemeClr>
                </a:solidFill>
              </a:rPr>
              <a:t>28%</a:t>
            </a:r>
          </a:p>
        </p:txBody>
      </p:sp>
      <p:sp>
        <p:nvSpPr>
          <p:cNvPr id="11" name="Content Placeholder 2"/>
          <p:cNvSpPr txBox="1">
            <a:spLocks/>
          </p:cNvSpPr>
          <p:nvPr/>
        </p:nvSpPr>
        <p:spPr>
          <a:xfrm>
            <a:off x="-15875" y="673554"/>
            <a:ext cx="6500789" cy="6184446"/>
          </a:xfrm>
          <a:prstGeom prst="rect">
            <a:avLst/>
          </a:prstGeom>
          <a:solidFill>
            <a:schemeClr val="accent4">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4" name="Rectangle 3"/>
          <p:cNvSpPr/>
          <p:nvPr/>
        </p:nvSpPr>
        <p:spPr>
          <a:xfrm>
            <a:off x="87861" y="6408738"/>
            <a:ext cx="6449010" cy="369332"/>
          </a:xfrm>
          <a:prstGeom prst="rect">
            <a:avLst/>
          </a:prstGeom>
        </p:spPr>
        <p:txBody>
          <a:bodyPr wrap="square">
            <a:spAutoFit/>
          </a:bodyPr>
          <a:lstStyle/>
          <a:p>
            <a:r>
              <a:rPr lang="en-GB" sz="900" dirty="0">
                <a:solidFill>
                  <a:schemeClr val="bg1"/>
                </a:solidFill>
              </a:rPr>
              <a:t>Base: All interested at B3 and NOT disagree with C8_3 (141) C2 - What was the reason for your last visit to a museum?</a:t>
            </a:r>
          </a:p>
        </p:txBody>
      </p:sp>
      <p:graphicFrame>
        <p:nvGraphicFramePr>
          <p:cNvPr id="12" name="Chart 11">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95081812"/>
              </p:ext>
            </p:extLst>
          </p:nvPr>
        </p:nvGraphicFramePr>
        <p:xfrm>
          <a:off x="87861" y="286537"/>
          <a:ext cx="7194876" cy="5939500"/>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p:cNvSpPr txBox="1"/>
          <p:nvPr/>
        </p:nvSpPr>
        <p:spPr>
          <a:xfrm>
            <a:off x="1433853" y="792946"/>
            <a:ext cx="4031873" cy="400110"/>
          </a:xfrm>
          <a:prstGeom prst="rect">
            <a:avLst/>
          </a:prstGeom>
          <a:noFill/>
        </p:spPr>
        <p:txBody>
          <a:bodyPr wrap="none" rtlCol="0">
            <a:spAutoFit/>
          </a:bodyPr>
          <a:lstStyle/>
          <a:p>
            <a:r>
              <a:rPr lang="en-GB" sz="2000" b="1" dirty="0">
                <a:solidFill>
                  <a:schemeClr val="bg1"/>
                </a:solidFill>
              </a:rPr>
              <a:t>Motivation for last museum visit</a:t>
            </a:r>
          </a:p>
        </p:txBody>
      </p:sp>
      <p:sp>
        <p:nvSpPr>
          <p:cNvPr id="14" name="TextBox 13"/>
          <p:cNvSpPr txBox="1"/>
          <p:nvPr/>
        </p:nvSpPr>
        <p:spPr>
          <a:xfrm>
            <a:off x="6536871" y="6052829"/>
            <a:ext cx="5086331" cy="830997"/>
          </a:xfrm>
          <a:prstGeom prst="rect">
            <a:avLst/>
          </a:prstGeom>
          <a:noFill/>
        </p:spPr>
        <p:txBody>
          <a:bodyPr wrap="square" rtlCol="0">
            <a:spAutoFit/>
          </a:bodyPr>
          <a:lstStyle/>
          <a:p>
            <a:r>
              <a:rPr lang="en-GB" sz="1200" dirty="0">
                <a:solidFill>
                  <a:schemeClr val="accent4">
                    <a:lumMod val="50000"/>
                  </a:schemeClr>
                </a:solidFill>
              </a:rPr>
              <a:t>Relative prevalence of </a:t>
            </a:r>
            <a:r>
              <a:rPr lang="nn-NO" sz="1200" dirty="0">
                <a:solidFill>
                  <a:schemeClr val="accent4">
                    <a:lumMod val="50000"/>
                  </a:schemeClr>
                </a:solidFill>
              </a:rPr>
              <a:t>motivation for last museum visit </a:t>
            </a:r>
            <a:r>
              <a:rPr lang="en-GB" sz="1200" dirty="0">
                <a:solidFill>
                  <a:schemeClr val="accent4">
                    <a:lumMod val="50000"/>
                  </a:schemeClr>
                </a:solidFill>
              </a:rPr>
              <a:t>for the ‘Connection Seekers’, showing which are most prevalent (highest index) or least prevalent (lowest index) compared to the average for this group </a:t>
            </a:r>
          </a:p>
        </p:txBody>
      </p:sp>
      <p:sp>
        <p:nvSpPr>
          <p:cNvPr id="5" name="Slide Number Placeholder 4">
            <a:extLst>
              <a:ext uri="{FF2B5EF4-FFF2-40B4-BE49-F238E27FC236}">
                <a16:creationId xmlns:a16="http://schemas.microsoft.com/office/drawing/2014/main" id="{CBDC8AAA-5C08-6640-ABEF-8D22D44F5F30}"/>
              </a:ext>
            </a:extLst>
          </p:cNvPr>
          <p:cNvSpPr>
            <a:spLocks noGrp="1"/>
          </p:cNvSpPr>
          <p:nvPr>
            <p:ph type="sldNum" sz="quarter" idx="12"/>
          </p:nvPr>
        </p:nvSpPr>
        <p:spPr>
          <a:xfrm>
            <a:off x="11675159" y="6285764"/>
            <a:ext cx="432477" cy="365125"/>
          </a:xfrm>
        </p:spPr>
        <p:txBody>
          <a:bodyPr/>
          <a:lstStyle/>
          <a:p>
            <a:fld id="{3EBA1AA4-1184-42E6-9FAC-E6D11BBC447D}" type="slidenum">
              <a:rPr lang="en-GB" smtClean="0">
                <a:solidFill>
                  <a:schemeClr val="tx2"/>
                </a:solidFill>
              </a:rPr>
              <a:t>27</a:t>
            </a:fld>
            <a:endParaRPr lang="en-GB" dirty="0">
              <a:solidFill>
                <a:schemeClr val="tx2"/>
              </a:solidFill>
            </a:endParaRPr>
          </a:p>
        </p:txBody>
      </p:sp>
    </p:spTree>
    <p:extLst>
      <p:ext uri="{BB962C8B-B14F-4D97-AF65-F5344CB8AC3E}">
        <p14:creationId xmlns:p14="http://schemas.microsoft.com/office/powerpoint/2010/main" val="26068004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a:xfrm>
            <a:off x="-15875" y="0"/>
            <a:ext cx="12207875" cy="677644"/>
          </a:xfrm>
          <a:prstGeom prst="rect">
            <a:avLst/>
          </a:prstGeom>
          <a:solidFill>
            <a:schemeClr val="accent4">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2" name="Rectangle 1"/>
          <p:cNvSpPr/>
          <p:nvPr/>
        </p:nvSpPr>
        <p:spPr>
          <a:xfrm>
            <a:off x="8230287" y="1773888"/>
            <a:ext cx="2794355" cy="369332"/>
          </a:xfrm>
          <a:prstGeom prst="rect">
            <a:avLst/>
          </a:prstGeom>
        </p:spPr>
        <p:txBody>
          <a:bodyPr wrap="none">
            <a:spAutoFit/>
          </a:bodyPr>
          <a:lstStyle/>
          <a:p>
            <a:r>
              <a:rPr lang="en-GB" b="1" dirty="0">
                <a:solidFill>
                  <a:schemeClr val="accent4">
                    <a:lumMod val="75000"/>
                  </a:schemeClr>
                </a:solidFill>
              </a:rPr>
              <a:t>Very/quite interested in</a:t>
            </a:r>
          </a:p>
        </p:txBody>
      </p:sp>
      <p:sp>
        <p:nvSpPr>
          <p:cNvPr id="8"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b="1" dirty="0">
                <a:solidFill>
                  <a:schemeClr val="accent4">
                    <a:lumMod val="50000"/>
                  </a:schemeClr>
                </a:solidFill>
              </a:rPr>
              <a:t>Connection Seekers</a:t>
            </a:r>
          </a:p>
        </p:txBody>
      </p:sp>
      <p:sp>
        <p:nvSpPr>
          <p:cNvPr id="9"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4">
                    <a:lumMod val="75000"/>
                  </a:schemeClr>
                </a:solidFill>
              </a:rPr>
              <a:t>28%</a:t>
            </a:r>
          </a:p>
        </p:txBody>
      </p:sp>
      <p:sp>
        <p:nvSpPr>
          <p:cNvPr id="11" name="Content Placeholder 2"/>
          <p:cNvSpPr txBox="1">
            <a:spLocks/>
          </p:cNvSpPr>
          <p:nvPr/>
        </p:nvSpPr>
        <p:spPr>
          <a:xfrm>
            <a:off x="-15875" y="673554"/>
            <a:ext cx="6721563" cy="6184446"/>
          </a:xfrm>
          <a:prstGeom prst="rect">
            <a:avLst/>
          </a:prstGeom>
          <a:solidFill>
            <a:schemeClr val="accent4">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4" name="Rectangle 3"/>
          <p:cNvSpPr/>
          <p:nvPr/>
        </p:nvSpPr>
        <p:spPr>
          <a:xfrm>
            <a:off x="87861" y="6432462"/>
            <a:ext cx="6449010" cy="369332"/>
          </a:xfrm>
          <a:prstGeom prst="rect">
            <a:avLst/>
          </a:prstGeom>
        </p:spPr>
        <p:txBody>
          <a:bodyPr wrap="square">
            <a:spAutoFit/>
          </a:bodyPr>
          <a:lstStyle/>
          <a:p>
            <a:r>
              <a:rPr lang="en-GB" sz="900" dirty="0">
                <a:solidFill>
                  <a:schemeClr val="bg1"/>
                </a:solidFill>
              </a:rPr>
              <a:t>Base: All interested at B3 and NOT disagree with C8_3 (141) A1 - Firstly we would like to know a bit more about you and your interests. Which, if any, of the following have you done in the last year?</a:t>
            </a:r>
          </a:p>
        </p:txBody>
      </p:sp>
      <p:graphicFrame>
        <p:nvGraphicFramePr>
          <p:cNvPr id="12" name="Chart 11">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1337007465"/>
              </p:ext>
            </p:extLst>
          </p:nvPr>
        </p:nvGraphicFramePr>
        <p:xfrm>
          <a:off x="95595" y="380883"/>
          <a:ext cx="6371245" cy="59395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2180613" y="888751"/>
            <a:ext cx="2613216" cy="400110"/>
          </a:xfrm>
          <a:prstGeom prst="rect">
            <a:avLst/>
          </a:prstGeom>
          <a:noFill/>
        </p:spPr>
        <p:txBody>
          <a:bodyPr wrap="none" rtlCol="0">
            <a:spAutoFit/>
          </a:bodyPr>
          <a:lstStyle/>
          <a:p>
            <a:r>
              <a:rPr lang="en-GB" sz="2000" b="1" dirty="0">
                <a:solidFill>
                  <a:schemeClr val="bg1"/>
                </a:solidFill>
              </a:rPr>
              <a:t>Interests in last year</a:t>
            </a:r>
          </a:p>
        </p:txBody>
      </p:sp>
      <p:graphicFrame>
        <p:nvGraphicFramePr>
          <p:cNvPr id="14" name="Chart 13">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515360621"/>
              </p:ext>
            </p:extLst>
          </p:nvPr>
        </p:nvGraphicFramePr>
        <p:xfrm>
          <a:off x="6913924" y="1683279"/>
          <a:ext cx="5069839" cy="3631469"/>
        </p:xfrm>
        <a:graphic>
          <a:graphicData uri="http://schemas.openxmlformats.org/drawingml/2006/chart">
            <c:chart xmlns:c="http://schemas.openxmlformats.org/drawingml/2006/chart" xmlns:r="http://schemas.openxmlformats.org/officeDocument/2006/relationships" r:id="rId4"/>
          </a:graphicData>
        </a:graphic>
      </p:graphicFrame>
      <p:sp>
        <p:nvSpPr>
          <p:cNvPr id="15" name="Rectangle 14"/>
          <p:cNvSpPr/>
          <p:nvPr/>
        </p:nvSpPr>
        <p:spPr>
          <a:xfrm>
            <a:off x="6994996" y="6053965"/>
            <a:ext cx="5101409" cy="369332"/>
          </a:xfrm>
          <a:prstGeom prst="rect">
            <a:avLst/>
          </a:prstGeom>
        </p:spPr>
        <p:txBody>
          <a:bodyPr wrap="square">
            <a:spAutoFit/>
          </a:bodyPr>
          <a:lstStyle/>
          <a:p>
            <a:r>
              <a:rPr lang="en-GB" sz="900" dirty="0">
                <a:solidFill>
                  <a:schemeClr val="accent4">
                    <a:lumMod val="50000"/>
                  </a:schemeClr>
                </a:solidFill>
              </a:rPr>
              <a:t>Base: All interested at B3 and NOT disagree with C8_3 (141) A2 How interested are you in the following topics?</a:t>
            </a:r>
          </a:p>
        </p:txBody>
      </p:sp>
      <p:sp>
        <p:nvSpPr>
          <p:cNvPr id="5" name="Slide Number Placeholder 4">
            <a:extLst>
              <a:ext uri="{FF2B5EF4-FFF2-40B4-BE49-F238E27FC236}">
                <a16:creationId xmlns:a16="http://schemas.microsoft.com/office/drawing/2014/main" id="{8BADF2D3-C845-CF4F-BEE1-661E3889FA6A}"/>
              </a:ext>
            </a:extLst>
          </p:cNvPr>
          <p:cNvSpPr>
            <a:spLocks noGrp="1"/>
          </p:cNvSpPr>
          <p:nvPr>
            <p:ph type="sldNum" sz="quarter" idx="12"/>
          </p:nvPr>
        </p:nvSpPr>
        <p:spPr>
          <a:xfrm>
            <a:off x="9360939" y="6423297"/>
            <a:ext cx="2743200" cy="365125"/>
          </a:xfrm>
        </p:spPr>
        <p:txBody>
          <a:bodyPr/>
          <a:lstStyle/>
          <a:p>
            <a:fld id="{3EBA1AA4-1184-42E6-9FAC-E6D11BBC447D}" type="slidenum">
              <a:rPr lang="en-GB" smtClean="0">
                <a:solidFill>
                  <a:schemeClr val="tx2"/>
                </a:solidFill>
              </a:rPr>
              <a:t>28</a:t>
            </a:fld>
            <a:endParaRPr lang="en-GB" dirty="0">
              <a:solidFill>
                <a:schemeClr val="tx2"/>
              </a:solidFill>
            </a:endParaRPr>
          </a:p>
        </p:txBody>
      </p:sp>
    </p:spTree>
    <p:extLst>
      <p:ext uri="{BB962C8B-B14F-4D97-AF65-F5344CB8AC3E}">
        <p14:creationId xmlns:p14="http://schemas.microsoft.com/office/powerpoint/2010/main" val="23173853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03901ED9-9119-4DD5-977B-3E51CE5ABCB7}"/>
              </a:ext>
            </a:extLst>
          </p:cNvPr>
          <p:cNvGraphicFramePr/>
          <p:nvPr/>
        </p:nvGraphicFramePr>
        <p:xfrm>
          <a:off x="3674658" y="1099708"/>
          <a:ext cx="6852920" cy="5201502"/>
        </p:xfrm>
        <a:graphic>
          <a:graphicData uri="http://schemas.openxmlformats.org/drawingml/2006/chart">
            <c:chart xmlns:c="http://schemas.openxmlformats.org/drawingml/2006/chart" xmlns:r="http://schemas.openxmlformats.org/officeDocument/2006/relationships" r:id="rId2"/>
          </a:graphicData>
        </a:graphic>
      </p:graphicFrame>
      <p:sp>
        <p:nvSpPr>
          <p:cNvPr id="14" name="Content Placeholder 2"/>
          <p:cNvSpPr txBox="1">
            <a:spLocks/>
          </p:cNvSpPr>
          <p:nvPr/>
        </p:nvSpPr>
        <p:spPr>
          <a:xfrm>
            <a:off x="-15875" y="0"/>
            <a:ext cx="12207875" cy="677644"/>
          </a:xfrm>
          <a:prstGeom prst="rect">
            <a:avLst/>
          </a:prstGeom>
          <a:solidFill>
            <a:schemeClr val="accent4">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GB" sz="1800" b="1" dirty="0">
              <a:solidFill>
                <a:prstClr val="white"/>
              </a:solidFill>
            </a:endParaRPr>
          </a:p>
        </p:txBody>
      </p:sp>
      <p:sp>
        <p:nvSpPr>
          <p:cNvPr id="15" name="Content Placeholder 2"/>
          <p:cNvSpPr txBox="1">
            <a:spLocks/>
          </p:cNvSpPr>
          <p:nvPr/>
        </p:nvSpPr>
        <p:spPr>
          <a:xfrm>
            <a:off x="374061" y="81698"/>
            <a:ext cx="6390679"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2400" b="1" dirty="0">
                <a:solidFill>
                  <a:schemeClr val="accent4">
                    <a:lumMod val="50000"/>
                  </a:schemeClr>
                </a:solidFill>
              </a:rPr>
              <a:t>Connection Seekers</a:t>
            </a:r>
          </a:p>
        </p:txBody>
      </p:sp>
      <p:sp>
        <p:nvSpPr>
          <p:cNvPr id="16" name="Content Placeholder 2"/>
          <p:cNvSpPr txBox="1">
            <a:spLocks/>
          </p:cNvSpPr>
          <p:nvPr/>
        </p:nvSpPr>
        <p:spPr>
          <a:xfrm>
            <a:off x="700764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rgbClr val="FFC718">
                    <a:lumMod val="75000"/>
                  </a:srgbClr>
                </a:solidFill>
              </a:rPr>
              <a:t>28%</a:t>
            </a:r>
          </a:p>
        </p:txBody>
      </p:sp>
      <p:graphicFrame>
        <p:nvGraphicFramePr>
          <p:cNvPr id="17" name="Chart 16">
            <a:extLst>
              <a:ext uri="{FF2B5EF4-FFF2-40B4-BE49-F238E27FC236}">
                <a16:creationId xmlns:a16="http://schemas.microsoft.com/office/drawing/2014/main" id="{03901ED9-9119-4DD5-977B-3E51CE5ABCB7}"/>
              </a:ext>
            </a:extLst>
          </p:cNvPr>
          <p:cNvGraphicFramePr/>
          <p:nvPr/>
        </p:nvGraphicFramePr>
        <p:xfrm>
          <a:off x="-775422" y="1099708"/>
          <a:ext cx="6852920" cy="5201502"/>
        </p:xfrm>
        <a:graphic>
          <a:graphicData uri="http://schemas.openxmlformats.org/drawingml/2006/chart">
            <c:chart xmlns:c="http://schemas.openxmlformats.org/drawingml/2006/chart" xmlns:r="http://schemas.openxmlformats.org/officeDocument/2006/relationships" r:id="rId3"/>
          </a:graphicData>
        </a:graphic>
      </p:graphicFrame>
      <p:sp>
        <p:nvSpPr>
          <p:cNvPr id="19" name="Rectangle 18"/>
          <p:cNvSpPr/>
          <p:nvPr/>
        </p:nvSpPr>
        <p:spPr>
          <a:xfrm>
            <a:off x="31385" y="7932677"/>
            <a:ext cx="960519" cy="369332"/>
          </a:xfrm>
          <a:prstGeom prst="rect">
            <a:avLst/>
          </a:prstGeom>
        </p:spPr>
        <p:txBody>
          <a:bodyPr wrap="none">
            <a:spAutoFit/>
          </a:bodyPr>
          <a:lstStyle/>
          <a:p>
            <a:r>
              <a:rPr lang="en-GB" b="1" dirty="0">
                <a:solidFill>
                  <a:srgbClr val="1EC9C4">
                    <a:lumMod val="75000"/>
                  </a:srgbClr>
                </a:solidFill>
              </a:rPr>
              <a:t>Region</a:t>
            </a:r>
          </a:p>
        </p:txBody>
      </p:sp>
      <p:sp>
        <p:nvSpPr>
          <p:cNvPr id="20" name="Rectangle 19"/>
          <p:cNvSpPr/>
          <p:nvPr/>
        </p:nvSpPr>
        <p:spPr>
          <a:xfrm>
            <a:off x="3736808" y="793174"/>
            <a:ext cx="960519" cy="369332"/>
          </a:xfrm>
          <a:prstGeom prst="rect">
            <a:avLst/>
          </a:prstGeom>
        </p:spPr>
        <p:txBody>
          <a:bodyPr wrap="none">
            <a:spAutoFit/>
          </a:bodyPr>
          <a:lstStyle/>
          <a:p>
            <a:r>
              <a:rPr lang="en-GB" b="1" dirty="0">
                <a:solidFill>
                  <a:srgbClr val="FFC718">
                    <a:lumMod val="75000"/>
                  </a:srgbClr>
                </a:solidFill>
              </a:rPr>
              <a:t>Region</a:t>
            </a:r>
          </a:p>
        </p:txBody>
      </p:sp>
      <p:sp>
        <p:nvSpPr>
          <p:cNvPr id="22" name="Rectangle 21"/>
          <p:cNvSpPr/>
          <p:nvPr/>
        </p:nvSpPr>
        <p:spPr>
          <a:xfrm>
            <a:off x="107577" y="6483290"/>
            <a:ext cx="8283937" cy="369332"/>
          </a:xfrm>
          <a:prstGeom prst="rect">
            <a:avLst/>
          </a:prstGeom>
        </p:spPr>
        <p:txBody>
          <a:bodyPr wrap="square">
            <a:spAutoFit/>
          </a:bodyPr>
          <a:lstStyle/>
          <a:p>
            <a:r>
              <a:rPr lang="en-GB" sz="900" dirty="0">
                <a:solidFill>
                  <a:srgbClr val="FFC718">
                    <a:lumMod val="75000"/>
                  </a:srgbClr>
                </a:solidFill>
              </a:rPr>
              <a:t>Base: All interested at B3 and NOT disagree with C8_3 (141) S1b Which region of Scotland do you live in? D8 Please enter the first part of your postcode </a:t>
            </a:r>
          </a:p>
        </p:txBody>
      </p:sp>
      <p:sp>
        <p:nvSpPr>
          <p:cNvPr id="2" name="Slide Number Placeholder 1">
            <a:extLst>
              <a:ext uri="{FF2B5EF4-FFF2-40B4-BE49-F238E27FC236}">
                <a16:creationId xmlns:a16="http://schemas.microsoft.com/office/drawing/2014/main" id="{8B85B455-DDE3-EF40-8174-61A6B495469B}"/>
              </a:ext>
            </a:extLst>
          </p:cNvPr>
          <p:cNvSpPr>
            <a:spLocks noGrp="1"/>
          </p:cNvSpPr>
          <p:nvPr>
            <p:ph type="sldNum" sz="quarter" idx="12"/>
          </p:nvPr>
        </p:nvSpPr>
        <p:spPr/>
        <p:txBody>
          <a:bodyPr/>
          <a:lstStyle/>
          <a:p>
            <a:fld id="{3EBA1AA4-1184-42E6-9FAC-E6D11BBC447D}" type="slidenum">
              <a:rPr lang="en-GB" smtClean="0">
                <a:solidFill>
                  <a:schemeClr val="tx2"/>
                </a:solidFill>
              </a:rPr>
              <a:t>29</a:t>
            </a:fld>
            <a:endParaRPr lang="en-GB" dirty="0">
              <a:solidFill>
                <a:schemeClr val="tx2"/>
              </a:solidFill>
            </a:endParaRPr>
          </a:p>
        </p:txBody>
      </p:sp>
      <p:pic>
        <p:nvPicPr>
          <p:cNvPr id="11" name="Picture 10"/>
          <p:cNvPicPr>
            <a:picLocks noChangeAspect="1"/>
          </p:cNvPicPr>
          <p:nvPr/>
        </p:nvPicPr>
        <p:blipFill rotWithShape="1">
          <a:blip r:embed="rId4"/>
          <a:srcRect t="7337" b="1220"/>
          <a:stretch/>
        </p:blipFill>
        <p:spPr>
          <a:xfrm>
            <a:off x="7874109" y="677644"/>
            <a:ext cx="4317891" cy="5678706"/>
          </a:xfrm>
          <a:prstGeom prst="rect">
            <a:avLst/>
          </a:prstGeom>
        </p:spPr>
      </p:pic>
    </p:spTree>
    <p:extLst>
      <p:ext uri="{BB962C8B-B14F-4D97-AF65-F5344CB8AC3E}">
        <p14:creationId xmlns:p14="http://schemas.microsoft.com/office/powerpoint/2010/main" val="40703911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39" name="Content Placeholder 2"/>
          <p:cNvSpPr txBox="1">
            <a:spLocks/>
          </p:cNvSpPr>
          <p:nvPr/>
        </p:nvSpPr>
        <p:spPr>
          <a:xfrm>
            <a:off x="-15875" y="0"/>
            <a:ext cx="12207875" cy="677644"/>
          </a:xfrm>
          <a:prstGeom prst="rect">
            <a:avLst/>
          </a:prstGeom>
          <a:solidFill>
            <a:schemeClr val="accent6">
              <a:lumMod val="50000"/>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GB" sz="1800" b="1" dirty="0">
              <a:solidFill>
                <a:prstClr val="white"/>
              </a:solidFill>
            </a:endParaRPr>
          </a:p>
        </p:txBody>
      </p:sp>
      <p:sp>
        <p:nvSpPr>
          <p:cNvPr id="6"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1800" b="1" dirty="0">
                <a:solidFill>
                  <a:schemeClr val="accent6">
                    <a:lumMod val="50000"/>
                  </a:schemeClr>
                </a:solidFill>
              </a:rPr>
              <a:t>A museum person but NOT interested in heritage ‘Entertainment Seekers’ </a:t>
            </a:r>
          </a:p>
        </p:txBody>
      </p:sp>
      <p:sp>
        <p:nvSpPr>
          <p:cNvPr id="13" name="Content Placeholder 2"/>
          <p:cNvSpPr txBox="1">
            <a:spLocks/>
          </p:cNvSpPr>
          <p:nvPr/>
        </p:nvSpPr>
        <p:spPr>
          <a:xfrm>
            <a:off x="-15876" y="809751"/>
            <a:ext cx="12207875" cy="2052188"/>
          </a:xfrm>
          <a:prstGeom prst="rect">
            <a:avLst/>
          </a:prstGeom>
          <a:solidFill>
            <a:schemeClr val="accent6">
              <a:lumMod val="50000"/>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GB" sz="1800" b="1" dirty="0">
              <a:solidFill>
                <a:prstClr val="white"/>
              </a:solidFill>
            </a:endParaRPr>
          </a:p>
        </p:txBody>
      </p:sp>
      <p:sp>
        <p:nvSpPr>
          <p:cNvPr id="16" name="Content Placeholder 2"/>
          <p:cNvSpPr txBox="1">
            <a:spLocks/>
          </p:cNvSpPr>
          <p:nvPr/>
        </p:nvSpPr>
        <p:spPr>
          <a:xfrm>
            <a:off x="543638" y="3004924"/>
            <a:ext cx="3477769" cy="3581614"/>
          </a:xfrm>
          <a:prstGeom prst="rect">
            <a:avLst/>
          </a:prstGeom>
          <a:solidFill>
            <a:schemeClr val="bg1">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2000" b="1" dirty="0">
                <a:solidFill>
                  <a:schemeClr val="accent6">
                    <a:lumMod val="50000"/>
                  </a:schemeClr>
                </a:solidFill>
              </a:rPr>
              <a:t>Motivations:</a:t>
            </a:r>
          </a:p>
          <a:p>
            <a:pPr marL="0" indent="0">
              <a:lnSpc>
                <a:spcPct val="100000"/>
              </a:lnSpc>
              <a:buNone/>
            </a:pPr>
            <a:r>
              <a:rPr lang="en-GB" sz="2000" b="1" dirty="0">
                <a:solidFill>
                  <a:schemeClr val="accent6">
                    <a:lumMod val="50000"/>
                  </a:schemeClr>
                </a:solidFill>
                <a:sym typeface="Wingdings" panose="05000000000000000000" pitchFamily="2" charset="2"/>
              </a:rPr>
              <a:t> To be inspired</a:t>
            </a:r>
          </a:p>
          <a:p>
            <a:pPr marL="0" indent="0">
              <a:lnSpc>
                <a:spcPct val="100000"/>
              </a:lnSpc>
              <a:buNone/>
            </a:pPr>
            <a:r>
              <a:rPr lang="en-GB" sz="2000" b="1" dirty="0">
                <a:solidFill>
                  <a:schemeClr val="accent6">
                    <a:lumMod val="50000"/>
                  </a:schemeClr>
                </a:solidFill>
                <a:sym typeface="Wingdings" panose="05000000000000000000" pitchFamily="2" charset="2"/>
              </a:rPr>
              <a:t> ‘Wow’ factor activities</a:t>
            </a:r>
          </a:p>
          <a:p>
            <a:pPr marL="0" indent="0">
              <a:lnSpc>
                <a:spcPct val="100000"/>
              </a:lnSpc>
              <a:buNone/>
            </a:pPr>
            <a:r>
              <a:rPr lang="en-GB" sz="2000" b="1" dirty="0">
                <a:solidFill>
                  <a:schemeClr val="accent6">
                    <a:lumMod val="50000"/>
                  </a:schemeClr>
                </a:solidFill>
                <a:sym typeface="Wingdings" panose="05000000000000000000" pitchFamily="2" charset="2"/>
              </a:rPr>
              <a:t> Learn something new</a:t>
            </a:r>
          </a:p>
          <a:p>
            <a:pPr>
              <a:lnSpc>
                <a:spcPct val="100000"/>
              </a:lnSpc>
              <a:buFont typeface="Wingdings" panose="05000000000000000000" pitchFamily="2" charset="2"/>
              <a:buChar char="á"/>
            </a:pPr>
            <a:r>
              <a:rPr lang="en-GB" sz="2000" b="1" dirty="0">
                <a:solidFill>
                  <a:schemeClr val="accent6">
                    <a:lumMod val="50000"/>
                  </a:schemeClr>
                </a:solidFill>
                <a:sym typeface="Wingdings" panose="05000000000000000000" pitchFamily="2" charset="2"/>
              </a:rPr>
              <a:t>Broaden my mind</a:t>
            </a:r>
          </a:p>
          <a:p>
            <a:pPr marL="0" indent="0">
              <a:lnSpc>
                <a:spcPct val="100000"/>
              </a:lnSpc>
              <a:buNone/>
            </a:pPr>
            <a:r>
              <a:rPr lang="en-GB" sz="2000" b="1" dirty="0">
                <a:solidFill>
                  <a:schemeClr val="accent6">
                    <a:lumMod val="50000"/>
                  </a:schemeClr>
                </a:solidFill>
                <a:sym typeface="Wingdings" panose="05000000000000000000" pitchFamily="2" charset="2"/>
              </a:rPr>
              <a:t>But not:</a:t>
            </a:r>
          </a:p>
          <a:p>
            <a:pPr marL="0" indent="0">
              <a:lnSpc>
                <a:spcPct val="100000"/>
              </a:lnSpc>
              <a:buNone/>
            </a:pPr>
            <a:r>
              <a:rPr lang="en-GB" sz="2000" b="1" dirty="0">
                <a:solidFill>
                  <a:schemeClr val="accent6">
                    <a:lumMod val="50000"/>
                  </a:schemeClr>
                </a:solidFill>
                <a:sym typeface="Wingdings" panose="05000000000000000000" pitchFamily="2" charset="2"/>
              </a:rPr>
              <a:t> Challenge myself</a:t>
            </a:r>
          </a:p>
        </p:txBody>
      </p:sp>
      <p:sp>
        <p:nvSpPr>
          <p:cNvPr id="17" name="Content Placeholder 2"/>
          <p:cNvSpPr txBox="1">
            <a:spLocks/>
          </p:cNvSpPr>
          <p:nvPr/>
        </p:nvSpPr>
        <p:spPr>
          <a:xfrm>
            <a:off x="7503511" y="81698"/>
            <a:ext cx="3197827"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6">
                    <a:lumMod val="50000"/>
                  </a:schemeClr>
                </a:solidFill>
              </a:rPr>
              <a:t>8% </a:t>
            </a:r>
            <a:r>
              <a:rPr lang="en-GB" sz="1800" b="1" dirty="0">
                <a:solidFill>
                  <a:schemeClr val="accent6">
                    <a:lumMod val="50000"/>
                  </a:schemeClr>
                </a:solidFill>
              </a:rPr>
              <a:t>(c. 56,000 people*) </a:t>
            </a:r>
          </a:p>
        </p:txBody>
      </p:sp>
      <p:sp>
        <p:nvSpPr>
          <p:cNvPr id="18" name="Rectangle 17"/>
          <p:cNvSpPr/>
          <p:nvPr/>
        </p:nvSpPr>
        <p:spPr>
          <a:xfrm>
            <a:off x="146981" y="6602560"/>
            <a:ext cx="11764032" cy="230832"/>
          </a:xfrm>
          <a:prstGeom prst="rect">
            <a:avLst/>
          </a:prstGeom>
        </p:spPr>
        <p:txBody>
          <a:bodyPr wrap="square">
            <a:spAutoFit/>
          </a:bodyPr>
          <a:lstStyle/>
          <a:p>
            <a:r>
              <a:rPr lang="fr-FR" sz="900" dirty="0">
                <a:solidFill>
                  <a:prstClr val="white"/>
                </a:solidFill>
              </a:rPr>
              <a:t>Base: All NOT interested at B3 and disagree with C8_3 (415)</a:t>
            </a:r>
            <a:r>
              <a:rPr lang="en-GB" sz="900" dirty="0">
                <a:solidFill>
                  <a:prstClr val="white"/>
                </a:solidFill>
              </a:rPr>
              <a:t> * Number of people estimate based on population estimates from Scotland’s Census 2011</a:t>
            </a:r>
          </a:p>
        </p:txBody>
      </p:sp>
      <p:sp>
        <p:nvSpPr>
          <p:cNvPr id="23" name="Rectangle 22"/>
          <p:cNvSpPr/>
          <p:nvPr/>
        </p:nvSpPr>
        <p:spPr>
          <a:xfrm>
            <a:off x="773388" y="986545"/>
            <a:ext cx="11347169" cy="1640115"/>
          </a:xfrm>
          <a:prstGeom prst="rect">
            <a:avLst/>
          </a:prstGeom>
          <a:solidFill>
            <a:srgbClr val="FFFFFF">
              <a:alpha val="9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24" name="Rectangle 23"/>
          <p:cNvSpPr/>
          <p:nvPr/>
        </p:nvSpPr>
        <p:spPr>
          <a:xfrm rot="16200000">
            <a:off x="-556503" y="1618990"/>
            <a:ext cx="1830950" cy="369332"/>
          </a:xfrm>
          <a:prstGeom prst="rect">
            <a:avLst/>
          </a:prstGeom>
        </p:spPr>
        <p:txBody>
          <a:bodyPr wrap="none">
            <a:spAutoFit/>
          </a:bodyPr>
          <a:lstStyle/>
          <a:p>
            <a:r>
              <a:rPr lang="en-GB" b="1" dirty="0">
                <a:solidFill>
                  <a:prstClr val="white"/>
                </a:solidFill>
              </a:rPr>
              <a:t>Demographics</a:t>
            </a:r>
          </a:p>
        </p:txBody>
      </p:sp>
      <p:graphicFrame>
        <p:nvGraphicFramePr>
          <p:cNvPr id="7" name="Chart 6"/>
          <p:cNvGraphicFramePr/>
          <p:nvPr>
            <p:extLst>
              <p:ext uri="{D42A27DB-BD31-4B8C-83A1-F6EECF244321}">
                <p14:modId xmlns:p14="http://schemas.microsoft.com/office/powerpoint/2010/main" val="1623510182"/>
              </p:ext>
            </p:extLst>
          </p:nvPr>
        </p:nvGraphicFramePr>
        <p:xfrm>
          <a:off x="632178" y="1021042"/>
          <a:ext cx="2729805" cy="162960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p:cNvGraphicFramePr/>
          <p:nvPr>
            <p:extLst>
              <p:ext uri="{D42A27DB-BD31-4B8C-83A1-F6EECF244321}">
                <p14:modId xmlns:p14="http://schemas.microsoft.com/office/powerpoint/2010/main" val="443379365"/>
              </p:ext>
            </p:extLst>
          </p:nvPr>
        </p:nvGraphicFramePr>
        <p:xfrm>
          <a:off x="3361033" y="1138824"/>
          <a:ext cx="2545851" cy="151736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0" name="Chart 19"/>
          <p:cNvGraphicFramePr/>
          <p:nvPr>
            <p:extLst>
              <p:ext uri="{D42A27DB-BD31-4B8C-83A1-F6EECF244321}">
                <p14:modId xmlns:p14="http://schemas.microsoft.com/office/powerpoint/2010/main" val="197516804"/>
              </p:ext>
            </p:extLst>
          </p:nvPr>
        </p:nvGraphicFramePr>
        <p:xfrm>
          <a:off x="5823165" y="784628"/>
          <a:ext cx="2301060" cy="1842032"/>
        </p:xfrm>
        <a:graphic>
          <a:graphicData uri="http://schemas.openxmlformats.org/drawingml/2006/chart">
            <c:chart xmlns:c="http://schemas.openxmlformats.org/drawingml/2006/chart" xmlns:r="http://schemas.openxmlformats.org/officeDocument/2006/relationships" r:id="rId6"/>
          </a:graphicData>
        </a:graphic>
      </p:graphicFrame>
      <p:sp>
        <p:nvSpPr>
          <p:cNvPr id="25" name="TextBox 24"/>
          <p:cNvSpPr txBox="1"/>
          <p:nvPr/>
        </p:nvSpPr>
        <p:spPr>
          <a:xfrm flipV="1">
            <a:off x="5010147" y="1287310"/>
            <a:ext cx="514247" cy="369332"/>
          </a:xfrm>
          <a:prstGeom prst="rect">
            <a:avLst/>
          </a:prstGeom>
          <a:noFill/>
        </p:spPr>
        <p:txBody>
          <a:bodyPr wrap="square" rtlCol="0">
            <a:spAutoFit/>
          </a:bodyPr>
          <a:lstStyle/>
          <a:p>
            <a:pPr algn="ctr"/>
            <a:r>
              <a:rPr lang="en-GB" dirty="0">
                <a:solidFill>
                  <a:srgbClr val="5D29FF"/>
                </a:solidFill>
                <a:sym typeface="Wingdings" panose="05000000000000000000" pitchFamily="2" charset="2"/>
              </a:rPr>
              <a:t></a:t>
            </a:r>
            <a:endParaRPr lang="en-GB" dirty="0">
              <a:solidFill>
                <a:srgbClr val="5D29FF"/>
              </a:solidFill>
            </a:endParaRPr>
          </a:p>
        </p:txBody>
      </p:sp>
      <p:sp>
        <p:nvSpPr>
          <p:cNvPr id="27" name="Rectangle 26"/>
          <p:cNvSpPr/>
          <p:nvPr/>
        </p:nvSpPr>
        <p:spPr>
          <a:xfrm>
            <a:off x="8369868" y="1345862"/>
            <a:ext cx="965328" cy="1061829"/>
          </a:xfrm>
          <a:prstGeom prst="rect">
            <a:avLst/>
          </a:prstGeom>
        </p:spPr>
        <p:txBody>
          <a:bodyPr wrap="none">
            <a:spAutoFit/>
          </a:bodyPr>
          <a:lstStyle/>
          <a:p>
            <a:pPr algn="r">
              <a:lnSpc>
                <a:spcPct val="150000"/>
              </a:lnSpc>
            </a:pPr>
            <a:r>
              <a:rPr lang="en-GB" sz="1400" dirty="0">
                <a:solidFill>
                  <a:schemeClr val="accent6">
                    <a:lumMod val="50000"/>
                  </a:schemeClr>
                </a:solidFill>
              </a:rPr>
              <a:t>&lt; Level 1</a:t>
            </a:r>
          </a:p>
          <a:p>
            <a:pPr algn="r">
              <a:lnSpc>
                <a:spcPct val="150000"/>
              </a:lnSpc>
            </a:pPr>
            <a:r>
              <a:rPr lang="en-GB" sz="1400" dirty="0">
                <a:solidFill>
                  <a:schemeClr val="accent6">
                    <a:lumMod val="50000"/>
                  </a:schemeClr>
                </a:solidFill>
              </a:rPr>
              <a:t>Level 1-2</a:t>
            </a:r>
          </a:p>
          <a:p>
            <a:pPr algn="r">
              <a:lnSpc>
                <a:spcPct val="150000"/>
              </a:lnSpc>
            </a:pPr>
            <a:r>
              <a:rPr lang="en-GB" sz="1400" dirty="0">
                <a:solidFill>
                  <a:schemeClr val="accent6">
                    <a:lumMod val="50000"/>
                  </a:schemeClr>
                </a:solidFill>
              </a:rPr>
              <a:t>Level 3+</a:t>
            </a:r>
          </a:p>
        </p:txBody>
      </p:sp>
      <p:sp>
        <p:nvSpPr>
          <p:cNvPr id="28" name="Rectangle 27"/>
          <p:cNvSpPr/>
          <p:nvPr/>
        </p:nvSpPr>
        <p:spPr>
          <a:xfrm>
            <a:off x="8304565" y="1011663"/>
            <a:ext cx="1763624" cy="276999"/>
          </a:xfrm>
          <a:prstGeom prst="rect">
            <a:avLst/>
          </a:prstGeom>
        </p:spPr>
        <p:txBody>
          <a:bodyPr wrap="none">
            <a:spAutoFit/>
          </a:bodyPr>
          <a:lstStyle/>
          <a:p>
            <a:r>
              <a:rPr lang="en-GB" sz="1200" b="1" dirty="0">
                <a:solidFill>
                  <a:schemeClr val="accent6">
                    <a:lumMod val="50000"/>
                  </a:schemeClr>
                </a:solidFill>
              </a:rPr>
              <a:t>Highest qualifications</a:t>
            </a:r>
            <a:endParaRPr lang="en-GB" sz="1200" dirty="0">
              <a:solidFill>
                <a:schemeClr val="accent6">
                  <a:lumMod val="50000"/>
                </a:schemeClr>
              </a:solidFill>
            </a:endParaRPr>
          </a:p>
        </p:txBody>
      </p:sp>
      <p:sp>
        <p:nvSpPr>
          <p:cNvPr id="29" name="Rectangle 28"/>
          <p:cNvSpPr/>
          <p:nvPr/>
        </p:nvSpPr>
        <p:spPr>
          <a:xfrm>
            <a:off x="9307977" y="1345862"/>
            <a:ext cx="540533" cy="1061829"/>
          </a:xfrm>
          <a:prstGeom prst="rect">
            <a:avLst/>
          </a:prstGeom>
        </p:spPr>
        <p:txBody>
          <a:bodyPr wrap="none">
            <a:spAutoFit/>
          </a:bodyPr>
          <a:lstStyle/>
          <a:p>
            <a:pPr algn="ctr">
              <a:lnSpc>
                <a:spcPct val="150000"/>
              </a:lnSpc>
            </a:pPr>
            <a:r>
              <a:rPr lang="en-GB" sz="1400" b="1" dirty="0">
                <a:solidFill>
                  <a:schemeClr val="accent6">
                    <a:lumMod val="50000"/>
                  </a:schemeClr>
                </a:solidFill>
              </a:rPr>
              <a:t>2%</a:t>
            </a:r>
          </a:p>
          <a:p>
            <a:pPr algn="ctr">
              <a:lnSpc>
                <a:spcPct val="150000"/>
              </a:lnSpc>
            </a:pPr>
            <a:r>
              <a:rPr lang="en-GB" sz="1400" b="1" dirty="0">
                <a:solidFill>
                  <a:srgbClr val="5D29FF"/>
                </a:solidFill>
              </a:rPr>
              <a:t>59%</a:t>
            </a:r>
          </a:p>
          <a:p>
            <a:pPr algn="ctr">
              <a:lnSpc>
                <a:spcPct val="150000"/>
              </a:lnSpc>
            </a:pPr>
            <a:r>
              <a:rPr lang="en-GB" sz="1400" b="1" dirty="0">
                <a:solidFill>
                  <a:schemeClr val="accent6">
                    <a:lumMod val="50000"/>
                  </a:schemeClr>
                </a:solidFill>
              </a:rPr>
              <a:t>37%</a:t>
            </a:r>
            <a:endParaRPr lang="en-GB" sz="1400" dirty="0">
              <a:solidFill>
                <a:schemeClr val="accent6">
                  <a:lumMod val="50000"/>
                </a:schemeClr>
              </a:solidFill>
            </a:endParaRPr>
          </a:p>
        </p:txBody>
      </p:sp>
      <p:sp>
        <p:nvSpPr>
          <p:cNvPr id="30" name="TextBox 29"/>
          <p:cNvSpPr txBox="1"/>
          <p:nvPr/>
        </p:nvSpPr>
        <p:spPr>
          <a:xfrm>
            <a:off x="9631350" y="1664581"/>
            <a:ext cx="514247" cy="369332"/>
          </a:xfrm>
          <a:prstGeom prst="rect">
            <a:avLst/>
          </a:prstGeom>
          <a:noFill/>
        </p:spPr>
        <p:txBody>
          <a:bodyPr wrap="square" rtlCol="0">
            <a:spAutoFit/>
          </a:bodyPr>
          <a:lstStyle/>
          <a:p>
            <a:pPr algn="ctr"/>
            <a:r>
              <a:rPr lang="en-GB" dirty="0">
                <a:solidFill>
                  <a:srgbClr val="5D29FF"/>
                </a:solidFill>
                <a:sym typeface="Wingdings" panose="05000000000000000000" pitchFamily="2" charset="2"/>
              </a:rPr>
              <a:t></a:t>
            </a:r>
            <a:endParaRPr lang="en-GB" dirty="0">
              <a:solidFill>
                <a:srgbClr val="5D29FF"/>
              </a:solidFill>
            </a:endParaRPr>
          </a:p>
        </p:txBody>
      </p:sp>
      <p:sp>
        <p:nvSpPr>
          <p:cNvPr id="31" name="Rectangle 30"/>
          <p:cNvSpPr/>
          <p:nvPr/>
        </p:nvSpPr>
        <p:spPr>
          <a:xfrm rot="16200000">
            <a:off x="5234747" y="1608352"/>
            <a:ext cx="1128835" cy="276999"/>
          </a:xfrm>
          <a:prstGeom prst="rect">
            <a:avLst/>
          </a:prstGeom>
        </p:spPr>
        <p:txBody>
          <a:bodyPr wrap="none">
            <a:spAutoFit/>
          </a:bodyPr>
          <a:lstStyle/>
          <a:p>
            <a:r>
              <a:rPr lang="en-GB" sz="1200" b="1" dirty="0">
                <a:solidFill>
                  <a:schemeClr val="accent6">
                    <a:lumMod val="50000"/>
                  </a:schemeClr>
                </a:solidFill>
              </a:rPr>
              <a:t>Social grade</a:t>
            </a:r>
          </a:p>
        </p:txBody>
      </p:sp>
      <p:sp>
        <p:nvSpPr>
          <p:cNvPr id="32" name="Rectangle 31"/>
          <p:cNvSpPr/>
          <p:nvPr/>
        </p:nvSpPr>
        <p:spPr>
          <a:xfrm>
            <a:off x="4136350" y="1011663"/>
            <a:ext cx="497252" cy="276999"/>
          </a:xfrm>
          <a:prstGeom prst="rect">
            <a:avLst/>
          </a:prstGeom>
        </p:spPr>
        <p:txBody>
          <a:bodyPr wrap="none">
            <a:spAutoFit/>
          </a:bodyPr>
          <a:lstStyle/>
          <a:p>
            <a:r>
              <a:rPr lang="en-GB" sz="1200" b="1" dirty="0">
                <a:solidFill>
                  <a:schemeClr val="accent6">
                    <a:lumMod val="50000"/>
                  </a:schemeClr>
                </a:solidFill>
              </a:rPr>
              <a:t>Age</a:t>
            </a:r>
          </a:p>
        </p:txBody>
      </p:sp>
      <p:sp>
        <p:nvSpPr>
          <p:cNvPr id="33" name="Rectangle 32"/>
          <p:cNvSpPr/>
          <p:nvPr/>
        </p:nvSpPr>
        <p:spPr>
          <a:xfrm>
            <a:off x="807143" y="1011663"/>
            <a:ext cx="753732" cy="276999"/>
          </a:xfrm>
          <a:prstGeom prst="rect">
            <a:avLst/>
          </a:prstGeom>
        </p:spPr>
        <p:txBody>
          <a:bodyPr wrap="none">
            <a:spAutoFit/>
          </a:bodyPr>
          <a:lstStyle/>
          <a:p>
            <a:r>
              <a:rPr lang="en-GB" sz="1200" b="1" dirty="0">
                <a:solidFill>
                  <a:schemeClr val="accent6">
                    <a:lumMod val="50000"/>
                  </a:schemeClr>
                </a:solidFill>
              </a:rPr>
              <a:t>Gender</a:t>
            </a:r>
          </a:p>
        </p:txBody>
      </p:sp>
      <p:sp>
        <p:nvSpPr>
          <p:cNvPr id="34" name="Content Placeholder 2"/>
          <p:cNvSpPr txBox="1">
            <a:spLocks/>
          </p:cNvSpPr>
          <p:nvPr/>
        </p:nvSpPr>
        <p:spPr>
          <a:xfrm>
            <a:off x="4363354" y="3012862"/>
            <a:ext cx="3404560" cy="3581614"/>
          </a:xfrm>
          <a:prstGeom prst="rect">
            <a:avLst/>
          </a:prstGeom>
          <a:solidFill>
            <a:schemeClr val="accent6">
              <a:lumMod val="25000"/>
              <a:alpha val="89804"/>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1800" b="1" dirty="0">
                <a:solidFill>
                  <a:prstClr val="white"/>
                </a:solidFill>
              </a:rPr>
              <a:t>Think museums are:</a:t>
            </a:r>
          </a:p>
          <a:p>
            <a:pPr marL="0" indent="0">
              <a:lnSpc>
                <a:spcPct val="100000"/>
              </a:lnSpc>
              <a:buNone/>
            </a:pPr>
            <a:r>
              <a:rPr lang="en-GB" sz="1800" b="1" dirty="0">
                <a:solidFill>
                  <a:prstClr val="white"/>
                </a:solidFill>
                <a:sym typeface="Wingdings" panose="05000000000000000000" pitchFamily="2" charset="2"/>
              </a:rPr>
              <a:t></a:t>
            </a:r>
            <a:r>
              <a:rPr lang="en-GB" sz="1800" b="1" dirty="0">
                <a:solidFill>
                  <a:prstClr val="white"/>
                </a:solidFill>
              </a:rPr>
              <a:t> Educational</a:t>
            </a:r>
          </a:p>
          <a:p>
            <a:pPr marL="0" indent="0">
              <a:lnSpc>
                <a:spcPct val="100000"/>
              </a:lnSpc>
              <a:buNone/>
            </a:pPr>
            <a:r>
              <a:rPr lang="en-GB" sz="1800" b="1" dirty="0">
                <a:solidFill>
                  <a:prstClr val="white"/>
                </a:solidFill>
                <a:sym typeface="Wingdings" panose="05000000000000000000" pitchFamily="2" charset="2"/>
              </a:rPr>
              <a:t> Exciting</a:t>
            </a:r>
          </a:p>
          <a:p>
            <a:pPr marL="0" indent="0">
              <a:lnSpc>
                <a:spcPct val="100000"/>
              </a:lnSpc>
              <a:buNone/>
            </a:pPr>
            <a:r>
              <a:rPr lang="en-GB" sz="1800" b="1" dirty="0">
                <a:solidFill>
                  <a:prstClr val="white"/>
                </a:solidFill>
                <a:sym typeface="Wingdings" panose="05000000000000000000" pitchFamily="2" charset="2"/>
              </a:rPr>
              <a:t> </a:t>
            </a:r>
            <a:r>
              <a:rPr lang="en-GB" sz="1800" b="1" dirty="0">
                <a:solidFill>
                  <a:prstClr val="white"/>
                </a:solidFill>
              </a:rPr>
              <a:t>Welcoming</a:t>
            </a:r>
          </a:p>
          <a:p>
            <a:pPr marL="0" indent="0">
              <a:lnSpc>
                <a:spcPct val="100000"/>
              </a:lnSpc>
              <a:buNone/>
            </a:pPr>
            <a:r>
              <a:rPr lang="en-GB" sz="1800" b="1" dirty="0">
                <a:solidFill>
                  <a:prstClr val="white"/>
                </a:solidFill>
                <a:sym typeface="Wingdings" panose="05000000000000000000" pitchFamily="2" charset="2"/>
              </a:rPr>
              <a:t> </a:t>
            </a:r>
            <a:r>
              <a:rPr lang="en-GB" sz="1800" b="1" dirty="0">
                <a:solidFill>
                  <a:prstClr val="white"/>
                </a:solidFill>
              </a:rPr>
              <a:t>Important</a:t>
            </a:r>
          </a:p>
          <a:p>
            <a:pPr marL="0" indent="0">
              <a:lnSpc>
                <a:spcPct val="100000"/>
              </a:lnSpc>
              <a:buNone/>
            </a:pPr>
            <a:r>
              <a:rPr lang="en-GB" sz="1800" b="1" dirty="0">
                <a:solidFill>
                  <a:prstClr val="white"/>
                </a:solidFill>
                <a:sym typeface="Wingdings" panose="05000000000000000000" pitchFamily="2" charset="2"/>
              </a:rPr>
              <a:t>But:</a:t>
            </a:r>
          </a:p>
          <a:p>
            <a:pPr marL="0" indent="0">
              <a:lnSpc>
                <a:spcPct val="100000"/>
              </a:lnSpc>
              <a:buFont typeface="Arial" panose="020B0604020202020204" pitchFamily="34" charset="0"/>
              <a:buNone/>
            </a:pPr>
            <a:r>
              <a:rPr lang="en-GB" sz="1800" b="1" dirty="0">
                <a:solidFill>
                  <a:prstClr val="white"/>
                </a:solidFill>
                <a:sym typeface="Wingdings" panose="05000000000000000000" pitchFamily="2" charset="2"/>
              </a:rPr>
              <a:t> Old fashioned</a:t>
            </a:r>
          </a:p>
          <a:p>
            <a:pPr marL="0" indent="0">
              <a:lnSpc>
                <a:spcPct val="100000"/>
              </a:lnSpc>
              <a:buFont typeface="Arial" panose="020B0604020202020204" pitchFamily="34" charset="0"/>
              <a:buNone/>
            </a:pPr>
            <a:r>
              <a:rPr lang="en-GB" sz="1800" b="1" dirty="0">
                <a:solidFill>
                  <a:prstClr val="white"/>
                </a:solidFill>
                <a:sym typeface="Wingdings" panose="05000000000000000000" pitchFamily="2" charset="2"/>
              </a:rPr>
              <a:t> For older people</a:t>
            </a:r>
          </a:p>
          <a:p>
            <a:pPr marL="0" indent="0">
              <a:lnSpc>
                <a:spcPct val="100000"/>
              </a:lnSpc>
              <a:buNone/>
            </a:pPr>
            <a:r>
              <a:rPr lang="en-GB" sz="1800" b="1" dirty="0">
                <a:solidFill>
                  <a:prstClr val="white"/>
                </a:solidFill>
                <a:sym typeface="Wingdings" panose="05000000000000000000" pitchFamily="2" charset="2"/>
              </a:rPr>
              <a:t> For younger people</a:t>
            </a:r>
          </a:p>
        </p:txBody>
      </p:sp>
      <p:sp>
        <p:nvSpPr>
          <p:cNvPr id="36" name="Content Placeholder 2"/>
          <p:cNvSpPr txBox="1">
            <a:spLocks/>
          </p:cNvSpPr>
          <p:nvPr/>
        </p:nvSpPr>
        <p:spPr>
          <a:xfrm>
            <a:off x="8241956" y="3004924"/>
            <a:ext cx="3404560" cy="3581614"/>
          </a:xfrm>
          <a:prstGeom prst="rect">
            <a:avLst/>
          </a:prstGeom>
          <a:solidFill>
            <a:schemeClr val="accent6">
              <a:lumMod val="90000"/>
              <a:alpha val="89804"/>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1800" b="1" dirty="0">
                <a:solidFill>
                  <a:schemeClr val="accent6">
                    <a:lumMod val="25000"/>
                  </a:schemeClr>
                </a:solidFill>
              </a:rPr>
              <a:t>Want to see:</a:t>
            </a:r>
          </a:p>
          <a:p>
            <a:pPr marL="0" indent="0">
              <a:lnSpc>
                <a:spcPct val="100000"/>
              </a:lnSpc>
              <a:buNone/>
            </a:pPr>
            <a:r>
              <a:rPr lang="en-GB" sz="1800" b="1" dirty="0">
                <a:solidFill>
                  <a:schemeClr val="accent6">
                    <a:lumMod val="25000"/>
                  </a:schemeClr>
                </a:solidFill>
                <a:sym typeface="Wingdings" panose="05000000000000000000" pitchFamily="2" charset="2"/>
              </a:rPr>
              <a:t> </a:t>
            </a:r>
            <a:r>
              <a:rPr lang="en-GB" sz="1800" b="1" dirty="0">
                <a:solidFill>
                  <a:schemeClr val="accent6">
                    <a:lumMod val="25000"/>
                  </a:schemeClr>
                </a:solidFill>
              </a:rPr>
              <a:t>Interesting temporary exhibitions</a:t>
            </a:r>
          </a:p>
          <a:p>
            <a:pPr marL="0" indent="0">
              <a:lnSpc>
                <a:spcPct val="100000"/>
              </a:lnSpc>
              <a:buNone/>
            </a:pPr>
            <a:r>
              <a:rPr lang="en-GB" sz="1800" b="1" dirty="0">
                <a:solidFill>
                  <a:schemeClr val="accent6">
                    <a:lumMod val="25000"/>
                  </a:schemeClr>
                </a:solidFill>
                <a:sym typeface="Wingdings" panose="05000000000000000000" pitchFamily="2" charset="2"/>
              </a:rPr>
              <a:t> </a:t>
            </a:r>
            <a:r>
              <a:rPr lang="en-GB" sz="1800" b="1" dirty="0">
                <a:solidFill>
                  <a:schemeClr val="accent6">
                    <a:lumMod val="25000"/>
                  </a:schemeClr>
                </a:solidFill>
              </a:rPr>
              <a:t>Permanent collections kept fresh</a:t>
            </a:r>
          </a:p>
          <a:p>
            <a:pPr marL="0" indent="0">
              <a:lnSpc>
                <a:spcPct val="100000"/>
              </a:lnSpc>
              <a:buNone/>
            </a:pPr>
            <a:r>
              <a:rPr lang="en-GB" sz="1800" b="1" dirty="0">
                <a:solidFill>
                  <a:schemeClr val="accent6">
                    <a:lumMod val="25000"/>
                  </a:schemeClr>
                </a:solidFill>
                <a:sym typeface="Wingdings" panose="05000000000000000000" pitchFamily="2" charset="2"/>
              </a:rPr>
              <a:t></a:t>
            </a:r>
            <a:r>
              <a:rPr lang="en-GB" sz="1800" b="1" dirty="0">
                <a:solidFill>
                  <a:schemeClr val="accent6">
                    <a:lumMod val="25000"/>
                  </a:schemeClr>
                </a:solidFill>
              </a:rPr>
              <a:t> Interactive exhibits</a:t>
            </a:r>
          </a:p>
          <a:p>
            <a:pPr marL="0" indent="0">
              <a:lnSpc>
                <a:spcPct val="100000"/>
              </a:lnSpc>
              <a:buNone/>
            </a:pPr>
            <a:r>
              <a:rPr lang="en-GB" sz="1800" b="1" dirty="0">
                <a:solidFill>
                  <a:schemeClr val="accent6">
                    <a:lumMod val="25000"/>
                  </a:schemeClr>
                </a:solidFill>
                <a:sym typeface="Wingdings" panose="05000000000000000000" pitchFamily="2" charset="2"/>
              </a:rPr>
              <a:t></a:t>
            </a:r>
            <a:r>
              <a:rPr lang="en-GB" sz="1800" b="1" dirty="0">
                <a:solidFill>
                  <a:schemeClr val="accent6">
                    <a:lumMod val="25000"/>
                  </a:schemeClr>
                </a:solidFill>
              </a:rPr>
              <a:t> Digital tech exhibits</a:t>
            </a:r>
          </a:p>
          <a:p>
            <a:pPr marL="0" indent="0">
              <a:lnSpc>
                <a:spcPct val="100000"/>
              </a:lnSpc>
              <a:buNone/>
            </a:pPr>
            <a:r>
              <a:rPr lang="en-GB" sz="1800" b="1" dirty="0">
                <a:solidFill>
                  <a:schemeClr val="accent6">
                    <a:lumMod val="25000"/>
                  </a:schemeClr>
                </a:solidFill>
                <a:sym typeface="Wingdings" panose="05000000000000000000" pitchFamily="2" charset="2"/>
              </a:rPr>
              <a:t></a:t>
            </a:r>
            <a:r>
              <a:rPr lang="en-GB" sz="1800" b="1" dirty="0">
                <a:solidFill>
                  <a:schemeClr val="accent6">
                    <a:lumMod val="25000"/>
                  </a:schemeClr>
                </a:solidFill>
              </a:rPr>
              <a:t> Exhibits for young people</a:t>
            </a:r>
          </a:p>
        </p:txBody>
      </p:sp>
      <p:sp>
        <p:nvSpPr>
          <p:cNvPr id="2" name="Slide Number Placeholder 1">
            <a:extLst>
              <a:ext uri="{FF2B5EF4-FFF2-40B4-BE49-F238E27FC236}">
                <a16:creationId xmlns:a16="http://schemas.microsoft.com/office/drawing/2014/main" id="{CDF671F2-24A7-A14A-8472-6CB02D39AB61}"/>
              </a:ext>
            </a:extLst>
          </p:cNvPr>
          <p:cNvSpPr>
            <a:spLocks noGrp="1"/>
          </p:cNvSpPr>
          <p:nvPr>
            <p:ph type="sldNum" sz="quarter" idx="12"/>
          </p:nvPr>
        </p:nvSpPr>
        <p:spPr>
          <a:xfrm>
            <a:off x="9377358" y="6367281"/>
            <a:ext cx="2743200" cy="365125"/>
          </a:xfrm>
        </p:spPr>
        <p:txBody>
          <a:bodyPr/>
          <a:lstStyle/>
          <a:p>
            <a:fld id="{3EBA1AA4-1184-42E6-9FAC-E6D11BBC447D}" type="slidenum">
              <a:rPr lang="en-GB" smtClean="0">
                <a:solidFill>
                  <a:schemeClr val="bg1"/>
                </a:solidFill>
              </a:rPr>
              <a:t>30</a:t>
            </a:fld>
            <a:endParaRPr lang="en-GB" dirty="0">
              <a:solidFill>
                <a:schemeClr val="bg1"/>
              </a:solidFill>
            </a:endParaRPr>
          </a:p>
        </p:txBody>
      </p:sp>
      <p:sp>
        <p:nvSpPr>
          <p:cNvPr id="26" name="Rectangle 25"/>
          <p:cNvSpPr/>
          <p:nvPr/>
        </p:nvSpPr>
        <p:spPr>
          <a:xfrm>
            <a:off x="9997901" y="1371262"/>
            <a:ext cx="1280513" cy="1169551"/>
          </a:xfrm>
          <a:prstGeom prst="rect">
            <a:avLst/>
          </a:prstGeom>
        </p:spPr>
        <p:txBody>
          <a:bodyPr wrap="square">
            <a:spAutoFit/>
          </a:bodyPr>
          <a:lstStyle/>
          <a:p>
            <a:pPr algn="r"/>
            <a:r>
              <a:rPr lang="en-GB" sz="1400" dirty="0">
                <a:solidFill>
                  <a:schemeClr val="accent6">
                    <a:lumMod val="50000"/>
                  </a:schemeClr>
                </a:solidFill>
              </a:rPr>
              <a:t>Education/ training</a:t>
            </a:r>
          </a:p>
          <a:p>
            <a:pPr algn="r"/>
            <a:r>
              <a:rPr lang="en-GB" sz="1400" dirty="0">
                <a:solidFill>
                  <a:schemeClr val="accent6">
                    <a:lumMod val="50000"/>
                  </a:schemeClr>
                </a:solidFill>
              </a:rPr>
              <a:t>Working</a:t>
            </a:r>
          </a:p>
          <a:p>
            <a:pPr algn="r"/>
            <a:r>
              <a:rPr lang="en-GB" sz="1400" dirty="0">
                <a:solidFill>
                  <a:schemeClr val="accent6">
                    <a:lumMod val="50000"/>
                  </a:schemeClr>
                </a:solidFill>
              </a:rPr>
              <a:t>Not working</a:t>
            </a:r>
          </a:p>
          <a:p>
            <a:pPr algn="r"/>
            <a:r>
              <a:rPr lang="en-GB" sz="1400" dirty="0">
                <a:solidFill>
                  <a:schemeClr val="accent6">
                    <a:lumMod val="50000"/>
                  </a:schemeClr>
                </a:solidFill>
              </a:rPr>
              <a:t>Other/NA</a:t>
            </a:r>
          </a:p>
        </p:txBody>
      </p:sp>
      <p:sp>
        <p:nvSpPr>
          <p:cNvPr id="35" name="Rectangle 34"/>
          <p:cNvSpPr/>
          <p:nvPr/>
        </p:nvSpPr>
        <p:spPr>
          <a:xfrm>
            <a:off x="10473331" y="1011659"/>
            <a:ext cx="1024639" cy="276999"/>
          </a:xfrm>
          <a:prstGeom prst="rect">
            <a:avLst/>
          </a:prstGeom>
        </p:spPr>
        <p:txBody>
          <a:bodyPr wrap="none">
            <a:spAutoFit/>
          </a:bodyPr>
          <a:lstStyle/>
          <a:p>
            <a:r>
              <a:rPr lang="en-GB" sz="1200" b="1" dirty="0">
                <a:solidFill>
                  <a:schemeClr val="accent6">
                    <a:lumMod val="50000"/>
                  </a:schemeClr>
                </a:solidFill>
              </a:rPr>
              <a:t>Work status</a:t>
            </a:r>
            <a:endParaRPr lang="en-GB" sz="1200" dirty="0">
              <a:solidFill>
                <a:schemeClr val="accent6">
                  <a:lumMod val="50000"/>
                </a:schemeClr>
              </a:solidFill>
            </a:endParaRPr>
          </a:p>
        </p:txBody>
      </p:sp>
      <p:sp>
        <p:nvSpPr>
          <p:cNvPr id="37" name="Rectangle 36"/>
          <p:cNvSpPr/>
          <p:nvPr/>
        </p:nvSpPr>
        <p:spPr>
          <a:xfrm>
            <a:off x="11288669" y="1579825"/>
            <a:ext cx="540533" cy="954107"/>
          </a:xfrm>
          <a:prstGeom prst="rect">
            <a:avLst/>
          </a:prstGeom>
        </p:spPr>
        <p:txBody>
          <a:bodyPr wrap="none">
            <a:spAutoFit/>
          </a:bodyPr>
          <a:lstStyle/>
          <a:p>
            <a:pPr algn="ctr"/>
            <a:r>
              <a:rPr lang="en-GB" sz="1400" b="1" dirty="0">
                <a:solidFill>
                  <a:schemeClr val="accent6">
                    <a:lumMod val="50000"/>
                  </a:schemeClr>
                </a:solidFill>
              </a:rPr>
              <a:t>44%</a:t>
            </a:r>
          </a:p>
          <a:p>
            <a:pPr algn="ctr"/>
            <a:r>
              <a:rPr lang="en-GB" sz="1400" b="1" dirty="0">
                <a:solidFill>
                  <a:schemeClr val="accent6">
                    <a:lumMod val="50000"/>
                  </a:schemeClr>
                </a:solidFill>
              </a:rPr>
              <a:t>27%</a:t>
            </a:r>
          </a:p>
          <a:p>
            <a:pPr algn="ctr"/>
            <a:r>
              <a:rPr lang="en-GB" sz="1400" b="1" dirty="0"/>
              <a:t>24%</a:t>
            </a:r>
          </a:p>
          <a:p>
            <a:pPr algn="ctr"/>
            <a:r>
              <a:rPr lang="en-GB" sz="1400" b="1" dirty="0">
                <a:solidFill>
                  <a:schemeClr val="accent6">
                    <a:lumMod val="50000"/>
                  </a:schemeClr>
                </a:solidFill>
              </a:rPr>
              <a:t>5%</a:t>
            </a:r>
            <a:endParaRPr lang="en-GB" sz="1400" dirty="0">
              <a:solidFill>
                <a:schemeClr val="accent6">
                  <a:lumMod val="50000"/>
                </a:schemeClr>
              </a:solidFill>
            </a:endParaRPr>
          </a:p>
        </p:txBody>
      </p:sp>
      <p:sp>
        <p:nvSpPr>
          <p:cNvPr id="38" name="TextBox 37"/>
          <p:cNvSpPr txBox="1"/>
          <p:nvPr/>
        </p:nvSpPr>
        <p:spPr>
          <a:xfrm>
            <a:off x="11612550" y="1950331"/>
            <a:ext cx="514247" cy="369332"/>
          </a:xfrm>
          <a:prstGeom prst="rect">
            <a:avLst/>
          </a:prstGeom>
          <a:noFill/>
        </p:spPr>
        <p:txBody>
          <a:bodyPr wrap="square" rtlCol="0">
            <a:spAutoFit/>
          </a:bodyPr>
          <a:lstStyle/>
          <a:p>
            <a:pPr algn="ctr"/>
            <a:r>
              <a:rPr lang="en-GB" dirty="0">
                <a:solidFill>
                  <a:srgbClr val="5D29FF"/>
                </a:solidFill>
                <a:sym typeface="Wingdings" panose="05000000000000000000" pitchFamily="2" charset="2"/>
              </a:rPr>
              <a:t></a:t>
            </a:r>
            <a:endParaRPr lang="en-GB" dirty="0">
              <a:solidFill>
                <a:srgbClr val="5D29FF"/>
              </a:solidFill>
            </a:endParaRPr>
          </a:p>
        </p:txBody>
      </p:sp>
    </p:spTree>
    <p:extLst>
      <p:ext uri="{BB962C8B-B14F-4D97-AF65-F5344CB8AC3E}">
        <p14:creationId xmlns:p14="http://schemas.microsoft.com/office/powerpoint/2010/main" val="24969634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visitors at museum of scot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64"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31599" y="85211"/>
            <a:ext cx="11763048" cy="843414"/>
          </a:xfrm>
          <a:solidFill>
            <a:schemeClr val="accent6">
              <a:alpha val="90000"/>
            </a:schemeClr>
          </a:solidFill>
        </p:spPr>
        <p:txBody>
          <a:bodyPr>
            <a:normAutofit fontScale="90000"/>
          </a:bodyPr>
          <a:lstStyle/>
          <a:p>
            <a:r>
              <a:rPr lang="en-GB" dirty="0">
                <a:solidFill>
                  <a:schemeClr val="accent6">
                    <a:lumMod val="50000"/>
                  </a:schemeClr>
                </a:solidFill>
              </a:rPr>
              <a:t>A museum person but NOT interested in heritage ‘Entertainment seekers’ </a:t>
            </a:r>
          </a:p>
        </p:txBody>
      </p:sp>
      <p:sp>
        <p:nvSpPr>
          <p:cNvPr id="3" name="Content Placeholder 2"/>
          <p:cNvSpPr>
            <a:spLocks noGrp="1"/>
          </p:cNvSpPr>
          <p:nvPr>
            <p:ph idx="1"/>
          </p:nvPr>
        </p:nvSpPr>
        <p:spPr>
          <a:xfrm>
            <a:off x="66786" y="5374375"/>
            <a:ext cx="11892674" cy="1370339"/>
          </a:xfrm>
          <a:solidFill>
            <a:schemeClr val="accent6">
              <a:lumMod val="25000"/>
              <a:alpha val="90000"/>
            </a:schemeClr>
          </a:solidFill>
          <a:ln>
            <a:noFill/>
          </a:ln>
        </p:spPr>
        <p:txBody>
          <a:bodyPr>
            <a:normAutofit lnSpcReduction="10000"/>
          </a:bodyPr>
          <a:lstStyle/>
          <a:p>
            <a:pPr marL="0" indent="0">
              <a:lnSpc>
                <a:spcPct val="100000"/>
              </a:lnSpc>
              <a:spcBef>
                <a:spcPts val="0"/>
              </a:spcBef>
              <a:buNone/>
            </a:pPr>
            <a:r>
              <a:rPr lang="en-GB" sz="2000" dirty="0">
                <a:solidFill>
                  <a:schemeClr val="bg1"/>
                </a:solidFill>
              </a:rPr>
              <a:t> </a:t>
            </a:r>
            <a:r>
              <a:rPr lang="en-GB" sz="2000" b="1" dirty="0">
                <a:solidFill>
                  <a:schemeClr val="bg1"/>
                </a:solidFill>
              </a:rPr>
              <a:t>POSSIBLE BARRIERS</a:t>
            </a:r>
            <a:endParaRPr lang="en-GB" sz="2000" dirty="0">
              <a:solidFill>
                <a:schemeClr val="bg1"/>
              </a:solidFill>
            </a:endParaRPr>
          </a:p>
          <a:p>
            <a:pPr lvl="0">
              <a:lnSpc>
                <a:spcPct val="100000"/>
              </a:lnSpc>
              <a:spcBef>
                <a:spcPts val="0"/>
              </a:spcBef>
            </a:pPr>
            <a:r>
              <a:rPr lang="en-GB" sz="1800" dirty="0">
                <a:solidFill>
                  <a:schemeClr val="bg1"/>
                </a:solidFill>
              </a:rPr>
              <a:t>Exhibits they know and have seen not changing </a:t>
            </a:r>
          </a:p>
          <a:p>
            <a:pPr lvl="0">
              <a:lnSpc>
                <a:spcPct val="100000"/>
              </a:lnSpc>
              <a:spcBef>
                <a:spcPts val="0"/>
              </a:spcBef>
            </a:pPr>
            <a:r>
              <a:rPr lang="en-GB" sz="1800" dirty="0">
                <a:solidFill>
                  <a:schemeClr val="bg1"/>
                </a:solidFill>
              </a:rPr>
              <a:t>Feel museums don’t have anything new to look at</a:t>
            </a:r>
          </a:p>
          <a:p>
            <a:pPr lvl="0">
              <a:lnSpc>
                <a:spcPct val="100000"/>
              </a:lnSpc>
              <a:spcBef>
                <a:spcPts val="0"/>
              </a:spcBef>
            </a:pPr>
            <a:r>
              <a:rPr lang="en-GB" sz="1800" dirty="0">
                <a:solidFill>
                  <a:schemeClr val="bg1"/>
                </a:solidFill>
              </a:rPr>
              <a:t>They don’t feel like museums are for their age so much </a:t>
            </a:r>
          </a:p>
          <a:p>
            <a:pPr lvl="0">
              <a:lnSpc>
                <a:spcPct val="100000"/>
              </a:lnSpc>
              <a:spcBef>
                <a:spcPts val="0"/>
              </a:spcBef>
            </a:pPr>
            <a:r>
              <a:rPr lang="en-GB" sz="1800" dirty="0">
                <a:solidFill>
                  <a:schemeClr val="bg1"/>
                </a:solidFill>
              </a:rPr>
              <a:t>Museums can require too much effort</a:t>
            </a:r>
          </a:p>
          <a:p>
            <a:pPr lvl="0">
              <a:lnSpc>
                <a:spcPct val="100000"/>
              </a:lnSpc>
              <a:spcBef>
                <a:spcPts val="0"/>
              </a:spcBef>
            </a:pPr>
            <a:endParaRPr lang="en-GB" sz="1800" dirty="0">
              <a:solidFill>
                <a:schemeClr val="bg1"/>
              </a:solidFill>
            </a:endParaRPr>
          </a:p>
        </p:txBody>
      </p:sp>
      <p:sp>
        <p:nvSpPr>
          <p:cNvPr id="4" name="Rectangle 3"/>
          <p:cNvSpPr/>
          <p:nvPr/>
        </p:nvSpPr>
        <p:spPr>
          <a:xfrm>
            <a:off x="66786" y="1303275"/>
            <a:ext cx="3646232" cy="3876397"/>
          </a:xfrm>
          <a:prstGeom prst="rect">
            <a:avLst/>
          </a:prstGeom>
          <a:solidFill>
            <a:schemeClr val="accent6">
              <a:lumMod val="50000"/>
              <a:alpha val="90000"/>
            </a:schemeClr>
          </a:solidFill>
          <a:ln>
            <a:noFill/>
          </a:ln>
        </p:spPr>
        <p:txBody>
          <a:bodyPr wrap="square">
            <a:noAutofit/>
          </a:bodyPr>
          <a:lstStyle/>
          <a:p>
            <a:pPr algn="ctr"/>
            <a:r>
              <a:rPr lang="en-GB" sz="2400" b="1" dirty="0">
                <a:solidFill>
                  <a:schemeClr val="bg1"/>
                </a:solidFill>
              </a:rPr>
              <a:t>PAST</a:t>
            </a:r>
            <a:endParaRPr lang="en-GB" sz="2800" b="1" dirty="0">
              <a:solidFill>
                <a:schemeClr val="bg1"/>
              </a:solidFill>
            </a:endParaRPr>
          </a:p>
          <a:p>
            <a:pPr algn="ctr"/>
            <a:endParaRPr lang="en-GB" sz="1050" dirty="0">
              <a:solidFill>
                <a:schemeClr val="bg1"/>
              </a:solidFill>
            </a:endParaRPr>
          </a:p>
          <a:p>
            <a:pPr marL="285750" indent="-285750">
              <a:buFont typeface="Arial" panose="020B0604020202020204" pitchFamily="34" charset="0"/>
              <a:buChar char="•"/>
            </a:pPr>
            <a:r>
              <a:rPr lang="en-GB" dirty="0">
                <a:solidFill>
                  <a:schemeClr val="bg1"/>
                </a:solidFill>
              </a:rPr>
              <a:t>Felt museums were old fashioned, not modern or changing </a:t>
            </a:r>
          </a:p>
          <a:p>
            <a:pPr marL="285750" indent="-285750">
              <a:buFont typeface="Arial" panose="020B0604020202020204" pitchFamily="34" charset="0"/>
              <a:buChar char="•"/>
            </a:pPr>
            <a:r>
              <a:rPr lang="en-GB" dirty="0">
                <a:solidFill>
                  <a:schemeClr val="bg1"/>
                </a:solidFill>
              </a:rPr>
              <a:t>Believed it to be the same every time so not motivated to go more than once</a:t>
            </a:r>
          </a:p>
          <a:p>
            <a:pPr marL="285750" indent="-285750">
              <a:buFont typeface="Arial" panose="020B0604020202020204" pitchFamily="34" charset="0"/>
              <a:buChar char="•"/>
            </a:pPr>
            <a:r>
              <a:rPr lang="en-GB" dirty="0">
                <a:solidFill>
                  <a:schemeClr val="bg1"/>
                </a:solidFill>
              </a:rPr>
              <a:t>Happy memories of going as kids but not something they did frequently with family</a:t>
            </a:r>
          </a:p>
          <a:p>
            <a:pPr marL="285750" indent="-285750">
              <a:buFont typeface="Arial" panose="020B0604020202020204" pitchFamily="34" charset="0"/>
              <a:buChar char="•"/>
            </a:pPr>
            <a:r>
              <a:rPr lang="en-GB" dirty="0">
                <a:solidFill>
                  <a:schemeClr val="bg1"/>
                </a:solidFill>
              </a:rPr>
              <a:t>Visits were mainly with school and classmates</a:t>
            </a:r>
          </a:p>
        </p:txBody>
      </p:sp>
      <p:sp>
        <p:nvSpPr>
          <p:cNvPr id="5" name="Rectangle 4"/>
          <p:cNvSpPr/>
          <p:nvPr/>
        </p:nvSpPr>
        <p:spPr>
          <a:xfrm>
            <a:off x="3810000" y="1303275"/>
            <a:ext cx="4028002" cy="3876395"/>
          </a:xfrm>
          <a:prstGeom prst="rect">
            <a:avLst/>
          </a:prstGeom>
          <a:solidFill>
            <a:schemeClr val="accent6">
              <a:lumMod val="90000"/>
              <a:alpha val="90000"/>
            </a:schemeClr>
          </a:solidFill>
          <a:ln>
            <a:noFill/>
          </a:ln>
        </p:spPr>
        <p:txBody>
          <a:bodyPr wrap="square">
            <a:noAutofit/>
          </a:bodyPr>
          <a:lstStyle/>
          <a:p>
            <a:pPr algn="ctr"/>
            <a:r>
              <a:rPr lang="en-GB" sz="2400" b="1" dirty="0">
                <a:solidFill>
                  <a:schemeClr val="accent6">
                    <a:lumMod val="25000"/>
                  </a:schemeClr>
                </a:solidFill>
              </a:rPr>
              <a:t>PRESENT</a:t>
            </a:r>
          </a:p>
          <a:p>
            <a:pPr algn="ctr"/>
            <a:endParaRPr lang="en-GB" sz="1050" dirty="0">
              <a:solidFill>
                <a:schemeClr val="bg1"/>
              </a:solidFill>
            </a:endParaRPr>
          </a:p>
          <a:p>
            <a:pPr marL="285750" lvl="0" indent="-285750">
              <a:buFont typeface="Arial" panose="020B0604020202020204" pitchFamily="34" charset="0"/>
              <a:buChar char="•"/>
            </a:pPr>
            <a:r>
              <a:rPr lang="en-GB" dirty="0">
                <a:solidFill>
                  <a:schemeClr val="bg1"/>
                </a:solidFill>
              </a:rPr>
              <a:t>Quite like going to museums, infrequently, BUT often wish they had more </a:t>
            </a:r>
            <a:r>
              <a:rPr lang="en-GB" i="1" dirty="0">
                <a:solidFill>
                  <a:schemeClr val="bg1"/>
                </a:solidFill>
              </a:rPr>
              <a:t>wow</a:t>
            </a:r>
            <a:r>
              <a:rPr lang="en-GB" dirty="0">
                <a:solidFill>
                  <a:schemeClr val="bg1"/>
                </a:solidFill>
              </a:rPr>
              <a:t> factor</a:t>
            </a:r>
          </a:p>
          <a:p>
            <a:pPr marL="285750" lvl="0" indent="-285750">
              <a:buFont typeface="Arial" panose="020B0604020202020204" pitchFamily="34" charset="0"/>
              <a:buChar char="•"/>
            </a:pPr>
            <a:r>
              <a:rPr lang="en-GB" dirty="0">
                <a:solidFill>
                  <a:schemeClr val="bg1"/>
                </a:solidFill>
              </a:rPr>
              <a:t>More likely to go to temporary exhibits/ exclusive events- don’t want to miss out </a:t>
            </a:r>
          </a:p>
          <a:p>
            <a:pPr marL="285750" lvl="0" indent="-285750">
              <a:buFont typeface="Arial" panose="020B0604020202020204" pitchFamily="34" charset="0"/>
              <a:buChar char="•"/>
            </a:pPr>
            <a:r>
              <a:rPr lang="en-GB" dirty="0">
                <a:solidFill>
                  <a:schemeClr val="bg1"/>
                </a:solidFill>
              </a:rPr>
              <a:t>Like exhibitions when they’re relevant to today/future</a:t>
            </a:r>
          </a:p>
          <a:p>
            <a:pPr marL="285750" lvl="0" indent="-285750">
              <a:buFont typeface="Arial" panose="020B0604020202020204" pitchFamily="34" charset="0"/>
              <a:buChar char="•"/>
            </a:pPr>
            <a:r>
              <a:rPr lang="en-GB" dirty="0">
                <a:solidFill>
                  <a:schemeClr val="bg1"/>
                </a:solidFill>
              </a:rPr>
              <a:t>Always thinking about what’s next and can get bored easily  </a:t>
            </a:r>
          </a:p>
          <a:p>
            <a:pPr marL="285750" indent="-285750">
              <a:buFont typeface="Arial" panose="020B0604020202020204" pitchFamily="34" charset="0"/>
              <a:buChar char="•"/>
            </a:pPr>
            <a:r>
              <a:rPr lang="en-GB" dirty="0">
                <a:solidFill>
                  <a:schemeClr val="bg1"/>
                </a:solidFill>
              </a:rPr>
              <a:t>Want their minds to be broadened, with little effort </a:t>
            </a:r>
          </a:p>
          <a:p>
            <a:pPr marL="285750" lvl="0" indent="-285750">
              <a:buFont typeface="Arial" panose="020B0604020202020204" pitchFamily="34" charset="0"/>
              <a:buChar char="•"/>
            </a:pPr>
            <a:r>
              <a:rPr lang="en-GB" dirty="0">
                <a:solidFill>
                  <a:schemeClr val="bg1"/>
                </a:solidFill>
              </a:rPr>
              <a:t> </a:t>
            </a:r>
          </a:p>
          <a:p>
            <a:pPr marL="285750" lvl="0" indent="-285750">
              <a:buFont typeface="Arial" panose="020B0604020202020204" pitchFamily="34" charset="0"/>
              <a:buChar char="•"/>
            </a:pPr>
            <a:endParaRPr lang="en-GB" dirty="0">
              <a:solidFill>
                <a:schemeClr val="bg1"/>
              </a:solidFill>
            </a:endParaRPr>
          </a:p>
        </p:txBody>
      </p:sp>
      <p:sp>
        <p:nvSpPr>
          <p:cNvPr id="6" name="Rectangle 5"/>
          <p:cNvSpPr/>
          <p:nvPr/>
        </p:nvSpPr>
        <p:spPr>
          <a:xfrm>
            <a:off x="8052478" y="1303275"/>
            <a:ext cx="3906982" cy="3876395"/>
          </a:xfrm>
          <a:prstGeom prst="rect">
            <a:avLst/>
          </a:prstGeom>
          <a:solidFill>
            <a:schemeClr val="bg1">
              <a:alpha val="90000"/>
            </a:schemeClr>
          </a:solidFill>
          <a:ln>
            <a:noFill/>
          </a:ln>
        </p:spPr>
        <p:txBody>
          <a:bodyPr wrap="square">
            <a:noAutofit/>
          </a:bodyPr>
          <a:lstStyle/>
          <a:p>
            <a:pPr algn="ctr"/>
            <a:r>
              <a:rPr lang="en-GB" sz="2400" b="1" dirty="0">
                <a:solidFill>
                  <a:schemeClr val="accent6">
                    <a:lumMod val="50000"/>
                  </a:schemeClr>
                </a:solidFill>
              </a:rPr>
              <a:t>FUTURE</a:t>
            </a:r>
          </a:p>
          <a:p>
            <a:pPr algn="ctr"/>
            <a:endParaRPr lang="en-GB" sz="1050" dirty="0">
              <a:solidFill>
                <a:schemeClr val="accent6">
                  <a:lumMod val="50000"/>
                </a:schemeClr>
              </a:solidFill>
            </a:endParaRPr>
          </a:p>
          <a:p>
            <a:pPr marL="285750" lvl="0" indent="-285750">
              <a:buFont typeface="Arial" panose="020B0604020202020204" pitchFamily="34" charset="0"/>
              <a:buChar char="•"/>
            </a:pPr>
            <a:r>
              <a:rPr lang="en-GB" dirty="0">
                <a:solidFill>
                  <a:schemeClr val="accent6">
                    <a:lumMod val="50000"/>
                  </a:schemeClr>
                </a:solidFill>
              </a:rPr>
              <a:t>To go more often they want to be wowed! </a:t>
            </a:r>
          </a:p>
          <a:p>
            <a:pPr marL="285750" lvl="0" indent="-285750">
              <a:buFont typeface="Arial" panose="020B0604020202020204" pitchFamily="34" charset="0"/>
              <a:buChar char="•"/>
            </a:pPr>
            <a:r>
              <a:rPr lang="en-GB" dirty="0">
                <a:solidFill>
                  <a:schemeClr val="accent6">
                    <a:lumMod val="50000"/>
                  </a:schemeClr>
                </a:solidFill>
              </a:rPr>
              <a:t>They have FOMO (fear of missing out) often and want to be seen to do what everyone else does </a:t>
            </a:r>
          </a:p>
          <a:p>
            <a:pPr marL="285750" lvl="0" indent="-285750">
              <a:buFont typeface="Arial" panose="020B0604020202020204" pitchFamily="34" charset="0"/>
              <a:buChar char="•"/>
            </a:pPr>
            <a:r>
              <a:rPr lang="en-GB" dirty="0">
                <a:solidFill>
                  <a:schemeClr val="accent6">
                    <a:lumMod val="50000"/>
                  </a:schemeClr>
                </a:solidFill>
              </a:rPr>
              <a:t>Want to see new, interactive and fresh all the time </a:t>
            </a:r>
          </a:p>
          <a:p>
            <a:pPr marL="285750" lvl="0" indent="-285750">
              <a:buFont typeface="Arial" panose="020B0604020202020204" pitchFamily="34" charset="0"/>
              <a:buChar char="•"/>
            </a:pPr>
            <a:r>
              <a:rPr lang="en-GB" dirty="0">
                <a:solidFill>
                  <a:schemeClr val="accent6">
                    <a:lumMod val="50000"/>
                  </a:schemeClr>
                </a:solidFill>
              </a:rPr>
              <a:t>Want to see more targeted exhibits to ‘shed new light’ on  things they like/find interesting </a:t>
            </a:r>
          </a:p>
        </p:txBody>
      </p:sp>
      <p:sp>
        <p:nvSpPr>
          <p:cNvPr id="7" name="Slide Number Placeholder 6">
            <a:extLst>
              <a:ext uri="{FF2B5EF4-FFF2-40B4-BE49-F238E27FC236}">
                <a16:creationId xmlns:a16="http://schemas.microsoft.com/office/drawing/2014/main" id="{9C89BDEB-A19A-6844-B8B7-3B59BA8967F0}"/>
              </a:ext>
            </a:extLst>
          </p:cNvPr>
          <p:cNvSpPr>
            <a:spLocks noGrp="1"/>
          </p:cNvSpPr>
          <p:nvPr>
            <p:ph type="sldNum" sz="quarter" idx="12"/>
          </p:nvPr>
        </p:nvSpPr>
        <p:spPr>
          <a:xfrm>
            <a:off x="9151447" y="6407665"/>
            <a:ext cx="2743200" cy="365125"/>
          </a:xfrm>
        </p:spPr>
        <p:txBody>
          <a:bodyPr/>
          <a:lstStyle/>
          <a:p>
            <a:fld id="{3EBA1AA4-1184-42E6-9FAC-E6D11BBC447D}" type="slidenum">
              <a:rPr lang="en-GB" smtClean="0">
                <a:solidFill>
                  <a:schemeClr val="bg1"/>
                </a:solidFill>
              </a:rPr>
              <a:t>31</a:t>
            </a:fld>
            <a:endParaRPr lang="en-GB" dirty="0">
              <a:solidFill>
                <a:schemeClr val="bg1"/>
              </a:solidFill>
            </a:endParaRPr>
          </a:p>
        </p:txBody>
      </p:sp>
    </p:spTree>
    <p:extLst>
      <p:ext uri="{BB962C8B-B14F-4D97-AF65-F5344CB8AC3E}">
        <p14:creationId xmlns:p14="http://schemas.microsoft.com/office/powerpoint/2010/main" val="29614390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visitors at museum of scot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64"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31599" y="174397"/>
            <a:ext cx="11763048" cy="754227"/>
          </a:xfrm>
          <a:solidFill>
            <a:schemeClr val="accent6">
              <a:alpha val="90000"/>
            </a:schemeClr>
          </a:solidFill>
        </p:spPr>
        <p:txBody>
          <a:bodyPr/>
          <a:lstStyle/>
          <a:p>
            <a:r>
              <a:rPr lang="en-GB" dirty="0">
                <a:solidFill>
                  <a:schemeClr val="accent6">
                    <a:lumMod val="50000"/>
                  </a:schemeClr>
                </a:solidFill>
              </a:rPr>
              <a:t>Entertainment seekers </a:t>
            </a:r>
          </a:p>
        </p:txBody>
      </p:sp>
      <p:sp>
        <p:nvSpPr>
          <p:cNvPr id="4" name="Rectangle 3"/>
          <p:cNvSpPr/>
          <p:nvPr/>
        </p:nvSpPr>
        <p:spPr>
          <a:xfrm>
            <a:off x="66786" y="1103023"/>
            <a:ext cx="3017790" cy="5580584"/>
          </a:xfrm>
          <a:prstGeom prst="rect">
            <a:avLst/>
          </a:prstGeom>
          <a:solidFill>
            <a:schemeClr val="accent6">
              <a:lumMod val="50000"/>
              <a:alpha val="90000"/>
            </a:schemeClr>
          </a:solidFill>
          <a:ln>
            <a:noFill/>
          </a:ln>
        </p:spPr>
        <p:txBody>
          <a:bodyPr wrap="square">
            <a:noAutofit/>
          </a:bodyPr>
          <a:lstStyle/>
          <a:p>
            <a:pPr algn="ctr"/>
            <a:r>
              <a:rPr lang="en-GB" sz="2400" b="1" dirty="0">
                <a:solidFill>
                  <a:schemeClr val="bg1"/>
                </a:solidFill>
              </a:rPr>
              <a:t>PAST</a:t>
            </a:r>
            <a:endParaRPr lang="en-GB" sz="2800" b="1" dirty="0">
              <a:solidFill>
                <a:schemeClr val="bg1"/>
              </a:solidFill>
            </a:endParaRPr>
          </a:p>
          <a:p>
            <a:pPr algn="ctr"/>
            <a:endParaRPr lang="en-GB" sz="1050" dirty="0">
              <a:solidFill>
                <a:schemeClr val="bg1"/>
              </a:solidFill>
            </a:endParaRPr>
          </a:p>
          <a:p>
            <a:r>
              <a:rPr lang="en-GB" i="1" dirty="0">
                <a:solidFill>
                  <a:schemeClr val="bg1"/>
                </a:solidFill>
              </a:rPr>
              <a:t>“I loved going to museums as a kid, was quality time with Granny and grandad Male 20</a:t>
            </a:r>
          </a:p>
          <a:p>
            <a:endParaRPr lang="en-GB" i="1" dirty="0">
              <a:solidFill>
                <a:schemeClr val="bg1"/>
              </a:solidFill>
            </a:endParaRPr>
          </a:p>
          <a:p>
            <a:r>
              <a:rPr lang="en-GB" i="1" dirty="0">
                <a:solidFill>
                  <a:schemeClr val="bg1"/>
                </a:solidFill>
              </a:rPr>
              <a:t>“I did a lot of culture – with mum, especially photography and art, some museums too, mostly London – as kids she pushed it down our throats but now, I love it” – Male 22 </a:t>
            </a:r>
          </a:p>
          <a:p>
            <a:pPr marL="285750" lvl="0" indent="-285750">
              <a:buFont typeface="Arial" panose="020B0604020202020204" pitchFamily="34" charset="0"/>
              <a:buChar char="•"/>
            </a:pPr>
            <a:endParaRPr lang="en-GB" dirty="0">
              <a:solidFill>
                <a:schemeClr val="bg1"/>
              </a:solidFill>
            </a:endParaRPr>
          </a:p>
        </p:txBody>
      </p:sp>
      <p:sp>
        <p:nvSpPr>
          <p:cNvPr id="5" name="Rectangle 4"/>
          <p:cNvSpPr/>
          <p:nvPr/>
        </p:nvSpPr>
        <p:spPr>
          <a:xfrm>
            <a:off x="3255264" y="1078638"/>
            <a:ext cx="4143375" cy="5580581"/>
          </a:xfrm>
          <a:prstGeom prst="rect">
            <a:avLst/>
          </a:prstGeom>
          <a:solidFill>
            <a:schemeClr val="accent6">
              <a:lumMod val="90000"/>
              <a:alpha val="90000"/>
            </a:schemeClr>
          </a:solidFill>
          <a:ln>
            <a:noFill/>
          </a:ln>
        </p:spPr>
        <p:txBody>
          <a:bodyPr wrap="square">
            <a:noAutofit/>
          </a:bodyPr>
          <a:lstStyle/>
          <a:p>
            <a:pPr algn="ctr"/>
            <a:r>
              <a:rPr lang="en-GB" sz="2400" b="1" i="1" dirty="0">
                <a:solidFill>
                  <a:schemeClr val="accent6">
                    <a:lumMod val="25000"/>
                  </a:schemeClr>
                </a:solidFill>
              </a:rPr>
              <a:t>PRESENT</a:t>
            </a:r>
          </a:p>
          <a:p>
            <a:pPr algn="ctr"/>
            <a:endParaRPr lang="en-GB" sz="1050" i="1" dirty="0">
              <a:solidFill>
                <a:schemeClr val="accent6">
                  <a:lumMod val="25000"/>
                </a:schemeClr>
              </a:solidFill>
            </a:endParaRPr>
          </a:p>
          <a:p>
            <a:r>
              <a:rPr lang="en-GB" i="1" dirty="0">
                <a:solidFill>
                  <a:schemeClr val="accent6">
                    <a:lumMod val="25000"/>
                  </a:schemeClr>
                </a:solidFill>
              </a:rPr>
              <a:t>“I like the museum experience – don’t want a takeover – just want it to be comfortable”- Male 22</a:t>
            </a:r>
          </a:p>
          <a:p>
            <a:endParaRPr lang="en-GB" i="1" dirty="0">
              <a:solidFill>
                <a:schemeClr val="accent6">
                  <a:lumMod val="25000"/>
                </a:schemeClr>
              </a:solidFill>
            </a:endParaRPr>
          </a:p>
          <a:p>
            <a:r>
              <a:rPr lang="en-GB" i="1" dirty="0">
                <a:solidFill>
                  <a:schemeClr val="accent6">
                    <a:lumMod val="25000"/>
                  </a:schemeClr>
                </a:solidFill>
              </a:rPr>
              <a:t>“It is hard to appreciate it all, if it’s far from your reality” Male 22</a:t>
            </a:r>
          </a:p>
          <a:p>
            <a:endParaRPr lang="en-GB" i="1" dirty="0">
              <a:solidFill>
                <a:schemeClr val="accent6">
                  <a:lumMod val="25000"/>
                </a:schemeClr>
              </a:solidFill>
            </a:endParaRPr>
          </a:p>
          <a:p>
            <a:r>
              <a:rPr lang="en-GB" i="1" dirty="0">
                <a:solidFill>
                  <a:schemeClr val="accent6">
                    <a:lumMod val="25000"/>
                  </a:schemeClr>
                </a:solidFill>
              </a:rPr>
              <a:t>“I’m more interested in recent history in the 1960s/1980s - informs debates – we are politically concerned” Male 22</a:t>
            </a:r>
          </a:p>
          <a:p>
            <a:endParaRPr lang="en-GB" i="1" dirty="0">
              <a:solidFill>
                <a:schemeClr val="accent6">
                  <a:lumMod val="25000"/>
                </a:schemeClr>
              </a:solidFill>
            </a:endParaRPr>
          </a:p>
          <a:p>
            <a:r>
              <a:rPr lang="en-GB" i="1" dirty="0">
                <a:solidFill>
                  <a:schemeClr val="accent6">
                    <a:lumMod val="25000"/>
                  </a:schemeClr>
                </a:solidFill>
              </a:rPr>
              <a:t> “I like them, but Museums feel aimless sometimes ” Male 22</a:t>
            </a:r>
          </a:p>
          <a:p>
            <a:pPr lvl="0"/>
            <a:endParaRPr lang="en-GB" dirty="0">
              <a:solidFill>
                <a:schemeClr val="bg1"/>
              </a:solidFill>
            </a:endParaRPr>
          </a:p>
        </p:txBody>
      </p:sp>
      <p:sp>
        <p:nvSpPr>
          <p:cNvPr id="6" name="Rectangle 5"/>
          <p:cNvSpPr/>
          <p:nvPr/>
        </p:nvSpPr>
        <p:spPr>
          <a:xfrm>
            <a:off x="7535669" y="1103022"/>
            <a:ext cx="4143375" cy="5580581"/>
          </a:xfrm>
          <a:prstGeom prst="rect">
            <a:avLst/>
          </a:prstGeom>
          <a:solidFill>
            <a:schemeClr val="bg1">
              <a:alpha val="90000"/>
            </a:schemeClr>
          </a:solidFill>
          <a:ln>
            <a:noFill/>
          </a:ln>
        </p:spPr>
        <p:txBody>
          <a:bodyPr wrap="square">
            <a:noAutofit/>
          </a:bodyPr>
          <a:lstStyle/>
          <a:p>
            <a:pPr algn="ctr"/>
            <a:r>
              <a:rPr lang="en-GB" sz="2400" b="1" dirty="0">
                <a:solidFill>
                  <a:schemeClr val="accent6">
                    <a:lumMod val="50000"/>
                  </a:schemeClr>
                </a:solidFill>
              </a:rPr>
              <a:t>FUTURE</a:t>
            </a:r>
          </a:p>
          <a:p>
            <a:pPr algn="ctr"/>
            <a:endParaRPr lang="en-GB" sz="1050" dirty="0">
              <a:solidFill>
                <a:schemeClr val="accent6">
                  <a:lumMod val="50000"/>
                </a:schemeClr>
              </a:solidFill>
            </a:endParaRPr>
          </a:p>
          <a:p>
            <a:r>
              <a:rPr lang="en-GB" i="1" dirty="0">
                <a:solidFill>
                  <a:schemeClr val="accent6">
                    <a:lumMod val="50000"/>
                  </a:schemeClr>
                </a:solidFill>
              </a:rPr>
              <a:t>“Pop ups are interesting – it’s nice to share the experience with someone” Male 20</a:t>
            </a:r>
          </a:p>
          <a:p>
            <a:endParaRPr lang="en-GB" i="1" dirty="0">
              <a:solidFill>
                <a:schemeClr val="accent6">
                  <a:lumMod val="50000"/>
                </a:schemeClr>
              </a:solidFill>
            </a:endParaRPr>
          </a:p>
          <a:p>
            <a:r>
              <a:rPr lang="en-GB" i="1" dirty="0">
                <a:solidFill>
                  <a:schemeClr val="accent6">
                    <a:lumMod val="50000"/>
                  </a:schemeClr>
                </a:solidFill>
              </a:rPr>
              <a:t> “FOMO is huge with our generation; you need to go. Something temporary snowballs – people go and enjoy it so it makes other people want to” Male 22</a:t>
            </a:r>
          </a:p>
          <a:p>
            <a:endParaRPr lang="en-GB" i="1" dirty="0">
              <a:solidFill>
                <a:schemeClr val="accent6">
                  <a:lumMod val="50000"/>
                </a:schemeClr>
              </a:solidFill>
            </a:endParaRPr>
          </a:p>
          <a:p>
            <a:r>
              <a:rPr lang="en-GB" i="1" dirty="0">
                <a:solidFill>
                  <a:schemeClr val="accent6">
                    <a:lumMod val="50000"/>
                  </a:schemeClr>
                </a:solidFill>
              </a:rPr>
              <a:t> “I’d like there to be temporary exhibitions – first settlers, art, technology, what was bold back in the day – fashion, music – how it has changed, how they lived in past and now” Female 16</a:t>
            </a:r>
          </a:p>
          <a:p>
            <a:pPr lvl="0"/>
            <a:endParaRPr lang="en-GB" dirty="0">
              <a:solidFill>
                <a:schemeClr val="accent6">
                  <a:lumMod val="50000"/>
                </a:schemeClr>
              </a:solidFill>
            </a:endParaRPr>
          </a:p>
        </p:txBody>
      </p:sp>
      <p:sp>
        <p:nvSpPr>
          <p:cNvPr id="3" name="Slide Number Placeholder 2">
            <a:extLst>
              <a:ext uri="{FF2B5EF4-FFF2-40B4-BE49-F238E27FC236}">
                <a16:creationId xmlns:a16="http://schemas.microsoft.com/office/drawing/2014/main" id="{EB04DDE5-43BB-0449-985B-F1E73EA44CF7}"/>
              </a:ext>
            </a:extLst>
          </p:cNvPr>
          <p:cNvSpPr>
            <a:spLocks noGrp="1"/>
          </p:cNvSpPr>
          <p:nvPr>
            <p:ph type="sldNum" sz="quarter" idx="12"/>
          </p:nvPr>
        </p:nvSpPr>
        <p:spPr>
          <a:xfrm>
            <a:off x="9382014" y="6385320"/>
            <a:ext cx="2743200" cy="365125"/>
          </a:xfrm>
        </p:spPr>
        <p:txBody>
          <a:bodyPr/>
          <a:lstStyle/>
          <a:p>
            <a:fld id="{3EBA1AA4-1184-42E6-9FAC-E6D11BBC447D}" type="slidenum">
              <a:rPr lang="en-GB" smtClean="0">
                <a:solidFill>
                  <a:schemeClr val="bg1"/>
                </a:solidFill>
              </a:rPr>
              <a:t>32</a:t>
            </a:fld>
            <a:endParaRPr lang="en-GB" dirty="0">
              <a:solidFill>
                <a:schemeClr val="bg1"/>
              </a:solidFill>
            </a:endParaRPr>
          </a:p>
        </p:txBody>
      </p:sp>
    </p:spTree>
    <p:extLst>
      <p:ext uri="{BB962C8B-B14F-4D97-AF65-F5344CB8AC3E}">
        <p14:creationId xmlns:p14="http://schemas.microsoft.com/office/powerpoint/2010/main" val="18014904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a:xfrm>
            <a:off x="-15875" y="0"/>
            <a:ext cx="12207875" cy="677644"/>
          </a:xfrm>
          <a:prstGeom prst="rect">
            <a:avLst/>
          </a:prstGeom>
          <a:solidFill>
            <a:schemeClr val="accent6">
              <a:lumMod val="50000"/>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graphicFrame>
        <p:nvGraphicFramePr>
          <p:cNvPr id="5" name="Chart 4">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3435158169"/>
              </p:ext>
            </p:extLst>
          </p:nvPr>
        </p:nvGraphicFramePr>
        <p:xfrm>
          <a:off x="5083963" y="349532"/>
          <a:ext cx="6218044" cy="5770920"/>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p:cNvSpPr/>
          <p:nvPr/>
        </p:nvSpPr>
        <p:spPr>
          <a:xfrm>
            <a:off x="9117744" y="768828"/>
            <a:ext cx="917239" cy="369332"/>
          </a:xfrm>
          <a:prstGeom prst="rect">
            <a:avLst/>
          </a:prstGeom>
        </p:spPr>
        <p:txBody>
          <a:bodyPr wrap="none">
            <a:spAutoFit/>
          </a:bodyPr>
          <a:lstStyle/>
          <a:p>
            <a:r>
              <a:rPr lang="en-GB" b="1" dirty="0">
                <a:solidFill>
                  <a:schemeClr val="accent6">
                    <a:lumMod val="50000"/>
                  </a:schemeClr>
                </a:solidFill>
              </a:rPr>
              <a:t>Index*</a:t>
            </a:r>
          </a:p>
        </p:txBody>
      </p:sp>
      <p:sp>
        <p:nvSpPr>
          <p:cNvPr id="8"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b="1" dirty="0">
                <a:solidFill>
                  <a:schemeClr val="accent6">
                    <a:lumMod val="50000"/>
                  </a:schemeClr>
                </a:solidFill>
              </a:rPr>
              <a:t>Entertainment Seekers </a:t>
            </a:r>
          </a:p>
        </p:txBody>
      </p:sp>
      <p:sp>
        <p:nvSpPr>
          <p:cNvPr id="9"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6">
                    <a:lumMod val="50000"/>
                  </a:schemeClr>
                </a:solidFill>
              </a:rPr>
              <a:t>8%</a:t>
            </a:r>
          </a:p>
        </p:txBody>
      </p:sp>
      <p:sp>
        <p:nvSpPr>
          <p:cNvPr id="11" name="Content Placeholder 2"/>
          <p:cNvSpPr txBox="1">
            <a:spLocks/>
          </p:cNvSpPr>
          <p:nvPr/>
        </p:nvSpPr>
        <p:spPr>
          <a:xfrm>
            <a:off x="-15875" y="673554"/>
            <a:ext cx="6721563" cy="6184446"/>
          </a:xfrm>
          <a:prstGeom prst="rect">
            <a:avLst/>
          </a:prstGeom>
          <a:solidFill>
            <a:schemeClr val="accent6">
              <a:lumMod val="50000"/>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graphicFrame>
        <p:nvGraphicFramePr>
          <p:cNvPr id="14" name="Chart 13">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3727266086"/>
              </p:ext>
            </p:extLst>
          </p:nvPr>
        </p:nvGraphicFramePr>
        <p:xfrm>
          <a:off x="223380" y="349532"/>
          <a:ext cx="6218044" cy="5770920"/>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p:cNvSpPr txBox="1"/>
          <p:nvPr/>
        </p:nvSpPr>
        <p:spPr>
          <a:xfrm>
            <a:off x="844671" y="768828"/>
            <a:ext cx="5089855" cy="400110"/>
          </a:xfrm>
          <a:prstGeom prst="rect">
            <a:avLst/>
          </a:prstGeom>
          <a:noFill/>
        </p:spPr>
        <p:txBody>
          <a:bodyPr wrap="none" rtlCol="0">
            <a:spAutoFit/>
          </a:bodyPr>
          <a:lstStyle/>
          <a:p>
            <a:r>
              <a:rPr lang="en-GB" sz="2000" b="1" dirty="0">
                <a:solidFill>
                  <a:schemeClr val="bg1"/>
                </a:solidFill>
              </a:rPr>
              <a:t>Motivations for engaging with museums</a:t>
            </a:r>
          </a:p>
        </p:txBody>
      </p:sp>
      <p:sp>
        <p:nvSpPr>
          <p:cNvPr id="4" name="Rectangle 3"/>
          <p:cNvSpPr/>
          <p:nvPr/>
        </p:nvSpPr>
        <p:spPr>
          <a:xfrm>
            <a:off x="87861" y="6323373"/>
            <a:ext cx="6449010" cy="507831"/>
          </a:xfrm>
          <a:prstGeom prst="rect">
            <a:avLst/>
          </a:prstGeom>
        </p:spPr>
        <p:txBody>
          <a:bodyPr wrap="square">
            <a:spAutoFit/>
          </a:bodyPr>
          <a:lstStyle/>
          <a:p>
            <a:r>
              <a:rPr lang="en-GB" sz="900" dirty="0">
                <a:solidFill>
                  <a:schemeClr val="bg1"/>
                </a:solidFill>
              </a:rPr>
              <a:t>Base: All NOT interested at B3 and disagree with C8_3 (41) C9 - We want to know how museums can encourage young people like you to visit them. Which, if any, of the following do you think museums should offer/enable you to do? * Indexed against average mentions for group</a:t>
            </a:r>
          </a:p>
        </p:txBody>
      </p:sp>
      <p:sp>
        <p:nvSpPr>
          <p:cNvPr id="12" name="TextBox 11"/>
          <p:cNvSpPr txBox="1"/>
          <p:nvPr/>
        </p:nvSpPr>
        <p:spPr>
          <a:xfrm>
            <a:off x="6841207" y="5945305"/>
            <a:ext cx="5350793" cy="830997"/>
          </a:xfrm>
          <a:prstGeom prst="rect">
            <a:avLst/>
          </a:prstGeom>
          <a:noFill/>
        </p:spPr>
        <p:txBody>
          <a:bodyPr wrap="square" rtlCol="0">
            <a:spAutoFit/>
          </a:bodyPr>
          <a:lstStyle/>
          <a:p>
            <a:r>
              <a:rPr lang="en-GB" sz="1200" dirty="0">
                <a:solidFill>
                  <a:schemeClr val="accent6">
                    <a:lumMod val="50000"/>
                  </a:schemeClr>
                </a:solidFill>
              </a:rPr>
              <a:t>Relative prevalence of motivations for engaging with museums for the ‘Inspiration Seekers’, showing which motivations are most prevalent (highest index) or least prevalent (lowest index) compared to the average for this group </a:t>
            </a:r>
          </a:p>
        </p:txBody>
      </p:sp>
      <p:sp>
        <p:nvSpPr>
          <p:cNvPr id="6" name="Slide Number Placeholder 5">
            <a:extLst>
              <a:ext uri="{FF2B5EF4-FFF2-40B4-BE49-F238E27FC236}">
                <a16:creationId xmlns:a16="http://schemas.microsoft.com/office/drawing/2014/main" id="{A10E9FAF-62B5-5A44-A79F-B2EC71E1933F}"/>
              </a:ext>
            </a:extLst>
          </p:cNvPr>
          <p:cNvSpPr>
            <a:spLocks noGrp="1"/>
          </p:cNvSpPr>
          <p:nvPr>
            <p:ph type="sldNum" sz="quarter" idx="12"/>
          </p:nvPr>
        </p:nvSpPr>
        <p:spPr>
          <a:xfrm>
            <a:off x="11497508" y="6492875"/>
            <a:ext cx="606631" cy="365125"/>
          </a:xfrm>
        </p:spPr>
        <p:txBody>
          <a:bodyPr/>
          <a:lstStyle/>
          <a:p>
            <a:fld id="{3EBA1AA4-1184-42E6-9FAC-E6D11BBC447D}" type="slidenum">
              <a:rPr lang="en-GB" smtClean="0">
                <a:solidFill>
                  <a:schemeClr val="tx2"/>
                </a:solidFill>
              </a:rPr>
              <a:t>33</a:t>
            </a:fld>
            <a:endParaRPr lang="en-GB" dirty="0">
              <a:solidFill>
                <a:schemeClr val="tx2"/>
              </a:solidFill>
            </a:endParaRPr>
          </a:p>
        </p:txBody>
      </p:sp>
    </p:spTree>
    <p:extLst>
      <p:ext uri="{BB962C8B-B14F-4D97-AF65-F5344CB8AC3E}">
        <p14:creationId xmlns:p14="http://schemas.microsoft.com/office/powerpoint/2010/main" val="6799917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15875" y="0"/>
            <a:ext cx="12207875" cy="677644"/>
          </a:xfrm>
          <a:prstGeom prst="rect">
            <a:avLst/>
          </a:prstGeom>
          <a:solidFill>
            <a:schemeClr val="accent6">
              <a:lumMod val="50000"/>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7" name="Content Placeholder 2"/>
          <p:cNvSpPr txBox="1">
            <a:spLocks/>
          </p:cNvSpPr>
          <p:nvPr/>
        </p:nvSpPr>
        <p:spPr>
          <a:xfrm>
            <a:off x="374061" y="75499"/>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2400" b="1" dirty="0">
                <a:solidFill>
                  <a:schemeClr val="accent6">
                    <a:lumMod val="50000"/>
                  </a:schemeClr>
                </a:solidFill>
              </a:rPr>
              <a:t>Entertainment seekers </a:t>
            </a:r>
          </a:p>
        </p:txBody>
      </p:sp>
      <p:sp>
        <p:nvSpPr>
          <p:cNvPr id="8" name="Content Placeholder 2"/>
          <p:cNvSpPr txBox="1">
            <a:spLocks/>
          </p:cNvSpPr>
          <p:nvPr/>
        </p:nvSpPr>
        <p:spPr>
          <a:xfrm>
            <a:off x="7503512" y="75499"/>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6">
                    <a:lumMod val="50000"/>
                  </a:schemeClr>
                </a:solidFill>
              </a:rPr>
              <a:t>8%</a:t>
            </a:r>
          </a:p>
        </p:txBody>
      </p:sp>
      <p:graphicFrame>
        <p:nvGraphicFramePr>
          <p:cNvPr id="9" name="Chart 8">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1634852056"/>
              </p:ext>
            </p:extLst>
          </p:nvPr>
        </p:nvGraphicFramePr>
        <p:xfrm>
          <a:off x="7548666" y="638896"/>
          <a:ext cx="5007277" cy="55844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3021421522"/>
              </p:ext>
            </p:extLst>
          </p:nvPr>
        </p:nvGraphicFramePr>
        <p:xfrm>
          <a:off x="4599213" y="559914"/>
          <a:ext cx="3993265" cy="5584428"/>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p:cNvSpPr txBox="1"/>
          <p:nvPr/>
        </p:nvSpPr>
        <p:spPr>
          <a:xfrm>
            <a:off x="7476710" y="647997"/>
            <a:ext cx="1993858" cy="400110"/>
          </a:xfrm>
          <a:prstGeom prst="rect">
            <a:avLst/>
          </a:prstGeom>
          <a:noFill/>
        </p:spPr>
        <p:txBody>
          <a:bodyPr wrap="square" rtlCol="0">
            <a:spAutoFit/>
          </a:bodyPr>
          <a:lstStyle/>
          <a:p>
            <a:pPr algn="ctr"/>
            <a:r>
              <a:rPr lang="en-GB" sz="2000" b="1" dirty="0">
                <a:solidFill>
                  <a:schemeClr val="accent6">
                    <a:lumMod val="50000"/>
                  </a:schemeClr>
                </a:solidFill>
              </a:rPr>
              <a:t>Index*</a:t>
            </a:r>
          </a:p>
        </p:txBody>
      </p:sp>
      <p:sp>
        <p:nvSpPr>
          <p:cNvPr id="12" name="Content Placeholder 2"/>
          <p:cNvSpPr txBox="1">
            <a:spLocks/>
          </p:cNvSpPr>
          <p:nvPr/>
        </p:nvSpPr>
        <p:spPr>
          <a:xfrm>
            <a:off x="-15875" y="673554"/>
            <a:ext cx="4674961" cy="6184446"/>
          </a:xfrm>
          <a:prstGeom prst="rect">
            <a:avLst/>
          </a:prstGeom>
          <a:solidFill>
            <a:schemeClr val="accent6">
              <a:lumMod val="50000"/>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graphicFrame>
        <p:nvGraphicFramePr>
          <p:cNvPr id="14" name="Chart 13">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748918613"/>
              </p:ext>
            </p:extLst>
          </p:nvPr>
        </p:nvGraphicFramePr>
        <p:xfrm>
          <a:off x="47489" y="374179"/>
          <a:ext cx="4866027" cy="6265641"/>
        </p:xfrm>
        <a:graphic>
          <a:graphicData uri="http://schemas.openxmlformats.org/drawingml/2006/chart">
            <c:chart xmlns:c="http://schemas.openxmlformats.org/drawingml/2006/chart" xmlns:r="http://schemas.openxmlformats.org/officeDocument/2006/relationships" r:id="rId5"/>
          </a:graphicData>
        </a:graphic>
      </p:graphicFrame>
      <p:sp>
        <p:nvSpPr>
          <p:cNvPr id="3" name="TextBox 2"/>
          <p:cNvSpPr txBox="1"/>
          <p:nvPr/>
        </p:nvSpPr>
        <p:spPr>
          <a:xfrm>
            <a:off x="1266739" y="654196"/>
            <a:ext cx="1838965" cy="400110"/>
          </a:xfrm>
          <a:prstGeom prst="rect">
            <a:avLst/>
          </a:prstGeom>
          <a:noFill/>
        </p:spPr>
        <p:txBody>
          <a:bodyPr wrap="none" rtlCol="0">
            <a:spAutoFit/>
          </a:bodyPr>
          <a:lstStyle/>
          <a:p>
            <a:pPr algn="ctr"/>
            <a:r>
              <a:rPr lang="en-GB" sz="2000" b="1" dirty="0">
                <a:solidFill>
                  <a:schemeClr val="bg1"/>
                </a:solidFill>
              </a:rPr>
              <a:t>Museums are</a:t>
            </a:r>
          </a:p>
        </p:txBody>
      </p:sp>
      <p:sp>
        <p:nvSpPr>
          <p:cNvPr id="13" name="TextBox 12"/>
          <p:cNvSpPr txBox="1"/>
          <p:nvPr/>
        </p:nvSpPr>
        <p:spPr>
          <a:xfrm>
            <a:off x="5921912" y="966015"/>
            <a:ext cx="1993858" cy="307777"/>
          </a:xfrm>
          <a:prstGeom prst="rect">
            <a:avLst/>
          </a:prstGeom>
          <a:noFill/>
        </p:spPr>
        <p:txBody>
          <a:bodyPr wrap="square" rtlCol="0">
            <a:spAutoFit/>
          </a:bodyPr>
          <a:lstStyle/>
          <a:p>
            <a:pPr algn="ctr"/>
            <a:r>
              <a:rPr lang="en-GB" sz="1400" b="1" dirty="0">
                <a:solidFill>
                  <a:schemeClr val="accent6">
                    <a:lumMod val="50000"/>
                  </a:schemeClr>
                </a:solidFill>
              </a:rPr>
              <a:t>Positive attitudes</a:t>
            </a:r>
          </a:p>
        </p:txBody>
      </p:sp>
      <p:sp>
        <p:nvSpPr>
          <p:cNvPr id="15" name="TextBox 14"/>
          <p:cNvSpPr txBox="1"/>
          <p:nvPr/>
        </p:nvSpPr>
        <p:spPr>
          <a:xfrm>
            <a:off x="9163282" y="966015"/>
            <a:ext cx="1993858" cy="307777"/>
          </a:xfrm>
          <a:prstGeom prst="rect">
            <a:avLst/>
          </a:prstGeom>
          <a:noFill/>
        </p:spPr>
        <p:txBody>
          <a:bodyPr wrap="square" rtlCol="0">
            <a:spAutoFit/>
          </a:bodyPr>
          <a:lstStyle/>
          <a:p>
            <a:pPr algn="ctr"/>
            <a:r>
              <a:rPr lang="en-GB" sz="1400" b="1" dirty="0">
                <a:solidFill>
                  <a:schemeClr val="accent6">
                    <a:lumMod val="50000"/>
                  </a:schemeClr>
                </a:solidFill>
              </a:rPr>
              <a:t>Negative attitudes</a:t>
            </a:r>
          </a:p>
        </p:txBody>
      </p:sp>
      <p:sp>
        <p:nvSpPr>
          <p:cNvPr id="4" name="Rectangle 3"/>
          <p:cNvSpPr/>
          <p:nvPr/>
        </p:nvSpPr>
        <p:spPr>
          <a:xfrm>
            <a:off x="-7754" y="6507786"/>
            <a:ext cx="4670653" cy="369332"/>
          </a:xfrm>
          <a:prstGeom prst="rect">
            <a:avLst/>
          </a:prstGeom>
        </p:spPr>
        <p:txBody>
          <a:bodyPr wrap="square">
            <a:spAutoFit/>
          </a:bodyPr>
          <a:lstStyle/>
          <a:p>
            <a:r>
              <a:rPr lang="en-GB" sz="900" dirty="0">
                <a:solidFill>
                  <a:schemeClr val="bg1"/>
                </a:solidFill>
              </a:rPr>
              <a:t>Base: All NOT interested at B3 and disagree with C8_3 (41) C7 Which, if any, of these words or phrases would you associate with museums? </a:t>
            </a:r>
          </a:p>
        </p:txBody>
      </p:sp>
      <p:sp>
        <p:nvSpPr>
          <p:cNvPr id="16" name="TextBox 15"/>
          <p:cNvSpPr txBox="1"/>
          <p:nvPr/>
        </p:nvSpPr>
        <p:spPr>
          <a:xfrm>
            <a:off x="4738864" y="6081572"/>
            <a:ext cx="7469550" cy="646331"/>
          </a:xfrm>
          <a:prstGeom prst="rect">
            <a:avLst/>
          </a:prstGeom>
          <a:noFill/>
        </p:spPr>
        <p:txBody>
          <a:bodyPr wrap="square" rtlCol="0">
            <a:spAutoFit/>
          </a:bodyPr>
          <a:lstStyle/>
          <a:p>
            <a:r>
              <a:rPr lang="en-GB" sz="1200" dirty="0">
                <a:solidFill>
                  <a:schemeClr val="accent6">
                    <a:lumMod val="50000"/>
                  </a:schemeClr>
                </a:solidFill>
              </a:rPr>
              <a:t>Relative prevalence of attitudes to museums for the ‘Inspiration Seekers’, showing which attitudes are most prevalent (highest index) or least prevalent (lowest index) compared to the average for this group </a:t>
            </a:r>
          </a:p>
        </p:txBody>
      </p:sp>
      <p:sp>
        <p:nvSpPr>
          <p:cNvPr id="2" name="Slide Number Placeholder 1">
            <a:extLst>
              <a:ext uri="{FF2B5EF4-FFF2-40B4-BE49-F238E27FC236}">
                <a16:creationId xmlns:a16="http://schemas.microsoft.com/office/drawing/2014/main" id="{C707C958-599F-704D-9B6C-D6CF92F3B000}"/>
              </a:ext>
            </a:extLst>
          </p:cNvPr>
          <p:cNvSpPr>
            <a:spLocks noGrp="1"/>
          </p:cNvSpPr>
          <p:nvPr>
            <p:ph type="sldNum" sz="quarter" idx="12"/>
          </p:nvPr>
        </p:nvSpPr>
        <p:spPr>
          <a:xfrm>
            <a:off x="9251868" y="6492875"/>
            <a:ext cx="2743200" cy="365125"/>
          </a:xfrm>
        </p:spPr>
        <p:txBody>
          <a:bodyPr/>
          <a:lstStyle/>
          <a:p>
            <a:fld id="{3EBA1AA4-1184-42E6-9FAC-E6D11BBC447D}" type="slidenum">
              <a:rPr lang="en-GB" smtClean="0">
                <a:solidFill>
                  <a:schemeClr val="tx2"/>
                </a:solidFill>
              </a:rPr>
              <a:t>34</a:t>
            </a:fld>
            <a:endParaRPr lang="en-GB" dirty="0">
              <a:solidFill>
                <a:schemeClr val="tx2"/>
              </a:solidFill>
            </a:endParaRPr>
          </a:p>
        </p:txBody>
      </p:sp>
    </p:spTree>
    <p:extLst>
      <p:ext uri="{BB962C8B-B14F-4D97-AF65-F5344CB8AC3E}">
        <p14:creationId xmlns:p14="http://schemas.microsoft.com/office/powerpoint/2010/main" val="2511007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1644987095"/>
              </p:ext>
            </p:extLst>
          </p:nvPr>
        </p:nvGraphicFramePr>
        <p:xfrm>
          <a:off x="4143759" y="438348"/>
          <a:ext cx="6854162" cy="5798866"/>
        </p:xfrm>
        <a:graphic>
          <a:graphicData uri="http://schemas.openxmlformats.org/drawingml/2006/chart">
            <c:chart xmlns:c="http://schemas.openxmlformats.org/drawingml/2006/chart" xmlns:r="http://schemas.openxmlformats.org/officeDocument/2006/relationships" r:id="rId3"/>
          </a:graphicData>
        </a:graphic>
      </p:graphicFrame>
      <p:sp>
        <p:nvSpPr>
          <p:cNvPr id="10" name="Content Placeholder 2"/>
          <p:cNvSpPr txBox="1">
            <a:spLocks/>
          </p:cNvSpPr>
          <p:nvPr/>
        </p:nvSpPr>
        <p:spPr>
          <a:xfrm>
            <a:off x="-15875" y="0"/>
            <a:ext cx="12207875" cy="677644"/>
          </a:xfrm>
          <a:prstGeom prst="rect">
            <a:avLst/>
          </a:prstGeom>
          <a:solidFill>
            <a:schemeClr val="accent6">
              <a:lumMod val="50000"/>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GB" sz="1800" b="1" dirty="0">
              <a:solidFill>
                <a:prstClr val="white"/>
              </a:solidFill>
            </a:endParaRPr>
          </a:p>
        </p:txBody>
      </p:sp>
      <p:sp>
        <p:nvSpPr>
          <p:cNvPr id="2" name="Rectangle 1"/>
          <p:cNvSpPr/>
          <p:nvPr/>
        </p:nvSpPr>
        <p:spPr>
          <a:xfrm>
            <a:off x="9214880" y="843513"/>
            <a:ext cx="917239" cy="369332"/>
          </a:xfrm>
          <a:prstGeom prst="rect">
            <a:avLst/>
          </a:prstGeom>
        </p:spPr>
        <p:txBody>
          <a:bodyPr wrap="none">
            <a:spAutoFit/>
          </a:bodyPr>
          <a:lstStyle/>
          <a:p>
            <a:r>
              <a:rPr lang="en-GB" b="1" dirty="0">
                <a:solidFill>
                  <a:schemeClr val="accent6">
                    <a:lumMod val="50000"/>
                  </a:schemeClr>
                </a:solidFill>
              </a:rPr>
              <a:t>Index*</a:t>
            </a:r>
          </a:p>
        </p:txBody>
      </p:sp>
      <p:sp>
        <p:nvSpPr>
          <p:cNvPr id="11" name="Content Placeholder 2"/>
          <p:cNvSpPr txBox="1">
            <a:spLocks/>
          </p:cNvSpPr>
          <p:nvPr/>
        </p:nvSpPr>
        <p:spPr>
          <a:xfrm>
            <a:off x="-15874" y="673554"/>
            <a:ext cx="6341312" cy="6184446"/>
          </a:xfrm>
          <a:prstGeom prst="rect">
            <a:avLst/>
          </a:prstGeom>
          <a:solidFill>
            <a:schemeClr val="accent6">
              <a:lumMod val="50000"/>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GB" sz="1800" b="1" dirty="0">
              <a:solidFill>
                <a:prstClr val="white"/>
              </a:solidFill>
            </a:endParaRPr>
          </a:p>
        </p:txBody>
      </p:sp>
      <p:sp>
        <p:nvSpPr>
          <p:cNvPr id="4" name="Rectangle 3"/>
          <p:cNvSpPr/>
          <p:nvPr/>
        </p:nvSpPr>
        <p:spPr>
          <a:xfrm>
            <a:off x="87861" y="6421347"/>
            <a:ext cx="6185939" cy="369332"/>
          </a:xfrm>
          <a:prstGeom prst="rect">
            <a:avLst/>
          </a:prstGeom>
        </p:spPr>
        <p:txBody>
          <a:bodyPr wrap="square">
            <a:spAutoFit/>
          </a:bodyPr>
          <a:lstStyle/>
          <a:p>
            <a:r>
              <a:rPr lang="en-GB" sz="900" dirty="0">
                <a:solidFill>
                  <a:prstClr val="white"/>
                </a:solidFill>
              </a:rPr>
              <a:t>Base: All NOT interested at B3 and disagree with C8_3 (41) C11 What would encourage you to visit museums/visit more often? * Indexed against average mentions for group</a:t>
            </a:r>
          </a:p>
        </p:txBody>
      </p:sp>
      <p:graphicFrame>
        <p:nvGraphicFramePr>
          <p:cNvPr id="12" name="Chart 11">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2656133042"/>
              </p:ext>
            </p:extLst>
          </p:nvPr>
        </p:nvGraphicFramePr>
        <p:xfrm>
          <a:off x="299357" y="347935"/>
          <a:ext cx="7194876" cy="5939500"/>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p:cNvSpPr txBox="1"/>
          <p:nvPr/>
        </p:nvSpPr>
        <p:spPr>
          <a:xfrm>
            <a:off x="1509922" y="822011"/>
            <a:ext cx="4256293" cy="400110"/>
          </a:xfrm>
          <a:prstGeom prst="rect">
            <a:avLst/>
          </a:prstGeom>
          <a:noFill/>
        </p:spPr>
        <p:txBody>
          <a:bodyPr wrap="none" rtlCol="0">
            <a:spAutoFit/>
          </a:bodyPr>
          <a:lstStyle/>
          <a:p>
            <a:r>
              <a:rPr lang="en-GB" sz="2000" b="1" dirty="0">
                <a:solidFill>
                  <a:prstClr val="white"/>
                </a:solidFill>
              </a:rPr>
              <a:t>Ways of engaging with museums</a:t>
            </a:r>
          </a:p>
        </p:txBody>
      </p:sp>
      <p:sp>
        <p:nvSpPr>
          <p:cNvPr id="14" name="TextBox 13"/>
          <p:cNvSpPr txBox="1"/>
          <p:nvPr/>
        </p:nvSpPr>
        <p:spPr>
          <a:xfrm>
            <a:off x="6481187" y="6167584"/>
            <a:ext cx="5710813" cy="646331"/>
          </a:xfrm>
          <a:prstGeom prst="rect">
            <a:avLst/>
          </a:prstGeom>
          <a:noFill/>
        </p:spPr>
        <p:txBody>
          <a:bodyPr wrap="square" rtlCol="0">
            <a:spAutoFit/>
          </a:bodyPr>
          <a:lstStyle/>
          <a:p>
            <a:r>
              <a:rPr lang="en-GB" sz="1200" dirty="0">
                <a:solidFill>
                  <a:schemeClr val="accent6">
                    <a:lumMod val="50000"/>
                  </a:schemeClr>
                </a:solidFill>
              </a:rPr>
              <a:t>Relative prevalence of ways of engaging with museums for the ‘Inspiration Seekers’, showing which are most prevalent (highest index) or least prevalent (lowest index)  compared to the average for this group </a:t>
            </a:r>
          </a:p>
        </p:txBody>
      </p:sp>
      <p:sp>
        <p:nvSpPr>
          <p:cNvPr id="8"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2400" b="1" dirty="0">
                <a:solidFill>
                  <a:schemeClr val="accent6">
                    <a:lumMod val="50000"/>
                  </a:schemeClr>
                </a:solidFill>
              </a:rPr>
              <a:t>Entertainment Seekers </a:t>
            </a:r>
          </a:p>
        </p:txBody>
      </p:sp>
      <p:sp>
        <p:nvSpPr>
          <p:cNvPr id="9"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6">
                    <a:lumMod val="50000"/>
                  </a:schemeClr>
                </a:solidFill>
              </a:rPr>
              <a:t>8%</a:t>
            </a:r>
          </a:p>
        </p:txBody>
      </p:sp>
      <p:sp>
        <p:nvSpPr>
          <p:cNvPr id="5" name="Slide Number Placeholder 4">
            <a:extLst>
              <a:ext uri="{FF2B5EF4-FFF2-40B4-BE49-F238E27FC236}">
                <a16:creationId xmlns:a16="http://schemas.microsoft.com/office/drawing/2014/main" id="{4579B539-FC9F-2E4E-B025-7D5A146F6C3A}"/>
              </a:ext>
            </a:extLst>
          </p:cNvPr>
          <p:cNvSpPr>
            <a:spLocks noGrp="1"/>
          </p:cNvSpPr>
          <p:nvPr>
            <p:ph type="sldNum" sz="quarter" idx="12"/>
          </p:nvPr>
        </p:nvSpPr>
        <p:spPr>
          <a:xfrm>
            <a:off x="9336593" y="6490749"/>
            <a:ext cx="2743200" cy="365125"/>
          </a:xfrm>
        </p:spPr>
        <p:txBody>
          <a:bodyPr/>
          <a:lstStyle/>
          <a:p>
            <a:fld id="{3EBA1AA4-1184-42E6-9FAC-E6D11BBC447D}" type="slidenum">
              <a:rPr lang="en-GB" smtClean="0">
                <a:solidFill>
                  <a:schemeClr val="tx2"/>
                </a:solidFill>
              </a:rPr>
              <a:t>35</a:t>
            </a:fld>
            <a:endParaRPr lang="en-GB" dirty="0">
              <a:solidFill>
                <a:schemeClr val="tx2"/>
              </a:solidFill>
            </a:endParaRPr>
          </a:p>
        </p:txBody>
      </p:sp>
    </p:spTree>
    <p:extLst>
      <p:ext uri="{BB962C8B-B14F-4D97-AF65-F5344CB8AC3E}">
        <p14:creationId xmlns:p14="http://schemas.microsoft.com/office/powerpoint/2010/main" val="41548993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a:off x="4197223" y="1351131"/>
            <a:ext cx="1857289" cy="447434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3" name="Rectangle 52"/>
          <p:cNvSpPr/>
          <p:nvPr/>
        </p:nvSpPr>
        <p:spPr>
          <a:xfrm>
            <a:off x="8030472" y="1351131"/>
            <a:ext cx="1857289" cy="447434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1" name="Rectangle 50"/>
          <p:cNvSpPr/>
          <p:nvPr/>
        </p:nvSpPr>
        <p:spPr>
          <a:xfrm>
            <a:off x="6089286" y="1351131"/>
            <a:ext cx="1857289" cy="447434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p:cNvSpPr/>
          <p:nvPr/>
        </p:nvSpPr>
        <p:spPr>
          <a:xfrm>
            <a:off x="-143698" y="2879028"/>
            <a:ext cx="933510" cy="523220"/>
          </a:xfrm>
          <a:prstGeom prst="rect">
            <a:avLst/>
          </a:prstGeom>
        </p:spPr>
        <p:txBody>
          <a:bodyPr wrap="square">
            <a:spAutoFit/>
          </a:bodyPr>
          <a:lstStyle/>
          <a:p>
            <a:pPr algn="r"/>
            <a:r>
              <a:rPr lang="en-GB" sz="1400" b="1" dirty="0">
                <a:solidFill>
                  <a:schemeClr val="accent6">
                    <a:lumMod val="50000"/>
                  </a:schemeClr>
                </a:solidFill>
              </a:rPr>
              <a:t>NET agree</a:t>
            </a:r>
            <a:endParaRPr lang="en-GB" sz="1400" dirty="0">
              <a:solidFill>
                <a:schemeClr val="accent6">
                  <a:lumMod val="50000"/>
                </a:schemeClr>
              </a:solidFill>
            </a:endParaRPr>
          </a:p>
        </p:txBody>
      </p:sp>
      <p:graphicFrame>
        <p:nvGraphicFramePr>
          <p:cNvPr id="9" name="Chart 8"/>
          <p:cNvGraphicFramePr/>
          <p:nvPr>
            <p:extLst>
              <p:ext uri="{D42A27DB-BD31-4B8C-83A1-F6EECF244321}">
                <p14:modId xmlns:p14="http://schemas.microsoft.com/office/powerpoint/2010/main" val="4246941796"/>
              </p:ext>
            </p:extLst>
          </p:nvPr>
        </p:nvGraphicFramePr>
        <p:xfrm>
          <a:off x="271085" y="1588355"/>
          <a:ext cx="11753665" cy="4855238"/>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angle 14"/>
          <p:cNvSpPr/>
          <p:nvPr/>
        </p:nvSpPr>
        <p:spPr>
          <a:xfrm>
            <a:off x="971723" y="2955972"/>
            <a:ext cx="637858" cy="369332"/>
          </a:xfrm>
          <a:prstGeom prst="rect">
            <a:avLst/>
          </a:prstGeom>
        </p:spPr>
        <p:txBody>
          <a:bodyPr wrap="square">
            <a:spAutoFit/>
          </a:bodyPr>
          <a:lstStyle/>
          <a:p>
            <a:pPr algn="ctr"/>
            <a:r>
              <a:rPr lang="en-GB" b="1" dirty="0">
                <a:solidFill>
                  <a:schemeClr val="accent6">
                    <a:lumMod val="50000"/>
                  </a:schemeClr>
                </a:solidFill>
              </a:rPr>
              <a:t>41%</a:t>
            </a:r>
            <a:endParaRPr lang="en-GB" dirty="0">
              <a:solidFill>
                <a:schemeClr val="accent6">
                  <a:lumMod val="50000"/>
                </a:schemeClr>
              </a:solidFill>
            </a:endParaRPr>
          </a:p>
        </p:txBody>
      </p:sp>
      <p:sp>
        <p:nvSpPr>
          <p:cNvPr id="16" name="Rectangle 15"/>
          <p:cNvSpPr/>
          <p:nvPr/>
        </p:nvSpPr>
        <p:spPr>
          <a:xfrm>
            <a:off x="2892075" y="2955972"/>
            <a:ext cx="637858" cy="369332"/>
          </a:xfrm>
          <a:prstGeom prst="rect">
            <a:avLst/>
          </a:prstGeom>
        </p:spPr>
        <p:txBody>
          <a:bodyPr wrap="square">
            <a:spAutoFit/>
          </a:bodyPr>
          <a:lstStyle/>
          <a:p>
            <a:pPr algn="ctr"/>
            <a:r>
              <a:rPr lang="en-GB" b="1" dirty="0">
                <a:solidFill>
                  <a:schemeClr val="accent6">
                    <a:lumMod val="50000"/>
                  </a:schemeClr>
                </a:solidFill>
              </a:rPr>
              <a:t>46%</a:t>
            </a:r>
            <a:endParaRPr lang="en-GB" dirty="0">
              <a:solidFill>
                <a:schemeClr val="accent6">
                  <a:lumMod val="50000"/>
                </a:schemeClr>
              </a:solidFill>
            </a:endParaRPr>
          </a:p>
        </p:txBody>
      </p:sp>
      <p:sp>
        <p:nvSpPr>
          <p:cNvPr id="17" name="Rectangle 16"/>
          <p:cNvSpPr/>
          <p:nvPr/>
        </p:nvSpPr>
        <p:spPr>
          <a:xfrm>
            <a:off x="4800450" y="2955972"/>
            <a:ext cx="637858" cy="369332"/>
          </a:xfrm>
          <a:prstGeom prst="rect">
            <a:avLst/>
          </a:prstGeom>
        </p:spPr>
        <p:txBody>
          <a:bodyPr wrap="square">
            <a:spAutoFit/>
          </a:bodyPr>
          <a:lstStyle/>
          <a:p>
            <a:pPr algn="ctr"/>
            <a:r>
              <a:rPr lang="en-GB" b="1" dirty="0">
                <a:solidFill>
                  <a:schemeClr val="bg1"/>
                </a:solidFill>
              </a:rPr>
              <a:t>44%</a:t>
            </a:r>
            <a:endParaRPr lang="en-GB" dirty="0">
              <a:solidFill>
                <a:schemeClr val="bg1"/>
              </a:solidFill>
            </a:endParaRPr>
          </a:p>
        </p:txBody>
      </p:sp>
      <p:sp>
        <p:nvSpPr>
          <p:cNvPr id="27" name="Rectangle 26"/>
          <p:cNvSpPr/>
          <p:nvPr/>
        </p:nvSpPr>
        <p:spPr>
          <a:xfrm>
            <a:off x="6718346" y="2955972"/>
            <a:ext cx="637858" cy="369332"/>
          </a:xfrm>
          <a:prstGeom prst="rect">
            <a:avLst/>
          </a:prstGeom>
        </p:spPr>
        <p:txBody>
          <a:bodyPr wrap="square">
            <a:spAutoFit/>
          </a:bodyPr>
          <a:lstStyle/>
          <a:p>
            <a:pPr algn="ctr"/>
            <a:r>
              <a:rPr lang="en-GB" b="1" dirty="0">
                <a:solidFill>
                  <a:schemeClr val="bg1"/>
                </a:solidFill>
              </a:rPr>
              <a:t>34%</a:t>
            </a:r>
            <a:endParaRPr lang="en-GB" dirty="0">
              <a:solidFill>
                <a:schemeClr val="bg1"/>
              </a:solidFill>
            </a:endParaRPr>
          </a:p>
        </p:txBody>
      </p:sp>
      <p:sp>
        <p:nvSpPr>
          <p:cNvPr id="28" name="Rectangle 27"/>
          <p:cNvSpPr/>
          <p:nvPr/>
        </p:nvSpPr>
        <p:spPr>
          <a:xfrm>
            <a:off x="8651481" y="2955972"/>
            <a:ext cx="637858" cy="369332"/>
          </a:xfrm>
          <a:prstGeom prst="rect">
            <a:avLst/>
          </a:prstGeom>
        </p:spPr>
        <p:txBody>
          <a:bodyPr wrap="square">
            <a:spAutoFit/>
          </a:bodyPr>
          <a:lstStyle/>
          <a:p>
            <a:pPr algn="ctr"/>
            <a:r>
              <a:rPr lang="en-GB" b="1" dirty="0">
                <a:solidFill>
                  <a:schemeClr val="bg1"/>
                </a:solidFill>
              </a:rPr>
              <a:t>29%</a:t>
            </a:r>
            <a:endParaRPr lang="en-GB" dirty="0">
              <a:solidFill>
                <a:schemeClr val="bg1"/>
              </a:solidFill>
            </a:endParaRPr>
          </a:p>
        </p:txBody>
      </p:sp>
      <p:sp>
        <p:nvSpPr>
          <p:cNvPr id="29" name="Rectangle 28"/>
          <p:cNvSpPr/>
          <p:nvPr/>
        </p:nvSpPr>
        <p:spPr>
          <a:xfrm>
            <a:off x="10585582" y="2955972"/>
            <a:ext cx="637858" cy="369332"/>
          </a:xfrm>
          <a:prstGeom prst="rect">
            <a:avLst/>
          </a:prstGeom>
        </p:spPr>
        <p:txBody>
          <a:bodyPr wrap="square">
            <a:spAutoFit/>
          </a:bodyPr>
          <a:lstStyle/>
          <a:p>
            <a:pPr algn="ctr"/>
            <a:r>
              <a:rPr lang="en-GB" b="1" dirty="0">
                <a:solidFill>
                  <a:schemeClr val="accent6">
                    <a:lumMod val="50000"/>
                  </a:schemeClr>
                </a:solidFill>
              </a:rPr>
              <a:t>61%</a:t>
            </a:r>
            <a:endParaRPr lang="en-GB" dirty="0">
              <a:solidFill>
                <a:schemeClr val="accent6">
                  <a:lumMod val="50000"/>
                </a:schemeClr>
              </a:solidFill>
            </a:endParaRPr>
          </a:p>
        </p:txBody>
      </p:sp>
      <p:sp>
        <p:nvSpPr>
          <p:cNvPr id="3" name="Rectangle 2"/>
          <p:cNvSpPr/>
          <p:nvPr/>
        </p:nvSpPr>
        <p:spPr>
          <a:xfrm>
            <a:off x="533237" y="1577195"/>
            <a:ext cx="1604782" cy="1323439"/>
          </a:xfrm>
          <a:prstGeom prst="rect">
            <a:avLst/>
          </a:prstGeom>
        </p:spPr>
        <p:txBody>
          <a:bodyPr wrap="square">
            <a:spAutoFit/>
          </a:bodyPr>
          <a:lstStyle/>
          <a:p>
            <a:pPr algn="ctr"/>
            <a:r>
              <a:rPr lang="en-GB" sz="1600" b="1" dirty="0">
                <a:solidFill>
                  <a:schemeClr val="accent6">
                    <a:lumMod val="50000"/>
                  </a:schemeClr>
                </a:solidFill>
              </a:rPr>
              <a:t>It is important that young people find out about their heritage</a:t>
            </a:r>
          </a:p>
        </p:txBody>
      </p:sp>
      <p:sp>
        <p:nvSpPr>
          <p:cNvPr id="34" name="Rectangle 33"/>
          <p:cNvSpPr/>
          <p:nvPr/>
        </p:nvSpPr>
        <p:spPr>
          <a:xfrm>
            <a:off x="2447229" y="1946527"/>
            <a:ext cx="1597144" cy="584775"/>
          </a:xfrm>
          <a:prstGeom prst="rect">
            <a:avLst/>
          </a:prstGeom>
        </p:spPr>
        <p:txBody>
          <a:bodyPr wrap="square">
            <a:spAutoFit/>
          </a:bodyPr>
          <a:lstStyle/>
          <a:p>
            <a:pPr algn="ctr"/>
            <a:r>
              <a:rPr lang="en-GB" sz="1600" b="1" dirty="0">
                <a:solidFill>
                  <a:schemeClr val="accent6">
                    <a:lumMod val="50000"/>
                  </a:schemeClr>
                </a:solidFill>
              </a:rPr>
              <a:t>Heritage is irreplaceable</a:t>
            </a:r>
          </a:p>
        </p:txBody>
      </p:sp>
      <p:sp>
        <p:nvSpPr>
          <p:cNvPr id="35" name="Rectangle 34"/>
          <p:cNvSpPr/>
          <p:nvPr/>
        </p:nvSpPr>
        <p:spPr>
          <a:xfrm>
            <a:off x="4238554" y="1577195"/>
            <a:ext cx="1797349" cy="1323439"/>
          </a:xfrm>
          <a:prstGeom prst="rect">
            <a:avLst/>
          </a:prstGeom>
        </p:spPr>
        <p:txBody>
          <a:bodyPr wrap="square">
            <a:spAutoFit/>
          </a:bodyPr>
          <a:lstStyle/>
          <a:p>
            <a:pPr algn="ctr"/>
            <a:r>
              <a:rPr lang="en-GB" sz="1600" b="1" dirty="0">
                <a:solidFill>
                  <a:schemeClr val="bg1"/>
                </a:solidFill>
              </a:rPr>
              <a:t>History of a place and where we have come from is important to me</a:t>
            </a:r>
          </a:p>
        </p:txBody>
      </p:sp>
      <p:sp>
        <p:nvSpPr>
          <p:cNvPr id="36" name="Rectangle 35"/>
          <p:cNvSpPr/>
          <p:nvPr/>
        </p:nvSpPr>
        <p:spPr>
          <a:xfrm>
            <a:off x="6013181" y="1823416"/>
            <a:ext cx="2008229" cy="830997"/>
          </a:xfrm>
          <a:prstGeom prst="rect">
            <a:avLst/>
          </a:prstGeom>
        </p:spPr>
        <p:txBody>
          <a:bodyPr wrap="square">
            <a:spAutoFit/>
          </a:bodyPr>
          <a:lstStyle/>
          <a:p>
            <a:pPr algn="ctr"/>
            <a:r>
              <a:rPr lang="en-GB" sz="1600" b="1" dirty="0">
                <a:solidFill>
                  <a:schemeClr val="bg1"/>
                </a:solidFill>
              </a:rPr>
              <a:t>Celebrating heritage is important</a:t>
            </a:r>
          </a:p>
        </p:txBody>
      </p:sp>
      <p:sp>
        <p:nvSpPr>
          <p:cNvPr id="37" name="Rectangle 36"/>
          <p:cNvSpPr/>
          <p:nvPr/>
        </p:nvSpPr>
        <p:spPr>
          <a:xfrm>
            <a:off x="8021410" y="1454084"/>
            <a:ext cx="1852510" cy="1569660"/>
          </a:xfrm>
          <a:prstGeom prst="rect">
            <a:avLst/>
          </a:prstGeom>
        </p:spPr>
        <p:txBody>
          <a:bodyPr wrap="square">
            <a:spAutoFit/>
          </a:bodyPr>
          <a:lstStyle/>
          <a:p>
            <a:pPr algn="ctr"/>
            <a:r>
              <a:rPr lang="en-GB" sz="1600" b="1" dirty="0">
                <a:solidFill>
                  <a:schemeClr val="bg1"/>
                </a:solidFill>
              </a:rPr>
              <a:t>Looking after our heritage is important for creating jobs and boosting the economy</a:t>
            </a:r>
          </a:p>
        </p:txBody>
      </p:sp>
      <p:sp>
        <p:nvSpPr>
          <p:cNvPr id="39" name="Rectangle 38"/>
          <p:cNvSpPr/>
          <p:nvPr/>
        </p:nvSpPr>
        <p:spPr>
          <a:xfrm>
            <a:off x="9944154" y="1577195"/>
            <a:ext cx="1921430" cy="1323439"/>
          </a:xfrm>
          <a:prstGeom prst="rect">
            <a:avLst/>
          </a:prstGeom>
        </p:spPr>
        <p:txBody>
          <a:bodyPr wrap="square">
            <a:spAutoFit/>
          </a:bodyPr>
          <a:lstStyle/>
          <a:p>
            <a:pPr algn="ctr"/>
            <a:r>
              <a:rPr lang="en-GB" sz="1600" b="1" dirty="0">
                <a:solidFill>
                  <a:schemeClr val="accent6">
                    <a:lumMod val="50000"/>
                  </a:schemeClr>
                </a:solidFill>
              </a:rPr>
              <a:t>It’s important to protect heritage places even though I may never visit them</a:t>
            </a:r>
          </a:p>
        </p:txBody>
      </p:sp>
      <p:sp>
        <p:nvSpPr>
          <p:cNvPr id="23" name="Rectangle 22"/>
          <p:cNvSpPr/>
          <p:nvPr/>
        </p:nvSpPr>
        <p:spPr>
          <a:xfrm>
            <a:off x="110066" y="6524346"/>
            <a:ext cx="10176933" cy="230832"/>
          </a:xfrm>
          <a:prstGeom prst="rect">
            <a:avLst/>
          </a:prstGeom>
        </p:spPr>
        <p:txBody>
          <a:bodyPr wrap="square">
            <a:spAutoFit/>
          </a:bodyPr>
          <a:lstStyle/>
          <a:p>
            <a:r>
              <a:rPr lang="fr-FR" sz="900" dirty="0">
                <a:solidFill>
                  <a:schemeClr val="accent6">
                    <a:lumMod val="50000"/>
                  </a:schemeClr>
                </a:solidFill>
              </a:rPr>
              <a:t>Base: </a:t>
            </a:r>
            <a:r>
              <a:rPr lang="en-GB" sz="900" dirty="0">
                <a:solidFill>
                  <a:schemeClr val="accent6">
                    <a:lumMod val="50000"/>
                  </a:schemeClr>
                </a:solidFill>
              </a:rPr>
              <a:t>All NOT interested at B3 and disagree with C8_3 (41) B4 - How much do you agree or disagree with the following statements?</a:t>
            </a:r>
          </a:p>
        </p:txBody>
      </p:sp>
      <p:sp>
        <p:nvSpPr>
          <p:cNvPr id="18" name="Content Placeholder 2"/>
          <p:cNvSpPr txBox="1">
            <a:spLocks/>
          </p:cNvSpPr>
          <p:nvPr/>
        </p:nvSpPr>
        <p:spPr>
          <a:xfrm>
            <a:off x="-15875" y="0"/>
            <a:ext cx="12207875" cy="677644"/>
          </a:xfrm>
          <a:prstGeom prst="rect">
            <a:avLst/>
          </a:prstGeom>
          <a:solidFill>
            <a:schemeClr val="accent6">
              <a:lumMod val="50000"/>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24"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b="1" dirty="0">
                <a:solidFill>
                  <a:schemeClr val="accent6">
                    <a:lumMod val="50000"/>
                  </a:schemeClr>
                </a:solidFill>
              </a:rPr>
              <a:t>Entertainment Seekers </a:t>
            </a:r>
          </a:p>
        </p:txBody>
      </p:sp>
      <p:sp>
        <p:nvSpPr>
          <p:cNvPr id="25"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6">
                    <a:lumMod val="50000"/>
                  </a:schemeClr>
                </a:solidFill>
              </a:rPr>
              <a:t>8%</a:t>
            </a:r>
          </a:p>
        </p:txBody>
      </p:sp>
      <p:sp>
        <p:nvSpPr>
          <p:cNvPr id="22" name="Rectangle 21"/>
          <p:cNvSpPr/>
          <p:nvPr/>
        </p:nvSpPr>
        <p:spPr>
          <a:xfrm>
            <a:off x="3637020" y="757358"/>
            <a:ext cx="4949747" cy="461665"/>
          </a:xfrm>
          <a:prstGeom prst="rect">
            <a:avLst/>
          </a:prstGeom>
        </p:spPr>
        <p:txBody>
          <a:bodyPr wrap="square">
            <a:spAutoFit/>
          </a:bodyPr>
          <a:lstStyle/>
          <a:p>
            <a:pPr algn="ctr"/>
            <a:r>
              <a:rPr lang="en-GB" sz="2400" b="1" dirty="0">
                <a:solidFill>
                  <a:schemeClr val="accent6">
                    <a:lumMod val="50000"/>
                  </a:schemeClr>
                </a:solidFill>
              </a:rPr>
              <a:t>Agreement with statements</a:t>
            </a:r>
          </a:p>
        </p:txBody>
      </p:sp>
      <p:sp>
        <p:nvSpPr>
          <p:cNvPr id="26" name="TextBox 25"/>
          <p:cNvSpPr txBox="1"/>
          <p:nvPr/>
        </p:nvSpPr>
        <p:spPr>
          <a:xfrm flipV="1">
            <a:off x="5198332" y="2918227"/>
            <a:ext cx="514247" cy="461665"/>
          </a:xfrm>
          <a:prstGeom prst="rect">
            <a:avLst/>
          </a:prstGeom>
          <a:noFill/>
        </p:spPr>
        <p:txBody>
          <a:bodyPr wrap="square" rtlCol="0">
            <a:spAutoFit/>
          </a:bodyPr>
          <a:lstStyle/>
          <a:p>
            <a:pPr algn="ctr"/>
            <a:r>
              <a:rPr lang="en-GB" sz="2400" dirty="0">
                <a:solidFill>
                  <a:schemeClr val="bg1"/>
                </a:solidFill>
                <a:sym typeface="Wingdings" panose="05000000000000000000" pitchFamily="2" charset="2"/>
              </a:rPr>
              <a:t></a:t>
            </a:r>
            <a:endParaRPr lang="en-GB" sz="2400" dirty="0">
              <a:solidFill>
                <a:schemeClr val="bg1"/>
              </a:solidFill>
            </a:endParaRPr>
          </a:p>
        </p:txBody>
      </p:sp>
      <p:sp>
        <p:nvSpPr>
          <p:cNvPr id="30" name="TextBox 29"/>
          <p:cNvSpPr txBox="1"/>
          <p:nvPr/>
        </p:nvSpPr>
        <p:spPr>
          <a:xfrm flipV="1">
            <a:off x="7129506" y="2906853"/>
            <a:ext cx="514247" cy="461665"/>
          </a:xfrm>
          <a:prstGeom prst="rect">
            <a:avLst/>
          </a:prstGeom>
          <a:noFill/>
        </p:spPr>
        <p:txBody>
          <a:bodyPr wrap="square" rtlCol="0">
            <a:spAutoFit/>
          </a:bodyPr>
          <a:lstStyle/>
          <a:p>
            <a:pPr algn="ctr"/>
            <a:r>
              <a:rPr lang="en-GB" sz="2400" dirty="0">
                <a:solidFill>
                  <a:schemeClr val="bg1"/>
                </a:solidFill>
                <a:sym typeface="Wingdings" panose="05000000000000000000" pitchFamily="2" charset="2"/>
              </a:rPr>
              <a:t></a:t>
            </a:r>
            <a:endParaRPr lang="en-GB" sz="2400" dirty="0">
              <a:solidFill>
                <a:schemeClr val="bg1"/>
              </a:solidFill>
            </a:endParaRPr>
          </a:p>
        </p:txBody>
      </p:sp>
      <p:sp>
        <p:nvSpPr>
          <p:cNvPr id="31" name="TextBox 30"/>
          <p:cNvSpPr txBox="1"/>
          <p:nvPr/>
        </p:nvSpPr>
        <p:spPr>
          <a:xfrm flipV="1">
            <a:off x="9049309" y="2925051"/>
            <a:ext cx="514247" cy="461665"/>
          </a:xfrm>
          <a:prstGeom prst="rect">
            <a:avLst/>
          </a:prstGeom>
          <a:noFill/>
        </p:spPr>
        <p:txBody>
          <a:bodyPr wrap="square" rtlCol="0">
            <a:spAutoFit/>
          </a:bodyPr>
          <a:lstStyle/>
          <a:p>
            <a:pPr algn="ctr"/>
            <a:r>
              <a:rPr lang="en-GB" sz="2400" dirty="0">
                <a:solidFill>
                  <a:schemeClr val="bg1"/>
                </a:solidFill>
                <a:sym typeface="Wingdings" panose="05000000000000000000" pitchFamily="2" charset="2"/>
              </a:rPr>
              <a:t></a:t>
            </a:r>
            <a:endParaRPr lang="en-GB" sz="2400" dirty="0">
              <a:solidFill>
                <a:schemeClr val="bg1"/>
              </a:solidFill>
            </a:endParaRPr>
          </a:p>
        </p:txBody>
      </p:sp>
      <p:sp>
        <p:nvSpPr>
          <p:cNvPr id="32" name="TextBox 31"/>
          <p:cNvSpPr txBox="1"/>
          <p:nvPr/>
        </p:nvSpPr>
        <p:spPr>
          <a:xfrm flipV="1">
            <a:off x="1379904" y="2925051"/>
            <a:ext cx="514247" cy="461665"/>
          </a:xfrm>
          <a:prstGeom prst="rect">
            <a:avLst/>
          </a:prstGeom>
          <a:noFill/>
        </p:spPr>
        <p:txBody>
          <a:bodyPr wrap="square" rtlCol="0">
            <a:spAutoFit/>
          </a:bodyPr>
          <a:lstStyle/>
          <a:p>
            <a:pPr algn="ctr"/>
            <a:r>
              <a:rPr lang="en-GB" sz="2400" dirty="0">
                <a:solidFill>
                  <a:schemeClr val="accent6">
                    <a:lumMod val="50000"/>
                  </a:schemeClr>
                </a:solidFill>
                <a:sym typeface="Wingdings" panose="05000000000000000000" pitchFamily="2" charset="2"/>
              </a:rPr>
              <a:t></a:t>
            </a:r>
            <a:endParaRPr lang="en-GB" sz="2400" dirty="0">
              <a:solidFill>
                <a:schemeClr val="accent6">
                  <a:lumMod val="50000"/>
                </a:schemeClr>
              </a:solidFill>
            </a:endParaRPr>
          </a:p>
        </p:txBody>
      </p:sp>
      <p:sp>
        <p:nvSpPr>
          <p:cNvPr id="42" name="TextBox 41"/>
          <p:cNvSpPr txBox="1"/>
          <p:nvPr/>
        </p:nvSpPr>
        <p:spPr>
          <a:xfrm flipV="1">
            <a:off x="3316877" y="2896246"/>
            <a:ext cx="514247" cy="461665"/>
          </a:xfrm>
          <a:prstGeom prst="rect">
            <a:avLst/>
          </a:prstGeom>
          <a:noFill/>
        </p:spPr>
        <p:txBody>
          <a:bodyPr wrap="square" rtlCol="0">
            <a:spAutoFit/>
          </a:bodyPr>
          <a:lstStyle/>
          <a:p>
            <a:pPr algn="ctr"/>
            <a:r>
              <a:rPr lang="en-GB" sz="2400" dirty="0">
                <a:solidFill>
                  <a:schemeClr val="accent6">
                    <a:lumMod val="50000"/>
                  </a:schemeClr>
                </a:solidFill>
                <a:sym typeface="Wingdings" panose="05000000000000000000" pitchFamily="2" charset="2"/>
              </a:rPr>
              <a:t></a:t>
            </a:r>
            <a:endParaRPr lang="en-GB" sz="2400" dirty="0">
              <a:solidFill>
                <a:schemeClr val="accent6">
                  <a:lumMod val="50000"/>
                </a:schemeClr>
              </a:solidFill>
            </a:endParaRPr>
          </a:p>
        </p:txBody>
      </p:sp>
      <p:sp>
        <p:nvSpPr>
          <p:cNvPr id="40" name="Rectangle 39"/>
          <p:cNvSpPr/>
          <p:nvPr/>
        </p:nvSpPr>
        <p:spPr>
          <a:xfrm>
            <a:off x="938632" y="5798345"/>
            <a:ext cx="637858" cy="369332"/>
          </a:xfrm>
          <a:prstGeom prst="rect">
            <a:avLst/>
          </a:prstGeom>
        </p:spPr>
        <p:txBody>
          <a:bodyPr wrap="square">
            <a:spAutoFit/>
          </a:bodyPr>
          <a:lstStyle/>
          <a:p>
            <a:pPr algn="ctr"/>
            <a:r>
              <a:rPr lang="en-GB" b="1" dirty="0">
                <a:solidFill>
                  <a:schemeClr val="accent6">
                    <a:lumMod val="75000"/>
                  </a:schemeClr>
                </a:solidFill>
              </a:rPr>
              <a:t>24%</a:t>
            </a:r>
            <a:endParaRPr lang="en-GB" dirty="0">
              <a:solidFill>
                <a:schemeClr val="accent6">
                  <a:lumMod val="75000"/>
                </a:schemeClr>
              </a:solidFill>
            </a:endParaRPr>
          </a:p>
        </p:txBody>
      </p:sp>
      <p:sp>
        <p:nvSpPr>
          <p:cNvPr id="41" name="Rectangle 40"/>
          <p:cNvSpPr/>
          <p:nvPr/>
        </p:nvSpPr>
        <p:spPr>
          <a:xfrm>
            <a:off x="-163779" y="5721401"/>
            <a:ext cx="1056522" cy="523220"/>
          </a:xfrm>
          <a:prstGeom prst="rect">
            <a:avLst/>
          </a:prstGeom>
        </p:spPr>
        <p:txBody>
          <a:bodyPr wrap="square">
            <a:spAutoFit/>
          </a:bodyPr>
          <a:lstStyle/>
          <a:p>
            <a:pPr algn="r"/>
            <a:r>
              <a:rPr lang="en-GB" sz="1400" b="1" dirty="0">
                <a:solidFill>
                  <a:schemeClr val="accent6">
                    <a:lumMod val="75000"/>
                  </a:schemeClr>
                </a:solidFill>
              </a:rPr>
              <a:t>NET disagree</a:t>
            </a:r>
            <a:endParaRPr lang="en-GB" sz="1400" dirty="0">
              <a:solidFill>
                <a:schemeClr val="accent6">
                  <a:lumMod val="75000"/>
                </a:schemeClr>
              </a:solidFill>
            </a:endParaRPr>
          </a:p>
        </p:txBody>
      </p:sp>
      <p:sp>
        <p:nvSpPr>
          <p:cNvPr id="43" name="Rectangle 42"/>
          <p:cNvSpPr/>
          <p:nvPr/>
        </p:nvSpPr>
        <p:spPr>
          <a:xfrm>
            <a:off x="2828847" y="5798345"/>
            <a:ext cx="637858" cy="369332"/>
          </a:xfrm>
          <a:prstGeom prst="rect">
            <a:avLst/>
          </a:prstGeom>
        </p:spPr>
        <p:txBody>
          <a:bodyPr wrap="square">
            <a:spAutoFit/>
          </a:bodyPr>
          <a:lstStyle/>
          <a:p>
            <a:pPr algn="ctr"/>
            <a:r>
              <a:rPr lang="en-GB" b="1" dirty="0">
                <a:solidFill>
                  <a:schemeClr val="accent6">
                    <a:lumMod val="75000"/>
                  </a:schemeClr>
                </a:solidFill>
              </a:rPr>
              <a:t>7%</a:t>
            </a:r>
            <a:endParaRPr lang="en-GB" dirty="0">
              <a:solidFill>
                <a:schemeClr val="accent6">
                  <a:lumMod val="75000"/>
                </a:schemeClr>
              </a:solidFill>
            </a:endParaRPr>
          </a:p>
        </p:txBody>
      </p:sp>
      <p:sp>
        <p:nvSpPr>
          <p:cNvPr id="45" name="Rectangle 44"/>
          <p:cNvSpPr/>
          <p:nvPr/>
        </p:nvSpPr>
        <p:spPr>
          <a:xfrm>
            <a:off x="4812217" y="5798345"/>
            <a:ext cx="637858" cy="369332"/>
          </a:xfrm>
          <a:prstGeom prst="rect">
            <a:avLst/>
          </a:prstGeom>
        </p:spPr>
        <p:txBody>
          <a:bodyPr wrap="square">
            <a:spAutoFit/>
          </a:bodyPr>
          <a:lstStyle/>
          <a:p>
            <a:pPr algn="ctr"/>
            <a:r>
              <a:rPr lang="en-GB" b="1" dirty="0">
                <a:solidFill>
                  <a:schemeClr val="accent6">
                    <a:lumMod val="75000"/>
                  </a:schemeClr>
                </a:solidFill>
              </a:rPr>
              <a:t>17%</a:t>
            </a:r>
            <a:endParaRPr lang="en-GB" dirty="0">
              <a:solidFill>
                <a:schemeClr val="accent6">
                  <a:lumMod val="75000"/>
                </a:schemeClr>
              </a:solidFill>
            </a:endParaRPr>
          </a:p>
        </p:txBody>
      </p:sp>
      <p:sp>
        <p:nvSpPr>
          <p:cNvPr id="46" name="Rectangle 45"/>
          <p:cNvSpPr/>
          <p:nvPr/>
        </p:nvSpPr>
        <p:spPr>
          <a:xfrm>
            <a:off x="6748771" y="5798345"/>
            <a:ext cx="637858" cy="369332"/>
          </a:xfrm>
          <a:prstGeom prst="rect">
            <a:avLst/>
          </a:prstGeom>
        </p:spPr>
        <p:txBody>
          <a:bodyPr wrap="square">
            <a:spAutoFit/>
          </a:bodyPr>
          <a:lstStyle/>
          <a:p>
            <a:pPr algn="ctr"/>
            <a:r>
              <a:rPr lang="en-GB" b="1" dirty="0">
                <a:solidFill>
                  <a:schemeClr val="accent6">
                    <a:lumMod val="75000"/>
                  </a:schemeClr>
                </a:solidFill>
              </a:rPr>
              <a:t>7%</a:t>
            </a:r>
            <a:endParaRPr lang="en-GB" dirty="0">
              <a:solidFill>
                <a:schemeClr val="accent6">
                  <a:lumMod val="75000"/>
                </a:schemeClr>
              </a:solidFill>
            </a:endParaRPr>
          </a:p>
        </p:txBody>
      </p:sp>
      <p:sp>
        <p:nvSpPr>
          <p:cNvPr id="47" name="Rectangle 46"/>
          <p:cNvSpPr/>
          <p:nvPr/>
        </p:nvSpPr>
        <p:spPr>
          <a:xfrm>
            <a:off x="8711261" y="5798345"/>
            <a:ext cx="637858" cy="369332"/>
          </a:xfrm>
          <a:prstGeom prst="rect">
            <a:avLst/>
          </a:prstGeom>
        </p:spPr>
        <p:txBody>
          <a:bodyPr wrap="square">
            <a:spAutoFit/>
          </a:bodyPr>
          <a:lstStyle/>
          <a:p>
            <a:pPr algn="ctr"/>
            <a:r>
              <a:rPr lang="en-GB" b="1" dirty="0">
                <a:solidFill>
                  <a:schemeClr val="accent6">
                    <a:lumMod val="75000"/>
                  </a:schemeClr>
                </a:solidFill>
              </a:rPr>
              <a:t>17%</a:t>
            </a:r>
            <a:endParaRPr lang="en-GB" dirty="0">
              <a:solidFill>
                <a:schemeClr val="accent6">
                  <a:lumMod val="75000"/>
                </a:schemeClr>
              </a:solidFill>
            </a:endParaRPr>
          </a:p>
        </p:txBody>
      </p:sp>
      <p:sp>
        <p:nvSpPr>
          <p:cNvPr id="48" name="Rectangle 47"/>
          <p:cNvSpPr/>
          <p:nvPr/>
        </p:nvSpPr>
        <p:spPr>
          <a:xfrm>
            <a:off x="10595198" y="5798345"/>
            <a:ext cx="637858" cy="369332"/>
          </a:xfrm>
          <a:prstGeom prst="rect">
            <a:avLst/>
          </a:prstGeom>
        </p:spPr>
        <p:txBody>
          <a:bodyPr wrap="square">
            <a:spAutoFit/>
          </a:bodyPr>
          <a:lstStyle/>
          <a:p>
            <a:pPr algn="ctr"/>
            <a:r>
              <a:rPr lang="en-GB" b="1" dirty="0">
                <a:solidFill>
                  <a:schemeClr val="accent6">
                    <a:lumMod val="75000"/>
                  </a:schemeClr>
                </a:solidFill>
              </a:rPr>
              <a:t>7%</a:t>
            </a:r>
            <a:endParaRPr lang="en-GB" dirty="0">
              <a:solidFill>
                <a:schemeClr val="accent6">
                  <a:lumMod val="75000"/>
                </a:schemeClr>
              </a:solidFill>
            </a:endParaRPr>
          </a:p>
        </p:txBody>
      </p:sp>
      <p:sp>
        <p:nvSpPr>
          <p:cNvPr id="49" name="Rectangle 48"/>
          <p:cNvSpPr/>
          <p:nvPr/>
        </p:nvSpPr>
        <p:spPr>
          <a:xfrm>
            <a:off x="7300195" y="6479511"/>
            <a:ext cx="319569" cy="27019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0" name="Rectangle 49"/>
          <p:cNvSpPr/>
          <p:nvPr/>
        </p:nvSpPr>
        <p:spPr>
          <a:xfrm>
            <a:off x="7566594" y="6507804"/>
            <a:ext cx="4739139" cy="369332"/>
          </a:xfrm>
          <a:prstGeom prst="rect">
            <a:avLst/>
          </a:prstGeom>
        </p:spPr>
        <p:txBody>
          <a:bodyPr wrap="square">
            <a:spAutoFit/>
          </a:bodyPr>
          <a:lstStyle/>
          <a:p>
            <a:r>
              <a:rPr lang="en-GB" sz="900" dirty="0">
                <a:solidFill>
                  <a:schemeClr val="accent6">
                    <a:lumMod val="50000"/>
                  </a:schemeClr>
                </a:solidFill>
              </a:rPr>
              <a:t>Indicates low index versus average for this group for strong agreement with statement</a:t>
            </a:r>
          </a:p>
        </p:txBody>
      </p:sp>
      <p:sp>
        <p:nvSpPr>
          <p:cNvPr id="2" name="Slide Number Placeholder 1">
            <a:extLst>
              <a:ext uri="{FF2B5EF4-FFF2-40B4-BE49-F238E27FC236}">
                <a16:creationId xmlns:a16="http://schemas.microsoft.com/office/drawing/2014/main" id="{5FBB9E0F-9C6D-9B4F-B6F0-C49B919B1E4B}"/>
              </a:ext>
            </a:extLst>
          </p:cNvPr>
          <p:cNvSpPr>
            <a:spLocks noGrp="1"/>
          </p:cNvSpPr>
          <p:nvPr>
            <p:ph type="sldNum" sz="quarter" idx="12"/>
          </p:nvPr>
        </p:nvSpPr>
        <p:spPr>
          <a:xfrm>
            <a:off x="9448800" y="6498931"/>
            <a:ext cx="2743200" cy="365125"/>
          </a:xfrm>
        </p:spPr>
        <p:txBody>
          <a:bodyPr/>
          <a:lstStyle/>
          <a:p>
            <a:fld id="{3EBA1AA4-1184-42E6-9FAC-E6D11BBC447D}" type="slidenum">
              <a:rPr lang="en-GB" smtClean="0">
                <a:solidFill>
                  <a:schemeClr val="tx2"/>
                </a:solidFill>
              </a:rPr>
              <a:t>36</a:t>
            </a:fld>
            <a:endParaRPr lang="en-GB" dirty="0">
              <a:solidFill>
                <a:schemeClr val="tx2"/>
              </a:solidFill>
            </a:endParaRPr>
          </a:p>
        </p:txBody>
      </p:sp>
    </p:spTree>
    <p:extLst>
      <p:ext uri="{BB962C8B-B14F-4D97-AF65-F5344CB8AC3E}">
        <p14:creationId xmlns:p14="http://schemas.microsoft.com/office/powerpoint/2010/main" val="25705291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110066" y="6524346"/>
            <a:ext cx="10176933" cy="230832"/>
          </a:xfrm>
          <a:prstGeom prst="rect">
            <a:avLst/>
          </a:prstGeom>
        </p:spPr>
        <p:txBody>
          <a:bodyPr wrap="square">
            <a:spAutoFit/>
          </a:bodyPr>
          <a:lstStyle/>
          <a:p>
            <a:r>
              <a:rPr lang="fr-FR" sz="900" dirty="0">
                <a:solidFill>
                  <a:schemeClr val="accent6">
                    <a:lumMod val="50000"/>
                  </a:schemeClr>
                </a:solidFill>
              </a:rPr>
              <a:t>Base: </a:t>
            </a:r>
            <a:r>
              <a:rPr lang="en-GB" sz="900" dirty="0">
                <a:solidFill>
                  <a:schemeClr val="accent6">
                    <a:lumMod val="50000"/>
                  </a:schemeClr>
                </a:solidFill>
              </a:rPr>
              <a:t>All NOT interested at B3 and disagree with C8_3 (41) B4 - How much do you agree or disagree with the following statements?</a:t>
            </a:r>
          </a:p>
        </p:txBody>
      </p:sp>
      <p:graphicFrame>
        <p:nvGraphicFramePr>
          <p:cNvPr id="9" name="Chart 8"/>
          <p:cNvGraphicFramePr/>
          <p:nvPr>
            <p:extLst>
              <p:ext uri="{D42A27DB-BD31-4B8C-83A1-F6EECF244321}">
                <p14:modId xmlns:p14="http://schemas.microsoft.com/office/powerpoint/2010/main" val="1255884973"/>
              </p:ext>
            </p:extLst>
          </p:nvPr>
        </p:nvGraphicFramePr>
        <p:xfrm>
          <a:off x="1619249" y="1588355"/>
          <a:ext cx="8934451" cy="4855238"/>
        </p:xfrm>
        <a:graphic>
          <a:graphicData uri="http://schemas.openxmlformats.org/drawingml/2006/chart">
            <c:chart xmlns:c="http://schemas.openxmlformats.org/drawingml/2006/chart" xmlns:r="http://schemas.openxmlformats.org/officeDocument/2006/relationships" r:id="rId3"/>
          </a:graphicData>
        </a:graphic>
      </p:graphicFrame>
      <p:sp>
        <p:nvSpPr>
          <p:cNvPr id="17" name="Rectangle 16"/>
          <p:cNvSpPr/>
          <p:nvPr/>
        </p:nvSpPr>
        <p:spPr>
          <a:xfrm>
            <a:off x="2410317" y="2955972"/>
            <a:ext cx="637858" cy="369332"/>
          </a:xfrm>
          <a:prstGeom prst="rect">
            <a:avLst/>
          </a:prstGeom>
        </p:spPr>
        <p:txBody>
          <a:bodyPr wrap="square">
            <a:spAutoFit/>
          </a:bodyPr>
          <a:lstStyle/>
          <a:p>
            <a:pPr algn="ctr"/>
            <a:r>
              <a:rPr lang="en-GB" b="1" dirty="0">
                <a:solidFill>
                  <a:schemeClr val="accent6">
                    <a:lumMod val="50000"/>
                  </a:schemeClr>
                </a:solidFill>
              </a:rPr>
              <a:t>37%</a:t>
            </a:r>
            <a:endParaRPr lang="en-GB" dirty="0">
              <a:solidFill>
                <a:schemeClr val="accent6">
                  <a:lumMod val="50000"/>
                </a:schemeClr>
              </a:solidFill>
            </a:endParaRPr>
          </a:p>
        </p:txBody>
      </p:sp>
      <p:sp>
        <p:nvSpPr>
          <p:cNvPr id="22" name="Rectangle 21"/>
          <p:cNvSpPr/>
          <p:nvPr/>
        </p:nvSpPr>
        <p:spPr>
          <a:xfrm>
            <a:off x="3537020" y="757358"/>
            <a:ext cx="4949747" cy="461665"/>
          </a:xfrm>
          <a:prstGeom prst="rect">
            <a:avLst/>
          </a:prstGeom>
        </p:spPr>
        <p:txBody>
          <a:bodyPr wrap="square">
            <a:spAutoFit/>
          </a:bodyPr>
          <a:lstStyle/>
          <a:p>
            <a:pPr algn="ctr"/>
            <a:r>
              <a:rPr lang="en-GB" sz="2400" b="1" dirty="0">
                <a:solidFill>
                  <a:schemeClr val="accent6">
                    <a:lumMod val="50000"/>
                  </a:schemeClr>
                </a:solidFill>
              </a:rPr>
              <a:t>Agreement with statements</a:t>
            </a:r>
          </a:p>
        </p:txBody>
      </p:sp>
      <p:sp>
        <p:nvSpPr>
          <p:cNvPr id="18" name="Content Placeholder 2"/>
          <p:cNvSpPr txBox="1">
            <a:spLocks/>
          </p:cNvSpPr>
          <p:nvPr/>
        </p:nvSpPr>
        <p:spPr>
          <a:xfrm>
            <a:off x="-15875" y="0"/>
            <a:ext cx="12207875" cy="677644"/>
          </a:xfrm>
          <a:prstGeom prst="rect">
            <a:avLst/>
          </a:prstGeom>
          <a:solidFill>
            <a:schemeClr val="accent6">
              <a:lumMod val="50000"/>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24"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b="1" dirty="0">
                <a:solidFill>
                  <a:schemeClr val="accent6">
                    <a:lumMod val="50000"/>
                  </a:schemeClr>
                </a:solidFill>
              </a:rPr>
              <a:t>Entertainment Seekers </a:t>
            </a:r>
          </a:p>
        </p:txBody>
      </p:sp>
      <p:sp>
        <p:nvSpPr>
          <p:cNvPr id="25"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6">
                    <a:lumMod val="50000"/>
                  </a:schemeClr>
                </a:solidFill>
              </a:rPr>
              <a:t>8%</a:t>
            </a:r>
          </a:p>
        </p:txBody>
      </p:sp>
      <p:sp>
        <p:nvSpPr>
          <p:cNvPr id="27" name="Rectangle 26"/>
          <p:cNvSpPr/>
          <p:nvPr/>
        </p:nvSpPr>
        <p:spPr>
          <a:xfrm>
            <a:off x="4628947" y="2955972"/>
            <a:ext cx="637858" cy="369332"/>
          </a:xfrm>
          <a:prstGeom prst="rect">
            <a:avLst/>
          </a:prstGeom>
        </p:spPr>
        <p:txBody>
          <a:bodyPr wrap="square">
            <a:spAutoFit/>
          </a:bodyPr>
          <a:lstStyle/>
          <a:p>
            <a:pPr algn="ctr"/>
            <a:r>
              <a:rPr lang="en-GB" b="1" dirty="0">
                <a:solidFill>
                  <a:schemeClr val="accent6">
                    <a:lumMod val="50000"/>
                  </a:schemeClr>
                </a:solidFill>
              </a:rPr>
              <a:t>34%</a:t>
            </a:r>
            <a:endParaRPr lang="en-GB" dirty="0">
              <a:solidFill>
                <a:schemeClr val="accent6">
                  <a:lumMod val="50000"/>
                </a:schemeClr>
              </a:solidFill>
            </a:endParaRPr>
          </a:p>
        </p:txBody>
      </p:sp>
      <p:sp>
        <p:nvSpPr>
          <p:cNvPr id="29" name="Rectangle 28"/>
          <p:cNvSpPr/>
          <p:nvPr/>
        </p:nvSpPr>
        <p:spPr>
          <a:xfrm>
            <a:off x="6799163" y="2955972"/>
            <a:ext cx="637858" cy="369332"/>
          </a:xfrm>
          <a:prstGeom prst="rect">
            <a:avLst/>
          </a:prstGeom>
        </p:spPr>
        <p:txBody>
          <a:bodyPr wrap="square">
            <a:spAutoFit/>
          </a:bodyPr>
          <a:lstStyle/>
          <a:p>
            <a:pPr algn="ctr"/>
            <a:r>
              <a:rPr lang="en-GB" b="1" dirty="0">
                <a:solidFill>
                  <a:schemeClr val="accent6">
                    <a:lumMod val="50000"/>
                  </a:schemeClr>
                </a:solidFill>
              </a:rPr>
              <a:t>24%</a:t>
            </a:r>
            <a:endParaRPr lang="en-GB" dirty="0">
              <a:solidFill>
                <a:schemeClr val="accent6">
                  <a:lumMod val="50000"/>
                </a:schemeClr>
              </a:solidFill>
            </a:endParaRPr>
          </a:p>
        </p:txBody>
      </p:sp>
      <p:sp>
        <p:nvSpPr>
          <p:cNvPr id="31" name="Rectangle 30"/>
          <p:cNvSpPr/>
          <p:nvPr/>
        </p:nvSpPr>
        <p:spPr>
          <a:xfrm>
            <a:off x="9000583" y="2955972"/>
            <a:ext cx="637858" cy="369332"/>
          </a:xfrm>
          <a:prstGeom prst="rect">
            <a:avLst/>
          </a:prstGeom>
        </p:spPr>
        <p:txBody>
          <a:bodyPr wrap="square">
            <a:spAutoFit/>
          </a:bodyPr>
          <a:lstStyle/>
          <a:p>
            <a:pPr algn="ctr"/>
            <a:r>
              <a:rPr lang="en-GB" b="1" dirty="0">
                <a:solidFill>
                  <a:schemeClr val="accent6">
                    <a:lumMod val="50000"/>
                  </a:schemeClr>
                </a:solidFill>
              </a:rPr>
              <a:t>24%</a:t>
            </a:r>
            <a:endParaRPr lang="en-GB" dirty="0">
              <a:solidFill>
                <a:schemeClr val="accent6">
                  <a:lumMod val="50000"/>
                </a:schemeClr>
              </a:solidFill>
            </a:endParaRPr>
          </a:p>
        </p:txBody>
      </p:sp>
      <p:sp>
        <p:nvSpPr>
          <p:cNvPr id="38" name="Rectangle 37"/>
          <p:cNvSpPr/>
          <p:nvPr/>
        </p:nvSpPr>
        <p:spPr>
          <a:xfrm>
            <a:off x="1804984" y="1436092"/>
            <a:ext cx="1848525" cy="1323439"/>
          </a:xfrm>
          <a:prstGeom prst="rect">
            <a:avLst/>
          </a:prstGeom>
        </p:spPr>
        <p:txBody>
          <a:bodyPr wrap="square">
            <a:spAutoFit/>
          </a:bodyPr>
          <a:lstStyle/>
          <a:p>
            <a:pPr algn="ctr"/>
            <a:r>
              <a:rPr lang="en-GB" sz="1600" b="1" dirty="0">
                <a:solidFill>
                  <a:schemeClr val="accent6">
                    <a:lumMod val="50000"/>
                  </a:schemeClr>
                </a:solidFill>
              </a:rPr>
              <a:t>There is never any information on heritage topics that interest me</a:t>
            </a:r>
          </a:p>
        </p:txBody>
      </p:sp>
      <p:sp>
        <p:nvSpPr>
          <p:cNvPr id="40" name="Rectangle 39"/>
          <p:cNvSpPr/>
          <p:nvPr/>
        </p:nvSpPr>
        <p:spPr>
          <a:xfrm>
            <a:off x="8411864" y="1189870"/>
            <a:ext cx="1978061" cy="1815882"/>
          </a:xfrm>
          <a:prstGeom prst="rect">
            <a:avLst/>
          </a:prstGeom>
        </p:spPr>
        <p:txBody>
          <a:bodyPr wrap="square">
            <a:spAutoFit/>
          </a:bodyPr>
          <a:lstStyle/>
          <a:p>
            <a:pPr algn="ctr"/>
            <a:r>
              <a:rPr lang="en-GB" sz="1600" b="1" dirty="0">
                <a:solidFill>
                  <a:schemeClr val="accent6">
                    <a:lumMod val="50000"/>
                  </a:schemeClr>
                </a:solidFill>
              </a:rPr>
              <a:t>There is too much focus on protecting heritage and the past when we should be looking forwards</a:t>
            </a:r>
          </a:p>
        </p:txBody>
      </p:sp>
      <p:sp>
        <p:nvSpPr>
          <p:cNvPr id="41" name="Rectangle 40"/>
          <p:cNvSpPr/>
          <p:nvPr/>
        </p:nvSpPr>
        <p:spPr>
          <a:xfrm>
            <a:off x="4023614" y="1436092"/>
            <a:ext cx="1848525" cy="1323439"/>
          </a:xfrm>
          <a:prstGeom prst="rect">
            <a:avLst/>
          </a:prstGeom>
        </p:spPr>
        <p:txBody>
          <a:bodyPr wrap="square">
            <a:spAutoFit/>
          </a:bodyPr>
          <a:lstStyle/>
          <a:p>
            <a:pPr algn="ctr"/>
            <a:r>
              <a:rPr lang="en-GB" sz="1600" b="1" dirty="0">
                <a:solidFill>
                  <a:schemeClr val="accent6">
                    <a:lumMod val="50000"/>
                  </a:schemeClr>
                </a:solidFill>
              </a:rPr>
              <a:t>I don’t know what heritage places there are to visit in my area</a:t>
            </a:r>
          </a:p>
        </p:txBody>
      </p:sp>
      <p:sp>
        <p:nvSpPr>
          <p:cNvPr id="42" name="Rectangle 41"/>
          <p:cNvSpPr/>
          <p:nvPr/>
        </p:nvSpPr>
        <p:spPr>
          <a:xfrm>
            <a:off x="6193830" y="1559202"/>
            <a:ext cx="1848525" cy="1077218"/>
          </a:xfrm>
          <a:prstGeom prst="rect">
            <a:avLst/>
          </a:prstGeom>
        </p:spPr>
        <p:txBody>
          <a:bodyPr wrap="square">
            <a:spAutoFit/>
          </a:bodyPr>
          <a:lstStyle/>
          <a:p>
            <a:pPr algn="ctr"/>
            <a:r>
              <a:rPr lang="en-GB" sz="1600" b="1" dirty="0">
                <a:solidFill>
                  <a:schemeClr val="accent6">
                    <a:lumMod val="50000"/>
                  </a:schemeClr>
                </a:solidFill>
              </a:rPr>
              <a:t>Heritage is just about facts and dates and is not interesting</a:t>
            </a:r>
          </a:p>
        </p:txBody>
      </p:sp>
      <p:sp>
        <p:nvSpPr>
          <p:cNvPr id="43" name="Rectangle 42"/>
          <p:cNvSpPr/>
          <p:nvPr/>
        </p:nvSpPr>
        <p:spPr>
          <a:xfrm>
            <a:off x="1189812" y="2879028"/>
            <a:ext cx="933510" cy="523220"/>
          </a:xfrm>
          <a:prstGeom prst="rect">
            <a:avLst/>
          </a:prstGeom>
        </p:spPr>
        <p:txBody>
          <a:bodyPr wrap="square">
            <a:spAutoFit/>
          </a:bodyPr>
          <a:lstStyle/>
          <a:p>
            <a:pPr algn="r"/>
            <a:r>
              <a:rPr lang="en-GB" sz="1400" b="1" dirty="0">
                <a:solidFill>
                  <a:schemeClr val="accent6">
                    <a:lumMod val="50000"/>
                  </a:schemeClr>
                </a:solidFill>
              </a:rPr>
              <a:t>NET agree</a:t>
            </a:r>
            <a:endParaRPr lang="en-GB" sz="1400" dirty="0">
              <a:solidFill>
                <a:schemeClr val="accent6">
                  <a:lumMod val="50000"/>
                </a:schemeClr>
              </a:solidFill>
            </a:endParaRPr>
          </a:p>
        </p:txBody>
      </p:sp>
      <p:sp>
        <p:nvSpPr>
          <p:cNvPr id="35" name="Rectangle 34"/>
          <p:cNvSpPr/>
          <p:nvPr/>
        </p:nvSpPr>
        <p:spPr>
          <a:xfrm>
            <a:off x="2408041" y="5810638"/>
            <a:ext cx="637858" cy="369332"/>
          </a:xfrm>
          <a:prstGeom prst="rect">
            <a:avLst/>
          </a:prstGeom>
        </p:spPr>
        <p:txBody>
          <a:bodyPr wrap="square">
            <a:spAutoFit/>
          </a:bodyPr>
          <a:lstStyle/>
          <a:p>
            <a:pPr algn="ctr"/>
            <a:r>
              <a:rPr lang="en-GB" b="1" dirty="0">
                <a:solidFill>
                  <a:schemeClr val="accent6">
                    <a:lumMod val="75000"/>
                  </a:schemeClr>
                </a:solidFill>
              </a:rPr>
              <a:t>29%</a:t>
            </a:r>
            <a:endParaRPr lang="en-GB" dirty="0">
              <a:solidFill>
                <a:schemeClr val="accent6">
                  <a:lumMod val="75000"/>
                </a:schemeClr>
              </a:solidFill>
            </a:endParaRPr>
          </a:p>
        </p:txBody>
      </p:sp>
      <p:sp>
        <p:nvSpPr>
          <p:cNvPr id="36" name="Rectangle 35"/>
          <p:cNvSpPr/>
          <p:nvPr/>
        </p:nvSpPr>
        <p:spPr>
          <a:xfrm>
            <a:off x="4626671" y="5810638"/>
            <a:ext cx="637858" cy="369332"/>
          </a:xfrm>
          <a:prstGeom prst="rect">
            <a:avLst/>
          </a:prstGeom>
        </p:spPr>
        <p:txBody>
          <a:bodyPr wrap="square">
            <a:spAutoFit/>
          </a:bodyPr>
          <a:lstStyle/>
          <a:p>
            <a:pPr algn="ctr"/>
            <a:r>
              <a:rPr lang="en-GB" b="1" dirty="0">
                <a:solidFill>
                  <a:schemeClr val="accent6">
                    <a:lumMod val="75000"/>
                  </a:schemeClr>
                </a:solidFill>
              </a:rPr>
              <a:t>39%</a:t>
            </a:r>
            <a:endParaRPr lang="en-GB" dirty="0">
              <a:solidFill>
                <a:schemeClr val="accent6">
                  <a:lumMod val="75000"/>
                </a:schemeClr>
              </a:solidFill>
            </a:endParaRPr>
          </a:p>
        </p:txBody>
      </p:sp>
      <p:sp>
        <p:nvSpPr>
          <p:cNvPr id="37" name="Rectangle 36"/>
          <p:cNvSpPr/>
          <p:nvPr/>
        </p:nvSpPr>
        <p:spPr>
          <a:xfrm>
            <a:off x="6846928" y="5810638"/>
            <a:ext cx="637858" cy="369332"/>
          </a:xfrm>
          <a:prstGeom prst="rect">
            <a:avLst/>
          </a:prstGeom>
        </p:spPr>
        <p:txBody>
          <a:bodyPr wrap="square">
            <a:spAutoFit/>
          </a:bodyPr>
          <a:lstStyle/>
          <a:p>
            <a:pPr algn="ctr"/>
            <a:r>
              <a:rPr lang="en-GB" b="1" dirty="0">
                <a:solidFill>
                  <a:schemeClr val="accent6">
                    <a:lumMod val="75000"/>
                  </a:schemeClr>
                </a:solidFill>
              </a:rPr>
              <a:t>39%</a:t>
            </a:r>
            <a:endParaRPr lang="en-GB" dirty="0">
              <a:solidFill>
                <a:schemeClr val="accent6">
                  <a:lumMod val="75000"/>
                </a:schemeClr>
              </a:solidFill>
            </a:endParaRPr>
          </a:p>
        </p:txBody>
      </p:sp>
      <p:sp>
        <p:nvSpPr>
          <p:cNvPr id="39" name="Rectangle 38"/>
          <p:cNvSpPr/>
          <p:nvPr/>
        </p:nvSpPr>
        <p:spPr>
          <a:xfrm>
            <a:off x="9061993" y="5810638"/>
            <a:ext cx="637858" cy="369332"/>
          </a:xfrm>
          <a:prstGeom prst="rect">
            <a:avLst/>
          </a:prstGeom>
        </p:spPr>
        <p:txBody>
          <a:bodyPr wrap="square">
            <a:spAutoFit/>
          </a:bodyPr>
          <a:lstStyle/>
          <a:p>
            <a:pPr algn="ctr"/>
            <a:r>
              <a:rPr lang="en-GB" b="1" dirty="0">
                <a:solidFill>
                  <a:schemeClr val="accent6">
                    <a:lumMod val="75000"/>
                  </a:schemeClr>
                </a:solidFill>
              </a:rPr>
              <a:t>34%</a:t>
            </a:r>
            <a:endParaRPr lang="en-GB" dirty="0">
              <a:solidFill>
                <a:schemeClr val="accent6">
                  <a:lumMod val="75000"/>
                </a:schemeClr>
              </a:solidFill>
            </a:endParaRPr>
          </a:p>
        </p:txBody>
      </p:sp>
      <p:sp>
        <p:nvSpPr>
          <p:cNvPr id="44" name="Rectangle 43"/>
          <p:cNvSpPr/>
          <p:nvPr/>
        </p:nvSpPr>
        <p:spPr>
          <a:xfrm>
            <a:off x="791570" y="5733694"/>
            <a:ext cx="1048485" cy="523220"/>
          </a:xfrm>
          <a:prstGeom prst="rect">
            <a:avLst/>
          </a:prstGeom>
        </p:spPr>
        <p:txBody>
          <a:bodyPr wrap="square">
            <a:spAutoFit/>
          </a:bodyPr>
          <a:lstStyle/>
          <a:p>
            <a:pPr algn="r"/>
            <a:r>
              <a:rPr lang="en-GB" sz="1400" b="1" dirty="0">
                <a:solidFill>
                  <a:schemeClr val="accent6">
                    <a:lumMod val="75000"/>
                  </a:schemeClr>
                </a:solidFill>
              </a:rPr>
              <a:t>NET disagree</a:t>
            </a:r>
            <a:endParaRPr lang="en-GB" sz="1400" dirty="0">
              <a:solidFill>
                <a:schemeClr val="accent6">
                  <a:lumMod val="75000"/>
                </a:schemeClr>
              </a:solidFill>
            </a:endParaRPr>
          </a:p>
        </p:txBody>
      </p:sp>
      <p:sp>
        <p:nvSpPr>
          <p:cNvPr id="2" name="Slide Number Placeholder 1">
            <a:extLst>
              <a:ext uri="{FF2B5EF4-FFF2-40B4-BE49-F238E27FC236}">
                <a16:creationId xmlns:a16="http://schemas.microsoft.com/office/drawing/2014/main" id="{9C8C2CCA-DA62-8D4B-8886-30744AD76D3F}"/>
              </a:ext>
            </a:extLst>
          </p:cNvPr>
          <p:cNvSpPr>
            <a:spLocks noGrp="1"/>
          </p:cNvSpPr>
          <p:nvPr>
            <p:ph type="sldNum" sz="quarter" idx="12"/>
          </p:nvPr>
        </p:nvSpPr>
        <p:spPr/>
        <p:txBody>
          <a:bodyPr/>
          <a:lstStyle/>
          <a:p>
            <a:fld id="{3EBA1AA4-1184-42E6-9FAC-E6D11BBC447D}" type="slidenum">
              <a:rPr lang="en-GB" smtClean="0">
                <a:solidFill>
                  <a:schemeClr val="tx2"/>
                </a:solidFill>
              </a:rPr>
              <a:t>37</a:t>
            </a:fld>
            <a:endParaRPr lang="en-GB" dirty="0">
              <a:solidFill>
                <a:schemeClr val="tx2"/>
              </a:solidFill>
            </a:endParaRPr>
          </a:p>
        </p:txBody>
      </p:sp>
    </p:spTree>
    <p:extLst>
      <p:ext uri="{BB962C8B-B14F-4D97-AF65-F5344CB8AC3E}">
        <p14:creationId xmlns:p14="http://schemas.microsoft.com/office/powerpoint/2010/main" val="27855046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815472" y="1271441"/>
            <a:ext cx="1857289" cy="4493492"/>
          </a:xfrm>
          <a:prstGeom prst="rect">
            <a:avLst/>
          </a:prstGeom>
          <a:solidFill>
            <a:srgbClr val="3600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p:nvSpPr>
        <p:spPr>
          <a:xfrm>
            <a:off x="110066" y="6484154"/>
            <a:ext cx="7004167" cy="369332"/>
          </a:xfrm>
          <a:prstGeom prst="rect">
            <a:avLst/>
          </a:prstGeom>
        </p:spPr>
        <p:txBody>
          <a:bodyPr wrap="square">
            <a:spAutoFit/>
          </a:bodyPr>
          <a:lstStyle/>
          <a:p>
            <a:r>
              <a:rPr lang="fr-FR" sz="900" dirty="0">
                <a:solidFill>
                  <a:schemeClr val="accent6">
                    <a:lumMod val="50000"/>
                  </a:schemeClr>
                </a:solidFill>
              </a:rPr>
              <a:t>Base: </a:t>
            </a:r>
            <a:r>
              <a:rPr lang="en-GB" sz="900" dirty="0">
                <a:solidFill>
                  <a:schemeClr val="accent6">
                    <a:lumMod val="50000"/>
                  </a:schemeClr>
                </a:solidFill>
              </a:rPr>
              <a:t>All NOT interested at B3 and disagree with C8_3 (41) C8 How much do you agree or disagree with the following statements about museums?</a:t>
            </a:r>
          </a:p>
        </p:txBody>
      </p:sp>
      <p:graphicFrame>
        <p:nvGraphicFramePr>
          <p:cNvPr id="9" name="Chart 8"/>
          <p:cNvGraphicFramePr/>
          <p:nvPr>
            <p:extLst>
              <p:ext uri="{D42A27DB-BD31-4B8C-83A1-F6EECF244321}">
                <p14:modId xmlns:p14="http://schemas.microsoft.com/office/powerpoint/2010/main" val="1647780101"/>
              </p:ext>
            </p:extLst>
          </p:nvPr>
        </p:nvGraphicFramePr>
        <p:xfrm>
          <a:off x="1619249" y="1804340"/>
          <a:ext cx="8934451" cy="4855238"/>
        </p:xfrm>
        <a:graphic>
          <a:graphicData uri="http://schemas.openxmlformats.org/drawingml/2006/chart">
            <c:chart xmlns:c="http://schemas.openxmlformats.org/drawingml/2006/chart" xmlns:r="http://schemas.openxmlformats.org/officeDocument/2006/relationships" r:id="rId3"/>
          </a:graphicData>
        </a:graphic>
      </p:graphicFrame>
      <p:sp>
        <p:nvSpPr>
          <p:cNvPr id="17" name="Rectangle 16"/>
          <p:cNvSpPr/>
          <p:nvPr/>
        </p:nvSpPr>
        <p:spPr>
          <a:xfrm>
            <a:off x="2410317" y="2846785"/>
            <a:ext cx="637858" cy="369332"/>
          </a:xfrm>
          <a:prstGeom prst="rect">
            <a:avLst/>
          </a:prstGeom>
        </p:spPr>
        <p:txBody>
          <a:bodyPr wrap="square">
            <a:spAutoFit/>
          </a:bodyPr>
          <a:lstStyle/>
          <a:p>
            <a:pPr algn="ctr"/>
            <a:r>
              <a:rPr lang="en-GB" b="1" dirty="0">
                <a:solidFill>
                  <a:schemeClr val="bg1"/>
                </a:solidFill>
              </a:rPr>
              <a:t>73%</a:t>
            </a:r>
            <a:endParaRPr lang="en-GB" dirty="0">
              <a:solidFill>
                <a:schemeClr val="bg1"/>
              </a:solidFill>
            </a:endParaRPr>
          </a:p>
        </p:txBody>
      </p:sp>
      <p:sp>
        <p:nvSpPr>
          <p:cNvPr id="22" name="Rectangle 21"/>
          <p:cNvSpPr/>
          <p:nvPr/>
        </p:nvSpPr>
        <p:spPr>
          <a:xfrm>
            <a:off x="3537020" y="743710"/>
            <a:ext cx="4949747" cy="461665"/>
          </a:xfrm>
          <a:prstGeom prst="rect">
            <a:avLst/>
          </a:prstGeom>
        </p:spPr>
        <p:txBody>
          <a:bodyPr wrap="square">
            <a:spAutoFit/>
          </a:bodyPr>
          <a:lstStyle/>
          <a:p>
            <a:pPr algn="ctr"/>
            <a:r>
              <a:rPr lang="en-GB" sz="2400" b="1" dirty="0">
                <a:solidFill>
                  <a:schemeClr val="accent6">
                    <a:lumMod val="50000"/>
                  </a:schemeClr>
                </a:solidFill>
              </a:rPr>
              <a:t>Agreement with statements</a:t>
            </a:r>
          </a:p>
        </p:txBody>
      </p:sp>
      <p:sp>
        <p:nvSpPr>
          <p:cNvPr id="18" name="Content Placeholder 2"/>
          <p:cNvSpPr txBox="1">
            <a:spLocks/>
          </p:cNvSpPr>
          <p:nvPr/>
        </p:nvSpPr>
        <p:spPr>
          <a:xfrm>
            <a:off x="-15875" y="0"/>
            <a:ext cx="12207875" cy="677644"/>
          </a:xfrm>
          <a:prstGeom prst="rect">
            <a:avLst/>
          </a:prstGeom>
          <a:solidFill>
            <a:schemeClr val="accent6">
              <a:lumMod val="50000"/>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24"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b="1" dirty="0">
                <a:solidFill>
                  <a:schemeClr val="accent6">
                    <a:lumMod val="50000"/>
                  </a:schemeClr>
                </a:solidFill>
              </a:rPr>
              <a:t>Entertainment Seekers </a:t>
            </a:r>
          </a:p>
        </p:txBody>
      </p:sp>
      <p:sp>
        <p:nvSpPr>
          <p:cNvPr id="25"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6">
                    <a:lumMod val="50000"/>
                  </a:schemeClr>
                </a:solidFill>
              </a:rPr>
              <a:t>8%</a:t>
            </a:r>
          </a:p>
        </p:txBody>
      </p:sp>
      <p:sp>
        <p:nvSpPr>
          <p:cNvPr id="27" name="Rectangle 26"/>
          <p:cNvSpPr/>
          <p:nvPr/>
        </p:nvSpPr>
        <p:spPr>
          <a:xfrm>
            <a:off x="4628947" y="2846785"/>
            <a:ext cx="637858" cy="369332"/>
          </a:xfrm>
          <a:prstGeom prst="rect">
            <a:avLst/>
          </a:prstGeom>
        </p:spPr>
        <p:txBody>
          <a:bodyPr wrap="square">
            <a:spAutoFit/>
          </a:bodyPr>
          <a:lstStyle/>
          <a:p>
            <a:pPr algn="ctr"/>
            <a:r>
              <a:rPr lang="en-GB" b="1" dirty="0">
                <a:solidFill>
                  <a:schemeClr val="accent6">
                    <a:lumMod val="50000"/>
                  </a:schemeClr>
                </a:solidFill>
              </a:rPr>
              <a:t>51%</a:t>
            </a:r>
            <a:endParaRPr lang="en-GB" dirty="0">
              <a:solidFill>
                <a:schemeClr val="accent6">
                  <a:lumMod val="50000"/>
                </a:schemeClr>
              </a:solidFill>
            </a:endParaRPr>
          </a:p>
        </p:txBody>
      </p:sp>
      <p:sp>
        <p:nvSpPr>
          <p:cNvPr id="29" name="Rectangle 28"/>
          <p:cNvSpPr/>
          <p:nvPr/>
        </p:nvSpPr>
        <p:spPr>
          <a:xfrm>
            <a:off x="6799163" y="2846785"/>
            <a:ext cx="637858" cy="369332"/>
          </a:xfrm>
          <a:prstGeom prst="rect">
            <a:avLst/>
          </a:prstGeom>
        </p:spPr>
        <p:txBody>
          <a:bodyPr wrap="square">
            <a:spAutoFit/>
          </a:bodyPr>
          <a:lstStyle/>
          <a:p>
            <a:pPr algn="ctr"/>
            <a:r>
              <a:rPr lang="en-GB" b="1" dirty="0">
                <a:solidFill>
                  <a:schemeClr val="accent6">
                    <a:lumMod val="50000"/>
                  </a:schemeClr>
                </a:solidFill>
              </a:rPr>
              <a:t>15%</a:t>
            </a:r>
            <a:endParaRPr lang="en-GB" dirty="0">
              <a:solidFill>
                <a:schemeClr val="accent6">
                  <a:lumMod val="50000"/>
                </a:schemeClr>
              </a:solidFill>
            </a:endParaRPr>
          </a:p>
        </p:txBody>
      </p:sp>
      <p:sp>
        <p:nvSpPr>
          <p:cNvPr id="31" name="Rectangle 30"/>
          <p:cNvSpPr/>
          <p:nvPr/>
        </p:nvSpPr>
        <p:spPr>
          <a:xfrm>
            <a:off x="9000583" y="2846785"/>
            <a:ext cx="637858" cy="369332"/>
          </a:xfrm>
          <a:prstGeom prst="rect">
            <a:avLst/>
          </a:prstGeom>
        </p:spPr>
        <p:txBody>
          <a:bodyPr wrap="square">
            <a:spAutoFit/>
          </a:bodyPr>
          <a:lstStyle/>
          <a:p>
            <a:pPr algn="ctr"/>
            <a:r>
              <a:rPr lang="en-GB" b="1" dirty="0">
                <a:solidFill>
                  <a:schemeClr val="accent6">
                    <a:lumMod val="50000"/>
                  </a:schemeClr>
                </a:solidFill>
              </a:rPr>
              <a:t>7%</a:t>
            </a:r>
            <a:endParaRPr lang="en-GB" dirty="0">
              <a:solidFill>
                <a:schemeClr val="accent6">
                  <a:lumMod val="50000"/>
                </a:schemeClr>
              </a:solidFill>
            </a:endParaRPr>
          </a:p>
        </p:txBody>
      </p:sp>
      <p:sp>
        <p:nvSpPr>
          <p:cNvPr id="38" name="Rectangle 37"/>
          <p:cNvSpPr/>
          <p:nvPr/>
        </p:nvSpPr>
        <p:spPr>
          <a:xfrm>
            <a:off x="1804984" y="1341908"/>
            <a:ext cx="1848525" cy="1323439"/>
          </a:xfrm>
          <a:prstGeom prst="rect">
            <a:avLst/>
          </a:prstGeom>
        </p:spPr>
        <p:txBody>
          <a:bodyPr wrap="square">
            <a:spAutoFit/>
          </a:bodyPr>
          <a:lstStyle/>
          <a:p>
            <a:pPr algn="ctr"/>
            <a:r>
              <a:rPr lang="en-GB" sz="1600" b="1" dirty="0">
                <a:solidFill>
                  <a:schemeClr val="bg1"/>
                </a:solidFill>
              </a:rPr>
              <a:t>Museums have an important role in protecting our heritage</a:t>
            </a:r>
          </a:p>
        </p:txBody>
      </p:sp>
      <p:sp>
        <p:nvSpPr>
          <p:cNvPr id="40" name="Rectangle 39"/>
          <p:cNvSpPr/>
          <p:nvPr/>
        </p:nvSpPr>
        <p:spPr>
          <a:xfrm>
            <a:off x="8395250" y="1588129"/>
            <a:ext cx="1848525" cy="830997"/>
          </a:xfrm>
          <a:prstGeom prst="rect">
            <a:avLst/>
          </a:prstGeom>
        </p:spPr>
        <p:txBody>
          <a:bodyPr wrap="square">
            <a:spAutoFit/>
          </a:bodyPr>
          <a:lstStyle/>
          <a:p>
            <a:pPr algn="ctr"/>
            <a:r>
              <a:rPr lang="en-GB" sz="1600" b="1" dirty="0">
                <a:solidFill>
                  <a:schemeClr val="accent6">
                    <a:lumMod val="50000"/>
                  </a:schemeClr>
                </a:solidFill>
              </a:rPr>
              <a:t>Museums are too intellectual and not cool</a:t>
            </a:r>
          </a:p>
        </p:txBody>
      </p:sp>
      <p:sp>
        <p:nvSpPr>
          <p:cNvPr id="41" name="Rectangle 40"/>
          <p:cNvSpPr/>
          <p:nvPr/>
        </p:nvSpPr>
        <p:spPr>
          <a:xfrm>
            <a:off x="4023614" y="1341908"/>
            <a:ext cx="1848525" cy="1323439"/>
          </a:xfrm>
          <a:prstGeom prst="rect">
            <a:avLst/>
          </a:prstGeom>
        </p:spPr>
        <p:txBody>
          <a:bodyPr wrap="square">
            <a:spAutoFit/>
          </a:bodyPr>
          <a:lstStyle/>
          <a:p>
            <a:pPr algn="ctr"/>
            <a:r>
              <a:rPr lang="en-GB" sz="1600" b="1" dirty="0">
                <a:solidFill>
                  <a:schemeClr val="accent6">
                    <a:lumMod val="50000"/>
                  </a:schemeClr>
                </a:solidFill>
              </a:rPr>
              <a:t>You don't just have to go to a museum to get involved with heritage</a:t>
            </a:r>
          </a:p>
        </p:txBody>
      </p:sp>
      <p:sp>
        <p:nvSpPr>
          <p:cNvPr id="42" name="Rectangle 41"/>
          <p:cNvSpPr/>
          <p:nvPr/>
        </p:nvSpPr>
        <p:spPr>
          <a:xfrm>
            <a:off x="6193830" y="1711240"/>
            <a:ext cx="1848525" cy="584775"/>
          </a:xfrm>
          <a:prstGeom prst="rect">
            <a:avLst/>
          </a:prstGeom>
        </p:spPr>
        <p:txBody>
          <a:bodyPr wrap="square">
            <a:spAutoFit/>
          </a:bodyPr>
          <a:lstStyle/>
          <a:p>
            <a:pPr algn="ctr"/>
            <a:r>
              <a:rPr lang="en-GB" sz="1600" b="1" dirty="0">
                <a:solidFill>
                  <a:schemeClr val="accent6">
                    <a:lumMod val="50000"/>
                  </a:schemeClr>
                </a:solidFill>
              </a:rPr>
              <a:t>I feel intimidated by museums</a:t>
            </a:r>
          </a:p>
        </p:txBody>
      </p:sp>
      <p:sp>
        <p:nvSpPr>
          <p:cNvPr id="43" name="Rectangle 42"/>
          <p:cNvSpPr/>
          <p:nvPr/>
        </p:nvSpPr>
        <p:spPr>
          <a:xfrm>
            <a:off x="908821" y="2769841"/>
            <a:ext cx="933510" cy="523220"/>
          </a:xfrm>
          <a:prstGeom prst="rect">
            <a:avLst/>
          </a:prstGeom>
        </p:spPr>
        <p:txBody>
          <a:bodyPr wrap="square">
            <a:spAutoFit/>
          </a:bodyPr>
          <a:lstStyle/>
          <a:p>
            <a:pPr algn="r"/>
            <a:r>
              <a:rPr lang="en-GB" sz="1400" b="1" dirty="0">
                <a:solidFill>
                  <a:schemeClr val="accent6">
                    <a:lumMod val="50000"/>
                  </a:schemeClr>
                </a:solidFill>
              </a:rPr>
              <a:t>NET agree</a:t>
            </a:r>
            <a:endParaRPr lang="en-GB" sz="1400" dirty="0">
              <a:solidFill>
                <a:schemeClr val="accent6">
                  <a:lumMod val="50000"/>
                </a:schemeClr>
              </a:solidFill>
            </a:endParaRPr>
          </a:p>
        </p:txBody>
      </p:sp>
      <p:sp>
        <p:nvSpPr>
          <p:cNvPr id="44" name="TextBox 43"/>
          <p:cNvSpPr txBox="1"/>
          <p:nvPr/>
        </p:nvSpPr>
        <p:spPr>
          <a:xfrm>
            <a:off x="9419332" y="2855883"/>
            <a:ext cx="514247" cy="369332"/>
          </a:xfrm>
          <a:prstGeom prst="rect">
            <a:avLst/>
          </a:prstGeom>
          <a:noFill/>
        </p:spPr>
        <p:txBody>
          <a:bodyPr wrap="square" rtlCol="0">
            <a:spAutoFit/>
          </a:bodyPr>
          <a:lstStyle/>
          <a:p>
            <a:pPr algn="ctr"/>
            <a:r>
              <a:rPr lang="en-GB" dirty="0">
                <a:solidFill>
                  <a:schemeClr val="accent6">
                    <a:lumMod val="50000"/>
                  </a:schemeClr>
                </a:solidFill>
                <a:sym typeface="Wingdings" panose="05000000000000000000" pitchFamily="2" charset="2"/>
              </a:rPr>
              <a:t></a:t>
            </a:r>
            <a:endParaRPr lang="en-GB" dirty="0">
              <a:solidFill>
                <a:schemeClr val="accent6">
                  <a:lumMod val="50000"/>
                </a:schemeClr>
              </a:solidFill>
            </a:endParaRPr>
          </a:p>
        </p:txBody>
      </p:sp>
      <p:sp>
        <p:nvSpPr>
          <p:cNvPr id="20" name="TextBox 19"/>
          <p:cNvSpPr txBox="1"/>
          <p:nvPr/>
        </p:nvSpPr>
        <p:spPr>
          <a:xfrm flipV="1">
            <a:off x="9411837" y="5740566"/>
            <a:ext cx="514247" cy="369332"/>
          </a:xfrm>
          <a:prstGeom prst="rect">
            <a:avLst/>
          </a:prstGeom>
          <a:noFill/>
        </p:spPr>
        <p:txBody>
          <a:bodyPr wrap="square" rtlCol="0">
            <a:spAutoFit/>
          </a:bodyPr>
          <a:lstStyle/>
          <a:p>
            <a:pPr algn="ctr"/>
            <a:r>
              <a:rPr lang="en-GB" dirty="0">
                <a:solidFill>
                  <a:schemeClr val="accent6">
                    <a:lumMod val="50000"/>
                  </a:schemeClr>
                </a:solidFill>
                <a:sym typeface="Wingdings" panose="05000000000000000000" pitchFamily="2" charset="2"/>
              </a:rPr>
              <a:t></a:t>
            </a:r>
            <a:endParaRPr lang="en-GB" dirty="0">
              <a:solidFill>
                <a:schemeClr val="accent6">
                  <a:lumMod val="50000"/>
                </a:schemeClr>
              </a:solidFill>
            </a:endParaRPr>
          </a:p>
        </p:txBody>
      </p:sp>
      <p:sp>
        <p:nvSpPr>
          <p:cNvPr id="26" name="Rectangle 25"/>
          <p:cNvSpPr/>
          <p:nvPr/>
        </p:nvSpPr>
        <p:spPr>
          <a:xfrm>
            <a:off x="2408041" y="5769697"/>
            <a:ext cx="637858" cy="369332"/>
          </a:xfrm>
          <a:prstGeom prst="rect">
            <a:avLst/>
          </a:prstGeom>
        </p:spPr>
        <p:txBody>
          <a:bodyPr wrap="square">
            <a:spAutoFit/>
          </a:bodyPr>
          <a:lstStyle/>
          <a:p>
            <a:pPr algn="ctr"/>
            <a:r>
              <a:rPr lang="en-GB" b="1" dirty="0">
                <a:solidFill>
                  <a:schemeClr val="accent6">
                    <a:lumMod val="75000"/>
                  </a:schemeClr>
                </a:solidFill>
              </a:rPr>
              <a:t>10%</a:t>
            </a:r>
            <a:endParaRPr lang="en-GB" dirty="0">
              <a:solidFill>
                <a:schemeClr val="accent6">
                  <a:lumMod val="75000"/>
                </a:schemeClr>
              </a:solidFill>
            </a:endParaRPr>
          </a:p>
        </p:txBody>
      </p:sp>
      <p:sp>
        <p:nvSpPr>
          <p:cNvPr id="28" name="Rectangle 27"/>
          <p:cNvSpPr/>
          <p:nvPr/>
        </p:nvSpPr>
        <p:spPr>
          <a:xfrm>
            <a:off x="4626671" y="5769697"/>
            <a:ext cx="637858" cy="369332"/>
          </a:xfrm>
          <a:prstGeom prst="rect">
            <a:avLst/>
          </a:prstGeom>
        </p:spPr>
        <p:txBody>
          <a:bodyPr wrap="square">
            <a:spAutoFit/>
          </a:bodyPr>
          <a:lstStyle/>
          <a:p>
            <a:pPr algn="ctr"/>
            <a:r>
              <a:rPr lang="en-GB" b="1" dirty="0">
                <a:solidFill>
                  <a:schemeClr val="accent6">
                    <a:lumMod val="75000"/>
                  </a:schemeClr>
                </a:solidFill>
              </a:rPr>
              <a:t>12%</a:t>
            </a:r>
            <a:endParaRPr lang="en-GB" dirty="0">
              <a:solidFill>
                <a:schemeClr val="accent6">
                  <a:lumMod val="75000"/>
                </a:schemeClr>
              </a:solidFill>
            </a:endParaRPr>
          </a:p>
        </p:txBody>
      </p:sp>
      <p:sp>
        <p:nvSpPr>
          <p:cNvPr id="30" name="Rectangle 29"/>
          <p:cNvSpPr/>
          <p:nvPr/>
        </p:nvSpPr>
        <p:spPr>
          <a:xfrm>
            <a:off x="6796887" y="5769697"/>
            <a:ext cx="637858" cy="369332"/>
          </a:xfrm>
          <a:prstGeom prst="rect">
            <a:avLst/>
          </a:prstGeom>
        </p:spPr>
        <p:txBody>
          <a:bodyPr wrap="square">
            <a:spAutoFit/>
          </a:bodyPr>
          <a:lstStyle/>
          <a:p>
            <a:pPr algn="ctr"/>
            <a:r>
              <a:rPr lang="en-GB" b="1" dirty="0">
                <a:solidFill>
                  <a:schemeClr val="accent6">
                    <a:lumMod val="75000"/>
                  </a:schemeClr>
                </a:solidFill>
              </a:rPr>
              <a:t>66%</a:t>
            </a:r>
            <a:endParaRPr lang="en-GB" dirty="0">
              <a:solidFill>
                <a:schemeClr val="accent6">
                  <a:lumMod val="75000"/>
                </a:schemeClr>
              </a:solidFill>
            </a:endParaRPr>
          </a:p>
        </p:txBody>
      </p:sp>
      <p:sp>
        <p:nvSpPr>
          <p:cNvPr id="32" name="Rectangle 31"/>
          <p:cNvSpPr/>
          <p:nvPr/>
        </p:nvSpPr>
        <p:spPr>
          <a:xfrm>
            <a:off x="8998307" y="5769697"/>
            <a:ext cx="637858" cy="369332"/>
          </a:xfrm>
          <a:prstGeom prst="rect">
            <a:avLst/>
          </a:prstGeom>
        </p:spPr>
        <p:txBody>
          <a:bodyPr wrap="square">
            <a:spAutoFit/>
          </a:bodyPr>
          <a:lstStyle/>
          <a:p>
            <a:pPr algn="ctr"/>
            <a:r>
              <a:rPr lang="en-GB" b="1" dirty="0">
                <a:solidFill>
                  <a:schemeClr val="accent6">
                    <a:lumMod val="75000"/>
                  </a:schemeClr>
                </a:solidFill>
              </a:rPr>
              <a:t>85%</a:t>
            </a:r>
            <a:endParaRPr lang="en-GB" dirty="0">
              <a:solidFill>
                <a:schemeClr val="accent6">
                  <a:lumMod val="75000"/>
                </a:schemeClr>
              </a:solidFill>
            </a:endParaRPr>
          </a:p>
        </p:txBody>
      </p:sp>
      <p:sp>
        <p:nvSpPr>
          <p:cNvPr id="33" name="Rectangle 32"/>
          <p:cNvSpPr/>
          <p:nvPr/>
        </p:nvSpPr>
        <p:spPr>
          <a:xfrm>
            <a:off x="791570" y="5692753"/>
            <a:ext cx="1048485" cy="523220"/>
          </a:xfrm>
          <a:prstGeom prst="rect">
            <a:avLst/>
          </a:prstGeom>
        </p:spPr>
        <p:txBody>
          <a:bodyPr wrap="square">
            <a:spAutoFit/>
          </a:bodyPr>
          <a:lstStyle/>
          <a:p>
            <a:pPr algn="r"/>
            <a:r>
              <a:rPr lang="en-GB" sz="1400" b="1" dirty="0">
                <a:solidFill>
                  <a:schemeClr val="accent6">
                    <a:lumMod val="75000"/>
                  </a:schemeClr>
                </a:solidFill>
              </a:rPr>
              <a:t>NET disagree</a:t>
            </a:r>
            <a:endParaRPr lang="en-GB" sz="1400" dirty="0">
              <a:solidFill>
                <a:schemeClr val="accent6">
                  <a:lumMod val="75000"/>
                </a:schemeClr>
              </a:solidFill>
            </a:endParaRPr>
          </a:p>
        </p:txBody>
      </p:sp>
      <p:sp>
        <p:nvSpPr>
          <p:cNvPr id="39" name="Rectangle 38"/>
          <p:cNvSpPr/>
          <p:nvPr/>
        </p:nvSpPr>
        <p:spPr>
          <a:xfrm>
            <a:off x="7300195" y="6479511"/>
            <a:ext cx="319569" cy="270194"/>
          </a:xfrm>
          <a:prstGeom prst="rect">
            <a:avLst/>
          </a:prstGeom>
          <a:solidFill>
            <a:srgbClr val="3600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5" name="Rectangle 44"/>
          <p:cNvSpPr/>
          <p:nvPr/>
        </p:nvSpPr>
        <p:spPr>
          <a:xfrm>
            <a:off x="7566594" y="6507804"/>
            <a:ext cx="4739139" cy="369332"/>
          </a:xfrm>
          <a:prstGeom prst="rect">
            <a:avLst/>
          </a:prstGeom>
        </p:spPr>
        <p:txBody>
          <a:bodyPr wrap="square">
            <a:spAutoFit/>
          </a:bodyPr>
          <a:lstStyle/>
          <a:p>
            <a:r>
              <a:rPr lang="en-GB" sz="900" dirty="0">
                <a:solidFill>
                  <a:schemeClr val="accent6">
                    <a:lumMod val="50000"/>
                  </a:schemeClr>
                </a:solidFill>
              </a:rPr>
              <a:t>Indicates high index versus average for this group for strong agreement with statement</a:t>
            </a:r>
          </a:p>
        </p:txBody>
      </p:sp>
      <p:sp>
        <p:nvSpPr>
          <p:cNvPr id="2" name="Slide Number Placeholder 1">
            <a:extLst>
              <a:ext uri="{FF2B5EF4-FFF2-40B4-BE49-F238E27FC236}">
                <a16:creationId xmlns:a16="http://schemas.microsoft.com/office/drawing/2014/main" id="{6B8B2CC6-A33D-F44F-B803-80189651BCDA}"/>
              </a:ext>
            </a:extLst>
          </p:cNvPr>
          <p:cNvSpPr>
            <a:spLocks noGrp="1"/>
          </p:cNvSpPr>
          <p:nvPr>
            <p:ph type="sldNum" sz="quarter" idx="12"/>
          </p:nvPr>
        </p:nvSpPr>
        <p:spPr>
          <a:xfrm>
            <a:off x="9448800" y="6151777"/>
            <a:ext cx="2743200" cy="365125"/>
          </a:xfrm>
        </p:spPr>
        <p:txBody>
          <a:bodyPr/>
          <a:lstStyle/>
          <a:p>
            <a:fld id="{3EBA1AA4-1184-42E6-9FAC-E6D11BBC447D}" type="slidenum">
              <a:rPr lang="en-GB" smtClean="0">
                <a:solidFill>
                  <a:schemeClr val="tx2"/>
                </a:solidFill>
              </a:rPr>
              <a:t>38</a:t>
            </a:fld>
            <a:endParaRPr lang="en-GB" dirty="0">
              <a:solidFill>
                <a:schemeClr val="tx2"/>
              </a:solidFill>
            </a:endParaRPr>
          </a:p>
        </p:txBody>
      </p:sp>
    </p:spTree>
    <p:extLst>
      <p:ext uri="{BB962C8B-B14F-4D97-AF65-F5344CB8AC3E}">
        <p14:creationId xmlns:p14="http://schemas.microsoft.com/office/powerpoint/2010/main" val="14646154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67" name="Content Placeholder 2"/>
          <p:cNvSpPr txBox="1">
            <a:spLocks/>
          </p:cNvSpPr>
          <p:nvPr/>
        </p:nvSpPr>
        <p:spPr>
          <a:xfrm>
            <a:off x="-15875" y="0"/>
            <a:ext cx="12207875" cy="677644"/>
          </a:xfrm>
          <a:prstGeom prst="rect">
            <a:avLst/>
          </a:prstGeom>
          <a:solidFill>
            <a:schemeClr val="accent6">
              <a:lumMod val="5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GB" sz="1800" b="1" dirty="0">
              <a:solidFill>
                <a:prstClr val="white"/>
              </a:solidFill>
            </a:endParaRPr>
          </a:p>
        </p:txBody>
      </p:sp>
      <p:sp>
        <p:nvSpPr>
          <p:cNvPr id="13" name="Content Placeholder 2"/>
          <p:cNvSpPr txBox="1">
            <a:spLocks/>
          </p:cNvSpPr>
          <p:nvPr/>
        </p:nvSpPr>
        <p:spPr>
          <a:xfrm>
            <a:off x="-15876" y="843092"/>
            <a:ext cx="12207875" cy="2628786"/>
          </a:xfrm>
          <a:prstGeom prst="rect">
            <a:avLst/>
          </a:prstGeom>
          <a:solidFill>
            <a:schemeClr val="accent6">
              <a:lumMod val="5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GB" sz="1800" b="1" dirty="0">
              <a:solidFill>
                <a:srgbClr val="FFC718">
                  <a:lumMod val="75000"/>
                </a:srgbClr>
              </a:solidFill>
            </a:endParaRPr>
          </a:p>
        </p:txBody>
      </p:sp>
      <p:sp>
        <p:nvSpPr>
          <p:cNvPr id="23" name="Rectangle 22"/>
          <p:cNvSpPr/>
          <p:nvPr/>
        </p:nvSpPr>
        <p:spPr>
          <a:xfrm>
            <a:off x="708439" y="958206"/>
            <a:ext cx="11321635" cy="2266873"/>
          </a:xfrm>
          <a:prstGeom prst="rect">
            <a:avLst/>
          </a:prstGeom>
          <a:solidFill>
            <a:srgbClr val="FFFFFF">
              <a:alpha val="9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C718">
                  <a:lumMod val="75000"/>
                </a:srgbClr>
              </a:solidFill>
            </a:endParaRPr>
          </a:p>
        </p:txBody>
      </p:sp>
      <p:sp>
        <p:nvSpPr>
          <p:cNvPr id="56" name="Rounded Rectangle 55"/>
          <p:cNvSpPr/>
          <p:nvPr/>
        </p:nvSpPr>
        <p:spPr>
          <a:xfrm>
            <a:off x="6329771" y="1178370"/>
            <a:ext cx="3156728" cy="1778900"/>
          </a:xfrm>
          <a:prstGeom prst="round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C718">
                  <a:lumMod val="75000"/>
                </a:srgbClr>
              </a:solidFill>
            </a:endParaRPr>
          </a:p>
        </p:txBody>
      </p:sp>
      <p:sp>
        <p:nvSpPr>
          <p:cNvPr id="6"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b="1" dirty="0">
                <a:solidFill>
                  <a:schemeClr val="accent6">
                    <a:lumMod val="50000"/>
                  </a:schemeClr>
                </a:solidFill>
              </a:rPr>
              <a:t>Entertainment Seekers </a:t>
            </a:r>
          </a:p>
        </p:txBody>
      </p:sp>
      <p:sp>
        <p:nvSpPr>
          <p:cNvPr id="18" name="Rectangle 17"/>
          <p:cNvSpPr/>
          <p:nvPr/>
        </p:nvSpPr>
        <p:spPr>
          <a:xfrm>
            <a:off x="146981" y="6591130"/>
            <a:ext cx="11764032" cy="230832"/>
          </a:xfrm>
          <a:prstGeom prst="rect">
            <a:avLst/>
          </a:prstGeom>
        </p:spPr>
        <p:txBody>
          <a:bodyPr wrap="square">
            <a:spAutoFit/>
          </a:bodyPr>
          <a:lstStyle/>
          <a:p>
            <a:r>
              <a:rPr lang="fr-FR" sz="900" dirty="0">
                <a:solidFill>
                  <a:prstClr val="white"/>
                </a:solidFill>
              </a:rPr>
              <a:t>Base: All NOT interested in Heritage at B3 and disagree with C8_3 ‘I am not a museum type of person’ (41)</a:t>
            </a:r>
            <a:endParaRPr lang="en-GB" sz="900" dirty="0">
              <a:solidFill>
                <a:prstClr val="white"/>
              </a:solidFill>
            </a:endParaRPr>
          </a:p>
        </p:txBody>
      </p:sp>
      <p:sp>
        <p:nvSpPr>
          <p:cNvPr id="24" name="Rectangle 23"/>
          <p:cNvSpPr/>
          <p:nvPr/>
        </p:nvSpPr>
        <p:spPr>
          <a:xfrm rot="16200000">
            <a:off x="-900714" y="1836645"/>
            <a:ext cx="2519381" cy="646331"/>
          </a:xfrm>
          <a:prstGeom prst="rect">
            <a:avLst/>
          </a:prstGeom>
        </p:spPr>
        <p:txBody>
          <a:bodyPr wrap="square">
            <a:spAutoFit/>
          </a:bodyPr>
          <a:lstStyle/>
          <a:p>
            <a:pPr algn="ctr"/>
            <a:r>
              <a:rPr lang="en-GB" b="1" dirty="0">
                <a:solidFill>
                  <a:prstClr val="white"/>
                </a:solidFill>
              </a:rPr>
              <a:t>Heritage engagement</a:t>
            </a:r>
          </a:p>
        </p:txBody>
      </p:sp>
      <p:sp>
        <p:nvSpPr>
          <p:cNvPr id="33" name="Rectangle 32"/>
          <p:cNvSpPr/>
          <p:nvPr/>
        </p:nvSpPr>
        <p:spPr>
          <a:xfrm>
            <a:off x="807143" y="1045004"/>
            <a:ext cx="753732" cy="276999"/>
          </a:xfrm>
          <a:prstGeom prst="rect">
            <a:avLst/>
          </a:prstGeom>
        </p:spPr>
        <p:txBody>
          <a:bodyPr wrap="none">
            <a:spAutoFit/>
          </a:bodyPr>
          <a:lstStyle/>
          <a:p>
            <a:r>
              <a:rPr lang="en-GB" sz="1200" b="1" dirty="0">
                <a:solidFill>
                  <a:schemeClr val="accent6">
                    <a:lumMod val="50000"/>
                  </a:schemeClr>
                </a:solidFill>
              </a:rPr>
              <a:t>Visiting:</a:t>
            </a:r>
          </a:p>
        </p:txBody>
      </p:sp>
      <p:graphicFrame>
        <p:nvGraphicFramePr>
          <p:cNvPr id="38" name="Chart 37"/>
          <p:cNvGraphicFramePr/>
          <p:nvPr>
            <p:extLst>
              <p:ext uri="{D42A27DB-BD31-4B8C-83A1-F6EECF244321}">
                <p14:modId xmlns:p14="http://schemas.microsoft.com/office/powerpoint/2010/main" val="2394171540"/>
              </p:ext>
            </p:extLst>
          </p:nvPr>
        </p:nvGraphicFramePr>
        <p:xfrm>
          <a:off x="633911" y="1350339"/>
          <a:ext cx="5395414" cy="1971146"/>
        </p:xfrm>
        <a:graphic>
          <a:graphicData uri="http://schemas.openxmlformats.org/drawingml/2006/chart">
            <c:chart xmlns:c="http://schemas.openxmlformats.org/drawingml/2006/chart" xmlns:r="http://schemas.openxmlformats.org/officeDocument/2006/relationships" r:id="rId4"/>
          </a:graphicData>
        </a:graphic>
      </p:graphicFrame>
      <p:sp>
        <p:nvSpPr>
          <p:cNvPr id="42" name="Content Placeholder 2"/>
          <p:cNvSpPr txBox="1">
            <a:spLocks/>
          </p:cNvSpPr>
          <p:nvPr/>
        </p:nvSpPr>
        <p:spPr>
          <a:xfrm>
            <a:off x="6824688" y="3654784"/>
            <a:ext cx="5015831" cy="2823729"/>
          </a:xfrm>
          <a:prstGeom prst="rect">
            <a:avLst/>
          </a:prstGeom>
          <a:solidFill>
            <a:srgbClr val="C0208E">
              <a:alpha val="90000"/>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1800" b="1" dirty="0">
                <a:solidFill>
                  <a:prstClr val="white"/>
                </a:solidFill>
              </a:rPr>
              <a:t>Last museum visit impact:</a:t>
            </a:r>
          </a:p>
        </p:txBody>
      </p:sp>
      <p:sp>
        <p:nvSpPr>
          <p:cNvPr id="5" name="Rectangle 4"/>
          <p:cNvSpPr/>
          <p:nvPr/>
        </p:nvSpPr>
        <p:spPr>
          <a:xfrm>
            <a:off x="6857033" y="4117223"/>
            <a:ext cx="3977693" cy="2308324"/>
          </a:xfrm>
          <a:prstGeom prst="rect">
            <a:avLst/>
          </a:prstGeom>
        </p:spPr>
        <p:txBody>
          <a:bodyPr wrap="square">
            <a:spAutoFit/>
          </a:bodyPr>
          <a:lstStyle/>
          <a:p>
            <a:pPr algn="r">
              <a:lnSpc>
                <a:spcPct val="150000"/>
              </a:lnSpc>
            </a:pPr>
            <a:r>
              <a:rPr lang="en-GB" sz="1200" b="1" dirty="0">
                <a:solidFill>
                  <a:prstClr val="white"/>
                </a:solidFill>
              </a:rPr>
              <a:t>Learned something new</a:t>
            </a:r>
          </a:p>
          <a:p>
            <a:pPr algn="r">
              <a:lnSpc>
                <a:spcPct val="150000"/>
              </a:lnSpc>
            </a:pPr>
            <a:r>
              <a:rPr lang="en-GB" sz="1200" b="1" dirty="0">
                <a:solidFill>
                  <a:prstClr val="white"/>
                </a:solidFill>
              </a:rPr>
              <a:t>A greater appreciation of my heritage and culture</a:t>
            </a:r>
          </a:p>
          <a:p>
            <a:pPr algn="r">
              <a:lnSpc>
                <a:spcPct val="150000"/>
              </a:lnSpc>
            </a:pPr>
            <a:r>
              <a:rPr lang="en-GB" sz="1200" b="1" dirty="0">
                <a:solidFill>
                  <a:prstClr val="white"/>
                </a:solidFill>
              </a:rPr>
              <a:t>A better understanding of other peoples' ideas</a:t>
            </a:r>
          </a:p>
          <a:p>
            <a:pPr algn="r">
              <a:lnSpc>
                <a:spcPct val="150000"/>
              </a:lnSpc>
            </a:pPr>
            <a:r>
              <a:rPr lang="en-GB" sz="1200" b="1" dirty="0">
                <a:solidFill>
                  <a:prstClr val="white"/>
                </a:solidFill>
              </a:rPr>
              <a:t>Learned new things about myself and my history</a:t>
            </a:r>
          </a:p>
          <a:p>
            <a:pPr algn="r">
              <a:lnSpc>
                <a:spcPct val="150000"/>
              </a:lnSpc>
            </a:pPr>
            <a:r>
              <a:rPr lang="en-GB" sz="1200" b="1" dirty="0">
                <a:solidFill>
                  <a:prstClr val="white"/>
                </a:solidFill>
              </a:rPr>
              <a:t>Gained knowledge to use in my work/studying</a:t>
            </a:r>
          </a:p>
          <a:p>
            <a:pPr algn="r">
              <a:lnSpc>
                <a:spcPct val="150000"/>
              </a:lnSpc>
            </a:pPr>
            <a:r>
              <a:rPr lang="en-GB" sz="1200" b="1" dirty="0">
                <a:solidFill>
                  <a:prstClr val="white"/>
                </a:solidFill>
              </a:rPr>
              <a:t>A better understanding of the community I live in</a:t>
            </a:r>
          </a:p>
          <a:p>
            <a:pPr algn="r">
              <a:lnSpc>
                <a:spcPct val="150000"/>
              </a:lnSpc>
            </a:pPr>
            <a:r>
              <a:rPr lang="en-GB" sz="1200" b="1" dirty="0">
                <a:solidFill>
                  <a:prstClr val="white"/>
                </a:solidFill>
              </a:rPr>
              <a:t>Developed a new interest</a:t>
            </a:r>
          </a:p>
          <a:p>
            <a:pPr algn="r">
              <a:lnSpc>
                <a:spcPct val="150000"/>
              </a:lnSpc>
            </a:pPr>
            <a:r>
              <a:rPr lang="en-GB" sz="1200" b="1" dirty="0">
                <a:solidFill>
                  <a:prstClr val="white"/>
                </a:solidFill>
              </a:rPr>
              <a:t>Changed my mind about something</a:t>
            </a:r>
          </a:p>
        </p:txBody>
      </p:sp>
      <p:sp>
        <p:nvSpPr>
          <p:cNvPr id="46" name="Rectangle 45"/>
          <p:cNvSpPr/>
          <p:nvPr/>
        </p:nvSpPr>
        <p:spPr>
          <a:xfrm>
            <a:off x="10834726" y="4117223"/>
            <a:ext cx="633419" cy="2308324"/>
          </a:xfrm>
          <a:prstGeom prst="rect">
            <a:avLst/>
          </a:prstGeom>
        </p:spPr>
        <p:txBody>
          <a:bodyPr wrap="square">
            <a:spAutoFit/>
          </a:bodyPr>
          <a:lstStyle/>
          <a:p>
            <a:pPr algn="ctr">
              <a:lnSpc>
                <a:spcPct val="150000"/>
              </a:lnSpc>
            </a:pPr>
            <a:r>
              <a:rPr lang="en-GB" sz="1200" b="1" dirty="0">
                <a:solidFill>
                  <a:prstClr val="white"/>
                </a:solidFill>
              </a:rPr>
              <a:t>51%</a:t>
            </a:r>
          </a:p>
          <a:p>
            <a:pPr algn="ctr">
              <a:lnSpc>
                <a:spcPct val="150000"/>
              </a:lnSpc>
            </a:pPr>
            <a:r>
              <a:rPr lang="en-GB" sz="1200" b="1" dirty="0">
                <a:solidFill>
                  <a:prstClr val="white"/>
                </a:solidFill>
              </a:rPr>
              <a:t>17%</a:t>
            </a:r>
          </a:p>
          <a:p>
            <a:pPr algn="ctr">
              <a:lnSpc>
                <a:spcPct val="150000"/>
              </a:lnSpc>
            </a:pPr>
            <a:r>
              <a:rPr lang="en-GB" sz="1200" b="1" dirty="0">
                <a:solidFill>
                  <a:prstClr val="white"/>
                </a:solidFill>
              </a:rPr>
              <a:t>10%</a:t>
            </a:r>
          </a:p>
          <a:p>
            <a:pPr algn="ctr">
              <a:lnSpc>
                <a:spcPct val="150000"/>
              </a:lnSpc>
            </a:pPr>
            <a:r>
              <a:rPr lang="en-GB" sz="1200" b="1" dirty="0">
                <a:solidFill>
                  <a:prstClr val="white"/>
                </a:solidFill>
              </a:rPr>
              <a:t>12%</a:t>
            </a:r>
          </a:p>
          <a:p>
            <a:pPr algn="ctr">
              <a:lnSpc>
                <a:spcPct val="150000"/>
              </a:lnSpc>
            </a:pPr>
            <a:r>
              <a:rPr lang="en-GB" sz="1200" b="1" dirty="0">
                <a:solidFill>
                  <a:prstClr val="white"/>
                </a:solidFill>
              </a:rPr>
              <a:t>12%</a:t>
            </a:r>
          </a:p>
          <a:p>
            <a:pPr algn="ctr">
              <a:lnSpc>
                <a:spcPct val="150000"/>
              </a:lnSpc>
            </a:pPr>
            <a:r>
              <a:rPr lang="en-GB" sz="1200" b="1" dirty="0">
                <a:solidFill>
                  <a:prstClr val="white"/>
                </a:solidFill>
              </a:rPr>
              <a:t>15%</a:t>
            </a:r>
          </a:p>
          <a:p>
            <a:pPr algn="ctr">
              <a:lnSpc>
                <a:spcPct val="150000"/>
              </a:lnSpc>
            </a:pPr>
            <a:r>
              <a:rPr lang="en-GB" sz="1200" b="1" dirty="0">
                <a:solidFill>
                  <a:prstClr val="white"/>
                </a:solidFill>
              </a:rPr>
              <a:t>17%</a:t>
            </a:r>
          </a:p>
          <a:p>
            <a:pPr algn="ctr">
              <a:lnSpc>
                <a:spcPct val="150000"/>
              </a:lnSpc>
            </a:pPr>
            <a:r>
              <a:rPr lang="en-GB" sz="1200" b="1" dirty="0">
                <a:solidFill>
                  <a:prstClr val="white"/>
                </a:solidFill>
              </a:rPr>
              <a:t>12%</a:t>
            </a:r>
          </a:p>
        </p:txBody>
      </p:sp>
      <p:sp>
        <p:nvSpPr>
          <p:cNvPr id="52" name="Content Placeholder 2"/>
          <p:cNvSpPr txBox="1">
            <a:spLocks/>
          </p:cNvSpPr>
          <p:nvPr/>
        </p:nvSpPr>
        <p:spPr>
          <a:xfrm>
            <a:off x="3210016" y="5118247"/>
            <a:ext cx="3404560" cy="1353837"/>
          </a:xfrm>
          <a:prstGeom prst="rect">
            <a:avLst/>
          </a:prstGeom>
          <a:solidFill>
            <a:schemeClr val="accent6">
              <a:lumMod val="75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GB" sz="1800" b="1" dirty="0">
              <a:solidFill>
                <a:prstClr val="white"/>
              </a:solidFill>
            </a:endParaRPr>
          </a:p>
        </p:txBody>
      </p:sp>
      <p:sp>
        <p:nvSpPr>
          <p:cNvPr id="55" name="Rectangle 54"/>
          <p:cNvSpPr/>
          <p:nvPr/>
        </p:nvSpPr>
        <p:spPr>
          <a:xfrm>
            <a:off x="9715572" y="1027393"/>
            <a:ext cx="2314501" cy="461665"/>
          </a:xfrm>
          <a:prstGeom prst="rect">
            <a:avLst/>
          </a:prstGeom>
        </p:spPr>
        <p:txBody>
          <a:bodyPr wrap="square">
            <a:spAutoFit/>
          </a:bodyPr>
          <a:lstStyle/>
          <a:p>
            <a:r>
              <a:rPr lang="en-GB" sz="1200" b="1" dirty="0">
                <a:solidFill>
                  <a:schemeClr val="accent6">
                    <a:lumMod val="50000"/>
                  </a:schemeClr>
                </a:solidFill>
              </a:rPr>
              <a:t>Likelihood to visit a museum in future:</a:t>
            </a:r>
          </a:p>
        </p:txBody>
      </p:sp>
      <p:sp>
        <p:nvSpPr>
          <p:cNvPr id="17"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2">
                    <a:lumMod val="50000"/>
                  </a:schemeClr>
                </a:solidFill>
              </a:rPr>
              <a:t>8%</a:t>
            </a:r>
          </a:p>
        </p:txBody>
      </p:sp>
      <p:sp>
        <p:nvSpPr>
          <p:cNvPr id="53" name="Rectangle 52"/>
          <p:cNvSpPr/>
          <p:nvPr/>
        </p:nvSpPr>
        <p:spPr>
          <a:xfrm>
            <a:off x="6388387" y="1288797"/>
            <a:ext cx="1096775" cy="276999"/>
          </a:xfrm>
          <a:prstGeom prst="rect">
            <a:avLst/>
          </a:prstGeom>
        </p:spPr>
        <p:txBody>
          <a:bodyPr wrap="none">
            <a:spAutoFit/>
          </a:bodyPr>
          <a:lstStyle/>
          <a:p>
            <a:r>
              <a:rPr lang="en-GB" sz="1200" b="1" dirty="0">
                <a:solidFill>
                  <a:prstClr val="white"/>
                </a:solidFill>
              </a:rPr>
              <a:t>Visited NMS:</a:t>
            </a:r>
          </a:p>
        </p:txBody>
      </p:sp>
      <p:sp>
        <p:nvSpPr>
          <p:cNvPr id="58" name="Content Placeholder 2"/>
          <p:cNvSpPr txBox="1">
            <a:spLocks/>
          </p:cNvSpPr>
          <p:nvPr/>
        </p:nvSpPr>
        <p:spPr>
          <a:xfrm>
            <a:off x="3210016" y="3656353"/>
            <a:ext cx="3404560" cy="1353837"/>
          </a:xfrm>
          <a:prstGeom prst="rect">
            <a:avLst/>
          </a:prstGeom>
          <a:solidFill>
            <a:schemeClr val="accent6">
              <a:lumMod val="25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GB" sz="1800" b="1" dirty="0">
              <a:solidFill>
                <a:prstClr val="white"/>
              </a:solidFill>
            </a:endParaRPr>
          </a:p>
        </p:txBody>
      </p:sp>
      <p:sp>
        <p:nvSpPr>
          <p:cNvPr id="10" name="Rectangle 9"/>
          <p:cNvSpPr/>
          <p:nvPr/>
        </p:nvSpPr>
        <p:spPr>
          <a:xfrm>
            <a:off x="3324006" y="3731000"/>
            <a:ext cx="1500403" cy="1200329"/>
          </a:xfrm>
          <a:prstGeom prst="rect">
            <a:avLst/>
          </a:prstGeom>
        </p:spPr>
        <p:txBody>
          <a:bodyPr wrap="square">
            <a:spAutoFit/>
          </a:bodyPr>
          <a:lstStyle/>
          <a:p>
            <a:r>
              <a:rPr lang="en-GB" b="1" dirty="0">
                <a:solidFill>
                  <a:prstClr val="white"/>
                </a:solidFill>
              </a:rPr>
              <a:t>Mean rating last museum visit:</a:t>
            </a:r>
            <a:endParaRPr lang="en-GB" dirty="0">
              <a:solidFill>
                <a:srgbClr val="5D29FF"/>
              </a:solidFill>
            </a:endParaRPr>
          </a:p>
        </p:txBody>
      </p:sp>
      <p:sp>
        <p:nvSpPr>
          <p:cNvPr id="4" name="Rectangle 3"/>
          <p:cNvSpPr/>
          <p:nvPr/>
        </p:nvSpPr>
        <p:spPr>
          <a:xfrm>
            <a:off x="4647088" y="3916745"/>
            <a:ext cx="1832057" cy="830997"/>
          </a:xfrm>
          <a:prstGeom prst="rect">
            <a:avLst/>
          </a:prstGeom>
          <a:solidFill>
            <a:srgbClr val="FFFFFF">
              <a:alpha val="85098"/>
            </a:srgbClr>
          </a:solidFill>
        </p:spPr>
        <p:txBody>
          <a:bodyPr wrap="square">
            <a:spAutoFit/>
          </a:bodyPr>
          <a:lstStyle/>
          <a:p>
            <a:pPr algn="ctr">
              <a:lnSpc>
                <a:spcPct val="150000"/>
              </a:lnSpc>
            </a:pPr>
            <a:r>
              <a:rPr lang="en-GB" sz="1600" b="1" dirty="0">
                <a:solidFill>
                  <a:schemeClr val="accent6">
                    <a:lumMod val="50000"/>
                  </a:schemeClr>
                </a:solidFill>
              </a:rPr>
              <a:t>7.2/10</a:t>
            </a:r>
          </a:p>
          <a:p>
            <a:pPr algn="ctr">
              <a:lnSpc>
                <a:spcPct val="150000"/>
              </a:lnSpc>
            </a:pPr>
            <a:r>
              <a:rPr lang="en-GB" sz="1600" b="1" dirty="0">
                <a:solidFill>
                  <a:schemeClr val="accent6">
                    <a:lumMod val="50000"/>
                  </a:schemeClr>
                </a:solidFill>
              </a:rPr>
              <a:t>39% scored 8-10</a:t>
            </a:r>
          </a:p>
        </p:txBody>
      </p:sp>
      <p:sp>
        <p:nvSpPr>
          <p:cNvPr id="48" name="Rectangle 47"/>
          <p:cNvSpPr/>
          <p:nvPr/>
        </p:nvSpPr>
        <p:spPr>
          <a:xfrm>
            <a:off x="4618900" y="5230886"/>
            <a:ext cx="1924548" cy="1200329"/>
          </a:xfrm>
          <a:prstGeom prst="rect">
            <a:avLst/>
          </a:prstGeom>
        </p:spPr>
        <p:txBody>
          <a:bodyPr wrap="square">
            <a:spAutoFit/>
          </a:bodyPr>
          <a:lstStyle/>
          <a:p>
            <a:pPr>
              <a:lnSpc>
                <a:spcPct val="150000"/>
              </a:lnSpc>
            </a:pPr>
            <a:r>
              <a:rPr lang="en-GB" sz="1600" b="1" dirty="0">
                <a:solidFill>
                  <a:prstClr val="white"/>
                </a:solidFill>
              </a:rPr>
              <a:t>are interested in working in museums sector</a:t>
            </a:r>
            <a:endParaRPr lang="en-GB" sz="2400" b="1" dirty="0">
              <a:solidFill>
                <a:prstClr val="white"/>
              </a:solidFill>
            </a:endParaRPr>
          </a:p>
        </p:txBody>
      </p:sp>
      <p:sp>
        <p:nvSpPr>
          <p:cNvPr id="9" name="Rectangle 8"/>
          <p:cNvSpPr/>
          <p:nvPr/>
        </p:nvSpPr>
        <p:spPr>
          <a:xfrm>
            <a:off x="3425813" y="5517211"/>
            <a:ext cx="894797" cy="523220"/>
          </a:xfrm>
          <a:prstGeom prst="rect">
            <a:avLst/>
          </a:prstGeom>
          <a:solidFill>
            <a:srgbClr val="FFFFFF">
              <a:alpha val="85098"/>
            </a:srgbClr>
          </a:solidFill>
        </p:spPr>
        <p:txBody>
          <a:bodyPr wrap="none">
            <a:spAutoFit/>
          </a:bodyPr>
          <a:lstStyle/>
          <a:p>
            <a:r>
              <a:rPr lang="en-GB" sz="2800" b="1" dirty="0">
                <a:solidFill>
                  <a:schemeClr val="accent6">
                    <a:lumMod val="50000"/>
                  </a:schemeClr>
                </a:solidFill>
              </a:rPr>
              <a:t>41%</a:t>
            </a:r>
            <a:endParaRPr lang="en-GB" sz="2800" dirty="0">
              <a:solidFill>
                <a:schemeClr val="accent6">
                  <a:lumMod val="50000"/>
                </a:schemeClr>
              </a:solidFill>
            </a:endParaRPr>
          </a:p>
        </p:txBody>
      </p:sp>
      <p:sp>
        <p:nvSpPr>
          <p:cNvPr id="59" name="Content Placeholder 2"/>
          <p:cNvSpPr txBox="1">
            <a:spLocks/>
          </p:cNvSpPr>
          <p:nvPr/>
        </p:nvSpPr>
        <p:spPr>
          <a:xfrm>
            <a:off x="337231" y="3654784"/>
            <a:ext cx="2744886" cy="2823729"/>
          </a:xfrm>
          <a:prstGeom prst="rect">
            <a:avLst/>
          </a:prstGeom>
          <a:solidFill>
            <a:schemeClr val="bg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GB" sz="1400" b="1" dirty="0">
              <a:solidFill>
                <a:srgbClr val="FFC718">
                  <a:lumMod val="50000"/>
                </a:srgbClr>
              </a:solidFill>
            </a:endParaRPr>
          </a:p>
        </p:txBody>
      </p:sp>
      <p:sp>
        <p:nvSpPr>
          <p:cNvPr id="21" name="TextBox 20"/>
          <p:cNvSpPr txBox="1"/>
          <p:nvPr/>
        </p:nvSpPr>
        <p:spPr>
          <a:xfrm>
            <a:off x="2283714" y="4483855"/>
            <a:ext cx="514247" cy="307777"/>
          </a:xfrm>
          <a:prstGeom prst="rect">
            <a:avLst/>
          </a:prstGeom>
          <a:noFill/>
        </p:spPr>
        <p:txBody>
          <a:bodyPr wrap="square" rtlCol="0">
            <a:spAutoFit/>
          </a:bodyPr>
          <a:lstStyle/>
          <a:p>
            <a:pPr algn="ctr"/>
            <a:r>
              <a:rPr lang="en-GB" sz="1400" dirty="0">
                <a:solidFill>
                  <a:schemeClr val="accent6">
                    <a:lumMod val="50000"/>
                  </a:schemeClr>
                </a:solidFill>
                <a:sym typeface="Wingdings" panose="05000000000000000000" pitchFamily="2" charset="2"/>
              </a:rPr>
              <a:t></a:t>
            </a:r>
            <a:endParaRPr lang="en-GB" sz="1400" dirty="0">
              <a:solidFill>
                <a:schemeClr val="accent6">
                  <a:lumMod val="50000"/>
                </a:schemeClr>
              </a:solidFill>
            </a:endParaRPr>
          </a:p>
        </p:txBody>
      </p:sp>
      <p:sp>
        <p:nvSpPr>
          <p:cNvPr id="25" name="TextBox 24"/>
          <p:cNvSpPr txBox="1"/>
          <p:nvPr/>
        </p:nvSpPr>
        <p:spPr>
          <a:xfrm>
            <a:off x="2278535" y="5174997"/>
            <a:ext cx="514247" cy="307777"/>
          </a:xfrm>
          <a:prstGeom prst="rect">
            <a:avLst/>
          </a:prstGeom>
          <a:noFill/>
        </p:spPr>
        <p:txBody>
          <a:bodyPr wrap="square" rtlCol="0">
            <a:spAutoFit/>
          </a:bodyPr>
          <a:lstStyle/>
          <a:p>
            <a:pPr algn="ctr"/>
            <a:r>
              <a:rPr lang="en-GB" sz="1400" dirty="0">
                <a:solidFill>
                  <a:schemeClr val="accent6">
                    <a:lumMod val="50000"/>
                  </a:schemeClr>
                </a:solidFill>
                <a:sym typeface="Wingdings" panose="05000000000000000000" pitchFamily="2" charset="2"/>
              </a:rPr>
              <a:t></a:t>
            </a:r>
            <a:endParaRPr lang="en-GB" sz="1400" dirty="0">
              <a:solidFill>
                <a:schemeClr val="accent6">
                  <a:lumMod val="50000"/>
                </a:schemeClr>
              </a:solidFill>
            </a:endParaRPr>
          </a:p>
        </p:txBody>
      </p:sp>
      <p:sp>
        <p:nvSpPr>
          <p:cNvPr id="32" name="Rectangle 31"/>
          <p:cNvSpPr/>
          <p:nvPr/>
        </p:nvSpPr>
        <p:spPr>
          <a:xfrm>
            <a:off x="785066" y="3860036"/>
            <a:ext cx="2129109" cy="307777"/>
          </a:xfrm>
          <a:prstGeom prst="rect">
            <a:avLst/>
          </a:prstGeom>
        </p:spPr>
        <p:txBody>
          <a:bodyPr wrap="none">
            <a:spAutoFit/>
          </a:bodyPr>
          <a:lstStyle/>
          <a:p>
            <a:r>
              <a:rPr lang="en-GB" sz="1400" b="1" dirty="0">
                <a:solidFill>
                  <a:schemeClr val="accent6">
                    <a:lumMod val="50000"/>
                  </a:schemeClr>
                </a:solidFill>
              </a:rPr>
              <a:t>Last museum visit with:</a:t>
            </a:r>
          </a:p>
        </p:txBody>
      </p:sp>
      <p:sp>
        <p:nvSpPr>
          <p:cNvPr id="2" name="Rectangle 1"/>
          <p:cNvSpPr/>
          <p:nvPr/>
        </p:nvSpPr>
        <p:spPr>
          <a:xfrm>
            <a:off x="519972" y="4126552"/>
            <a:ext cx="1476459" cy="2031325"/>
          </a:xfrm>
          <a:prstGeom prst="rect">
            <a:avLst/>
          </a:prstGeom>
        </p:spPr>
        <p:txBody>
          <a:bodyPr wrap="square">
            <a:spAutoFit/>
          </a:bodyPr>
          <a:lstStyle/>
          <a:p>
            <a:pPr>
              <a:lnSpc>
                <a:spcPct val="150000"/>
              </a:lnSpc>
            </a:pPr>
            <a:r>
              <a:rPr lang="en-GB" sz="1400" dirty="0">
                <a:solidFill>
                  <a:schemeClr val="accent6">
                    <a:lumMod val="50000"/>
                  </a:schemeClr>
                </a:solidFill>
              </a:rPr>
              <a:t>By myself</a:t>
            </a:r>
          </a:p>
          <a:p>
            <a:pPr>
              <a:lnSpc>
                <a:spcPct val="150000"/>
              </a:lnSpc>
            </a:pPr>
            <a:r>
              <a:rPr lang="en-GB" sz="1400" dirty="0">
                <a:solidFill>
                  <a:schemeClr val="accent6">
                    <a:lumMod val="50000"/>
                  </a:schemeClr>
                </a:solidFill>
              </a:rPr>
              <a:t>With family;</a:t>
            </a:r>
          </a:p>
          <a:p>
            <a:pPr>
              <a:lnSpc>
                <a:spcPct val="150000"/>
              </a:lnSpc>
            </a:pPr>
            <a:r>
              <a:rPr lang="en-GB" sz="1400" dirty="0">
                <a:solidFill>
                  <a:schemeClr val="accent6">
                    <a:lumMod val="50000"/>
                  </a:schemeClr>
                </a:solidFill>
              </a:rPr>
              <a:t>      Partner</a:t>
            </a:r>
          </a:p>
          <a:p>
            <a:pPr>
              <a:lnSpc>
                <a:spcPct val="150000"/>
              </a:lnSpc>
            </a:pPr>
            <a:r>
              <a:rPr lang="en-GB" sz="1400" dirty="0">
                <a:solidFill>
                  <a:schemeClr val="accent6">
                    <a:lumMod val="50000"/>
                  </a:schemeClr>
                </a:solidFill>
              </a:rPr>
              <a:t>      Children</a:t>
            </a:r>
          </a:p>
          <a:p>
            <a:pPr>
              <a:lnSpc>
                <a:spcPct val="150000"/>
              </a:lnSpc>
            </a:pPr>
            <a:r>
              <a:rPr lang="en-GB" sz="1400" dirty="0">
                <a:solidFill>
                  <a:schemeClr val="accent6">
                    <a:lumMod val="50000"/>
                  </a:schemeClr>
                </a:solidFill>
              </a:rPr>
              <a:t>Friends</a:t>
            </a:r>
          </a:p>
          <a:p>
            <a:pPr>
              <a:lnSpc>
                <a:spcPct val="150000"/>
              </a:lnSpc>
            </a:pPr>
            <a:r>
              <a:rPr lang="en-GB" sz="1400" dirty="0">
                <a:solidFill>
                  <a:schemeClr val="accent6">
                    <a:lumMod val="50000"/>
                  </a:schemeClr>
                </a:solidFill>
              </a:rPr>
              <a:t>Classmates</a:t>
            </a:r>
          </a:p>
        </p:txBody>
      </p:sp>
      <p:sp>
        <p:nvSpPr>
          <p:cNvPr id="40" name="Rectangle 39"/>
          <p:cNvSpPr/>
          <p:nvPr/>
        </p:nvSpPr>
        <p:spPr>
          <a:xfrm>
            <a:off x="1892203" y="4126552"/>
            <a:ext cx="710997" cy="2031325"/>
          </a:xfrm>
          <a:prstGeom prst="rect">
            <a:avLst/>
          </a:prstGeom>
        </p:spPr>
        <p:txBody>
          <a:bodyPr wrap="square">
            <a:spAutoFit/>
          </a:bodyPr>
          <a:lstStyle/>
          <a:p>
            <a:pPr algn="ctr">
              <a:lnSpc>
                <a:spcPct val="150000"/>
              </a:lnSpc>
            </a:pPr>
            <a:r>
              <a:rPr lang="en-GB" sz="1400" dirty="0">
                <a:solidFill>
                  <a:schemeClr val="accent6">
                    <a:lumMod val="50000"/>
                  </a:schemeClr>
                </a:solidFill>
              </a:rPr>
              <a:t>10%</a:t>
            </a:r>
          </a:p>
          <a:p>
            <a:pPr algn="ctr">
              <a:lnSpc>
                <a:spcPct val="150000"/>
              </a:lnSpc>
            </a:pPr>
            <a:r>
              <a:rPr lang="en-GB" sz="1400" dirty="0">
                <a:solidFill>
                  <a:schemeClr val="accent6">
                    <a:lumMod val="50000"/>
                  </a:schemeClr>
                </a:solidFill>
              </a:rPr>
              <a:t>66%</a:t>
            </a:r>
          </a:p>
          <a:p>
            <a:pPr algn="ctr">
              <a:lnSpc>
                <a:spcPct val="150000"/>
              </a:lnSpc>
            </a:pPr>
            <a:r>
              <a:rPr lang="en-GB" sz="1400" dirty="0">
                <a:solidFill>
                  <a:schemeClr val="accent6">
                    <a:lumMod val="50000"/>
                  </a:schemeClr>
                </a:solidFill>
              </a:rPr>
              <a:t>20%</a:t>
            </a:r>
          </a:p>
          <a:p>
            <a:pPr algn="ctr">
              <a:lnSpc>
                <a:spcPct val="150000"/>
              </a:lnSpc>
            </a:pPr>
            <a:r>
              <a:rPr lang="en-GB" sz="1400" dirty="0">
                <a:solidFill>
                  <a:schemeClr val="accent6">
                    <a:lumMod val="50000"/>
                  </a:schemeClr>
                </a:solidFill>
              </a:rPr>
              <a:t>0%</a:t>
            </a:r>
          </a:p>
          <a:p>
            <a:pPr algn="ctr">
              <a:lnSpc>
                <a:spcPct val="150000"/>
              </a:lnSpc>
            </a:pPr>
            <a:r>
              <a:rPr lang="en-GB" sz="1400" dirty="0">
                <a:solidFill>
                  <a:schemeClr val="accent6">
                    <a:lumMod val="50000"/>
                  </a:schemeClr>
                </a:solidFill>
              </a:rPr>
              <a:t>15%</a:t>
            </a:r>
          </a:p>
          <a:p>
            <a:pPr algn="ctr">
              <a:lnSpc>
                <a:spcPct val="150000"/>
              </a:lnSpc>
            </a:pPr>
            <a:r>
              <a:rPr lang="en-GB" sz="1400" dirty="0">
                <a:solidFill>
                  <a:schemeClr val="accent6">
                    <a:lumMod val="50000"/>
                  </a:schemeClr>
                </a:solidFill>
              </a:rPr>
              <a:t>10%</a:t>
            </a:r>
          </a:p>
        </p:txBody>
      </p:sp>
      <p:sp>
        <p:nvSpPr>
          <p:cNvPr id="54" name="Rectangle 53"/>
          <p:cNvSpPr/>
          <p:nvPr/>
        </p:nvSpPr>
        <p:spPr>
          <a:xfrm>
            <a:off x="6334749" y="1547147"/>
            <a:ext cx="2527241" cy="1200329"/>
          </a:xfrm>
          <a:prstGeom prst="rect">
            <a:avLst/>
          </a:prstGeom>
        </p:spPr>
        <p:txBody>
          <a:bodyPr wrap="square">
            <a:spAutoFit/>
          </a:bodyPr>
          <a:lstStyle/>
          <a:p>
            <a:pPr>
              <a:lnSpc>
                <a:spcPct val="150000"/>
              </a:lnSpc>
            </a:pPr>
            <a:r>
              <a:rPr lang="en-GB" sz="1200" dirty="0">
                <a:solidFill>
                  <a:schemeClr val="bg1"/>
                </a:solidFill>
              </a:rPr>
              <a:t>National Museum of Scotland</a:t>
            </a:r>
          </a:p>
          <a:p>
            <a:pPr>
              <a:lnSpc>
                <a:spcPct val="150000"/>
              </a:lnSpc>
            </a:pPr>
            <a:r>
              <a:rPr lang="en-GB" sz="1200" dirty="0">
                <a:solidFill>
                  <a:schemeClr val="bg1"/>
                </a:solidFill>
              </a:rPr>
              <a:t>National Museum of Flight</a:t>
            </a:r>
          </a:p>
          <a:p>
            <a:pPr>
              <a:lnSpc>
                <a:spcPct val="150000"/>
              </a:lnSpc>
            </a:pPr>
            <a:r>
              <a:rPr lang="en-GB" sz="1200" dirty="0">
                <a:solidFill>
                  <a:schemeClr val="bg1"/>
                </a:solidFill>
              </a:rPr>
              <a:t>National Museum of Rural Life</a:t>
            </a:r>
          </a:p>
          <a:p>
            <a:pPr>
              <a:lnSpc>
                <a:spcPct val="150000"/>
              </a:lnSpc>
            </a:pPr>
            <a:r>
              <a:rPr lang="en-GB" sz="1200" dirty="0">
                <a:solidFill>
                  <a:schemeClr val="bg1"/>
                </a:solidFill>
              </a:rPr>
              <a:t>National Museum of War</a:t>
            </a:r>
          </a:p>
        </p:txBody>
      </p:sp>
      <p:sp>
        <p:nvSpPr>
          <p:cNvPr id="57" name="Rectangle 56"/>
          <p:cNvSpPr/>
          <p:nvPr/>
        </p:nvSpPr>
        <p:spPr>
          <a:xfrm>
            <a:off x="8713393" y="1524078"/>
            <a:ext cx="658142" cy="1200329"/>
          </a:xfrm>
          <a:prstGeom prst="rect">
            <a:avLst/>
          </a:prstGeom>
        </p:spPr>
        <p:txBody>
          <a:bodyPr wrap="square">
            <a:spAutoFit/>
          </a:bodyPr>
          <a:lstStyle/>
          <a:p>
            <a:pPr algn="ctr">
              <a:lnSpc>
                <a:spcPct val="150000"/>
              </a:lnSpc>
            </a:pPr>
            <a:r>
              <a:rPr lang="en-GB" sz="1200" dirty="0">
                <a:solidFill>
                  <a:prstClr val="white"/>
                </a:solidFill>
              </a:rPr>
              <a:t>61%</a:t>
            </a:r>
          </a:p>
          <a:p>
            <a:pPr algn="ctr">
              <a:lnSpc>
                <a:spcPct val="150000"/>
              </a:lnSpc>
            </a:pPr>
            <a:r>
              <a:rPr lang="en-GB" sz="1200" dirty="0">
                <a:solidFill>
                  <a:prstClr val="white"/>
                </a:solidFill>
              </a:rPr>
              <a:t>12%</a:t>
            </a:r>
          </a:p>
          <a:p>
            <a:pPr algn="ctr">
              <a:lnSpc>
                <a:spcPct val="150000"/>
              </a:lnSpc>
            </a:pPr>
            <a:r>
              <a:rPr lang="en-GB" sz="1200" dirty="0">
                <a:solidFill>
                  <a:prstClr val="white"/>
                </a:solidFill>
              </a:rPr>
              <a:t>12%</a:t>
            </a:r>
          </a:p>
          <a:p>
            <a:pPr algn="ctr">
              <a:lnSpc>
                <a:spcPct val="150000"/>
              </a:lnSpc>
            </a:pPr>
            <a:r>
              <a:rPr lang="en-GB" sz="1200" dirty="0">
                <a:solidFill>
                  <a:prstClr val="white"/>
                </a:solidFill>
              </a:rPr>
              <a:t>12%</a:t>
            </a:r>
          </a:p>
        </p:txBody>
      </p:sp>
      <p:graphicFrame>
        <p:nvGraphicFramePr>
          <p:cNvPr id="43" name="Chart 42"/>
          <p:cNvGraphicFramePr/>
          <p:nvPr>
            <p:extLst>
              <p:ext uri="{D42A27DB-BD31-4B8C-83A1-F6EECF244321}">
                <p14:modId xmlns:p14="http://schemas.microsoft.com/office/powerpoint/2010/main" val="2655159736"/>
              </p:ext>
            </p:extLst>
          </p:nvPr>
        </p:nvGraphicFramePr>
        <p:xfrm>
          <a:off x="9648840" y="1622042"/>
          <a:ext cx="2658540" cy="1555222"/>
        </p:xfrm>
        <a:graphic>
          <a:graphicData uri="http://schemas.openxmlformats.org/drawingml/2006/chart">
            <c:chart xmlns:c="http://schemas.openxmlformats.org/drawingml/2006/chart" xmlns:r="http://schemas.openxmlformats.org/officeDocument/2006/relationships" r:id="rId5"/>
          </a:graphicData>
        </a:graphic>
      </p:graphicFrame>
      <p:sp>
        <p:nvSpPr>
          <p:cNvPr id="44" name="Rectangle 43"/>
          <p:cNvSpPr/>
          <p:nvPr/>
        </p:nvSpPr>
        <p:spPr>
          <a:xfrm>
            <a:off x="11098798" y="1524145"/>
            <a:ext cx="637858" cy="307777"/>
          </a:xfrm>
          <a:prstGeom prst="rect">
            <a:avLst/>
          </a:prstGeom>
        </p:spPr>
        <p:txBody>
          <a:bodyPr wrap="square">
            <a:spAutoFit/>
          </a:bodyPr>
          <a:lstStyle/>
          <a:p>
            <a:pPr algn="ctr"/>
            <a:r>
              <a:rPr lang="en-GB" sz="1400" b="1" dirty="0">
                <a:solidFill>
                  <a:schemeClr val="accent6">
                    <a:lumMod val="50000"/>
                  </a:schemeClr>
                </a:solidFill>
              </a:rPr>
              <a:t>83%</a:t>
            </a:r>
            <a:endParaRPr lang="en-GB" sz="1400" dirty="0">
              <a:solidFill>
                <a:schemeClr val="accent6">
                  <a:lumMod val="50000"/>
                </a:schemeClr>
              </a:solidFill>
            </a:endParaRPr>
          </a:p>
        </p:txBody>
      </p:sp>
      <p:sp>
        <p:nvSpPr>
          <p:cNvPr id="45" name="Rectangle 44"/>
          <p:cNvSpPr/>
          <p:nvPr/>
        </p:nvSpPr>
        <p:spPr>
          <a:xfrm>
            <a:off x="10006122" y="1547228"/>
            <a:ext cx="933510" cy="276999"/>
          </a:xfrm>
          <a:prstGeom prst="rect">
            <a:avLst/>
          </a:prstGeom>
        </p:spPr>
        <p:txBody>
          <a:bodyPr wrap="square">
            <a:spAutoFit/>
          </a:bodyPr>
          <a:lstStyle/>
          <a:p>
            <a:pPr algn="r"/>
            <a:r>
              <a:rPr lang="en-GB" sz="1200" b="1" dirty="0">
                <a:solidFill>
                  <a:schemeClr val="accent6">
                    <a:lumMod val="50000"/>
                  </a:schemeClr>
                </a:solidFill>
              </a:rPr>
              <a:t>NET likely</a:t>
            </a:r>
            <a:endParaRPr lang="en-GB" sz="1200" dirty="0">
              <a:solidFill>
                <a:schemeClr val="accent6">
                  <a:lumMod val="50000"/>
                </a:schemeClr>
              </a:solidFill>
            </a:endParaRPr>
          </a:p>
        </p:txBody>
      </p:sp>
      <p:sp>
        <p:nvSpPr>
          <p:cNvPr id="65" name="TextBox 64"/>
          <p:cNvSpPr txBox="1"/>
          <p:nvPr/>
        </p:nvSpPr>
        <p:spPr>
          <a:xfrm>
            <a:off x="11469344" y="1497673"/>
            <a:ext cx="514247" cy="307777"/>
          </a:xfrm>
          <a:prstGeom prst="rect">
            <a:avLst/>
          </a:prstGeom>
          <a:noFill/>
        </p:spPr>
        <p:txBody>
          <a:bodyPr wrap="square" rtlCol="0">
            <a:spAutoFit/>
          </a:bodyPr>
          <a:lstStyle/>
          <a:p>
            <a:pPr algn="ctr"/>
            <a:r>
              <a:rPr lang="en-GB" sz="1400" dirty="0">
                <a:solidFill>
                  <a:prstClr val="white"/>
                </a:solidFill>
                <a:sym typeface="Wingdings" panose="05000000000000000000" pitchFamily="2" charset="2"/>
              </a:rPr>
              <a:t></a:t>
            </a:r>
            <a:endParaRPr lang="en-GB" sz="1400" dirty="0">
              <a:solidFill>
                <a:prstClr val="white"/>
              </a:solidFill>
            </a:endParaRPr>
          </a:p>
        </p:txBody>
      </p:sp>
      <p:sp>
        <p:nvSpPr>
          <p:cNvPr id="47" name="TextBox 46"/>
          <p:cNvSpPr txBox="1"/>
          <p:nvPr/>
        </p:nvSpPr>
        <p:spPr>
          <a:xfrm>
            <a:off x="2275186" y="5488172"/>
            <a:ext cx="514247" cy="307777"/>
          </a:xfrm>
          <a:prstGeom prst="rect">
            <a:avLst/>
          </a:prstGeom>
          <a:noFill/>
        </p:spPr>
        <p:txBody>
          <a:bodyPr wrap="square" rtlCol="0">
            <a:spAutoFit/>
          </a:bodyPr>
          <a:lstStyle/>
          <a:p>
            <a:pPr algn="ctr"/>
            <a:r>
              <a:rPr lang="en-GB" sz="1400" dirty="0">
                <a:solidFill>
                  <a:schemeClr val="accent6">
                    <a:lumMod val="50000"/>
                  </a:schemeClr>
                </a:solidFill>
                <a:sym typeface="Wingdings" panose="05000000000000000000" pitchFamily="2" charset="2"/>
              </a:rPr>
              <a:t></a:t>
            </a:r>
            <a:endParaRPr lang="en-GB" sz="1400" dirty="0">
              <a:solidFill>
                <a:schemeClr val="accent6">
                  <a:lumMod val="50000"/>
                </a:schemeClr>
              </a:solidFill>
            </a:endParaRPr>
          </a:p>
        </p:txBody>
      </p:sp>
      <p:sp>
        <p:nvSpPr>
          <p:cNvPr id="3" name="Slide Number Placeholder 2">
            <a:extLst>
              <a:ext uri="{FF2B5EF4-FFF2-40B4-BE49-F238E27FC236}">
                <a16:creationId xmlns:a16="http://schemas.microsoft.com/office/drawing/2014/main" id="{A28AC483-4981-A946-A422-C83D2D74F937}"/>
              </a:ext>
            </a:extLst>
          </p:cNvPr>
          <p:cNvSpPr>
            <a:spLocks noGrp="1"/>
          </p:cNvSpPr>
          <p:nvPr>
            <p:ph type="sldNum" sz="quarter" idx="12"/>
          </p:nvPr>
        </p:nvSpPr>
        <p:spPr>
          <a:xfrm>
            <a:off x="9272869" y="6408567"/>
            <a:ext cx="2743200" cy="365125"/>
          </a:xfrm>
        </p:spPr>
        <p:txBody>
          <a:bodyPr/>
          <a:lstStyle/>
          <a:p>
            <a:fld id="{3EBA1AA4-1184-42E6-9FAC-E6D11BBC447D}" type="slidenum">
              <a:rPr lang="en-GB" smtClean="0">
                <a:solidFill>
                  <a:schemeClr val="bg1"/>
                </a:solidFill>
              </a:rPr>
              <a:t>39</a:t>
            </a:fld>
            <a:endParaRPr lang="en-GB" dirty="0">
              <a:solidFill>
                <a:schemeClr val="bg1"/>
              </a:solidFill>
            </a:endParaRPr>
          </a:p>
        </p:txBody>
      </p:sp>
    </p:spTree>
    <p:extLst>
      <p:ext uri="{BB962C8B-B14F-4D97-AF65-F5344CB8AC3E}">
        <p14:creationId xmlns:p14="http://schemas.microsoft.com/office/powerpoint/2010/main" val="12301297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600652230"/>
              </p:ext>
            </p:extLst>
          </p:nvPr>
        </p:nvGraphicFramePr>
        <p:xfrm>
          <a:off x="4714526" y="499983"/>
          <a:ext cx="6071856" cy="5726054"/>
        </p:xfrm>
        <a:graphic>
          <a:graphicData uri="http://schemas.openxmlformats.org/drawingml/2006/chart">
            <c:chart xmlns:c="http://schemas.openxmlformats.org/drawingml/2006/chart" xmlns:r="http://schemas.openxmlformats.org/officeDocument/2006/relationships" r:id="rId3"/>
          </a:graphicData>
        </a:graphic>
      </p:graphicFrame>
      <p:sp>
        <p:nvSpPr>
          <p:cNvPr id="10" name="Content Placeholder 2"/>
          <p:cNvSpPr txBox="1">
            <a:spLocks/>
          </p:cNvSpPr>
          <p:nvPr/>
        </p:nvSpPr>
        <p:spPr>
          <a:xfrm>
            <a:off x="-15875" y="0"/>
            <a:ext cx="12207875" cy="677644"/>
          </a:xfrm>
          <a:prstGeom prst="rect">
            <a:avLst/>
          </a:prstGeom>
          <a:solidFill>
            <a:schemeClr val="accent6">
              <a:lumMod val="50000"/>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accent6">
                  <a:lumMod val="50000"/>
                </a:schemeClr>
              </a:solidFill>
            </a:endParaRPr>
          </a:p>
        </p:txBody>
      </p:sp>
      <p:sp>
        <p:nvSpPr>
          <p:cNvPr id="2" name="Rectangle 1"/>
          <p:cNvSpPr/>
          <p:nvPr/>
        </p:nvSpPr>
        <p:spPr>
          <a:xfrm>
            <a:off x="8777062" y="805171"/>
            <a:ext cx="917239" cy="369332"/>
          </a:xfrm>
          <a:prstGeom prst="rect">
            <a:avLst/>
          </a:prstGeom>
        </p:spPr>
        <p:txBody>
          <a:bodyPr wrap="none">
            <a:spAutoFit/>
          </a:bodyPr>
          <a:lstStyle/>
          <a:p>
            <a:r>
              <a:rPr lang="en-GB" b="1" dirty="0">
                <a:solidFill>
                  <a:schemeClr val="accent6">
                    <a:lumMod val="50000"/>
                  </a:schemeClr>
                </a:solidFill>
              </a:rPr>
              <a:t>Index*</a:t>
            </a:r>
          </a:p>
        </p:txBody>
      </p:sp>
      <p:sp>
        <p:nvSpPr>
          <p:cNvPr id="8"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b="1" dirty="0">
                <a:solidFill>
                  <a:schemeClr val="accent6">
                    <a:lumMod val="50000"/>
                  </a:schemeClr>
                </a:solidFill>
              </a:rPr>
              <a:t>Entertainment Seekers </a:t>
            </a:r>
          </a:p>
        </p:txBody>
      </p:sp>
      <p:sp>
        <p:nvSpPr>
          <p:cNvPr id="9"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6">
                    <a:lumMod val="50000"/>
                  </a:schemeClr>
                </a:solidFill>
              </a:rPr>
              <a:t>8%</a:t>
            </a:r>
          </a:p>
        </p:txBody>
      </p:sp>
      <p:sp>
        <p:nvSpPr>
          <p:cNvPr id="11" name="Content Placeholder 2"/>
          <p:cNvSpPr txBox="1">
            <a:spLocks/>
          </p:cNvSpPr>
          <p:nvPr/>
        </p:nvSpPr>
        <p:spPr>
          <a:xfrm>
            <a:off x="-15875" y="673554"/>
            <a:ext cx="6500789" cy="6184446"/>
          </a:xfrm>
          <a:prstGeom prst="rect">
            <a:avLst/>
          </a:prstGeom>
          <a:solidFill>
            <a:schemeClr val="accent6">
              <a:lumMod val="50000"/>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4" name="Rectangle 3"/>
          <p:cNvSpPr/>
          <p:nvPr/>
        </p:nvSpPr>
        <p:spPr>
          <a:xfrm>
            <a:off x="87861" y="6470562"/>
            <a:ext cx="6449010" cy="369332"/>
          </a:xfrm>
          <a:prstGeom prst="rect">
            <a:avLst/>
          </a:prstGeom>
        </p:spPr>
        <p:txBody>
          <a:bodyPr wrap="square">
            <a:spAutoFit/>
          </a:bodyPr>
          <a:lstStyle/>
          <a:p>
            <a:r>
              <a:rPr lang="en-GB" sz="900" dirty="0">
                <a:solidFill>
                  <a:schemeClr val="bg1"/>
                </a:solidFill>
              </a:rPr>
              <a:t>Base: All NOT interested at B3 and disagree with C8_3 (41) C2 - What was the reason for your last visit to a museum?</a:t>
            </a:r>
          </a:p>
        </p:txBody>
      </p:sp>
      <p:graphicFrame>
        <p:nvGraphicFramePr>
          <p:cNvPr id="12" name="Chart 11">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1863315120"/>
              </p:ext>
            </p:extLst>
          </p:nvPr>
        </p:nvGraphicFramePr>
        <p:xfrm>
          <a:off x="87861" y="286537"/>
          <a:ext cx="7194876" cy="5939500"/>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p:cNvSpPr txBox="1"/>
          <p:nvPr/>
        </p:nvSpPr>
        <p:spPr>
          <a:xfrm>
            <a:off x="1433853" y="792946"/>
            <a:ext cx="4031873" cy="400110"/>
          </a:xfrm>
          <a:prstGeom prst="rect">
            <a:avLst/>
          </a:prstGeom>
          <a:noFill/>
        </p:spPr>
        <p:txBody>
          <a:bodyPr wrap="none" rtlCol="0">
            <a:spAutoFit/>
          </a:bodyPr>
          <a:lstStyle/>
          <a:p>
            <a:r>
              <a:rPr lang="en-GB" sz="2000" b="1" dirty="0">
                <a:solidFill>
                  <a:schemeClr val="bg1"/>
                </a:solidFill>
              </a:rPr>
              <a:t>Motivation for last museum visit</a:t>
            </a:r>
          </a:p>
        </p:txBody>
      </p:sp>
      <p:sp>
        <p:nvSpPr>
          <p:cNvPr id="14" name="TextBox 13"/>
          <p:cNvSpPr txBox="1"/>
          <p:nvPr/>
        </p:nvSpPr>
        <p:spPr>
          <a:xfrm>
            <a:off x="6536871" y="6153591"/>
            <a:ext cx="5655130" cy="646331"/>
          </a:xfrm>
          <a:prstGeom prst="rect">
            <a:avLst/>
          </a:prstGeom>
          <a:noFill/>
        </p:spPr>
        <p:txBody>
          <a:bodyPr wrap="square" rtlCol="0">
            <a:spAutoFit/>
          </a:bodyPr>
          <a:lstStyle/>
          <a:p>
            <a:r>
              <a:rPr lang="en-GB" sz="1200" dirty="0">
                <a:solidFill>
                  <a:schemeClr val="accent6">
                    <a:lumMod val="50000"/>
                  </a:schemeClr>
                </a:solidFill>
              </a:rPr>
              <a:t>Relative prevalence of </a:t>
            </a:r>
            <a:r>
              <a:rPr lang="nn-NO" sz="1200" dirty="0">
                <a:solidFill>
                  <a:schemeClr val="accent6">
                    <a:lumMod val="50000"/>
                  </a:schemeClr>
                </a:solidFill>
              </a:rPr>
              <a:t>motivation for last museum visit </a:t>
            </a:r>
            <a:r>
              <a:rPr lang="en-GB" sz="1200" dirty="0">
                <a:solidFill>
                  <a:schemeClr val="accent6">
                    <a:lumMod val="50000"/>
                  </a:schemeClr>
                </a:solidFill>
              </a:rPr>
              <a:t>for the ‘Inspiration Seekers’, showing which are most prevalent (highest index) or least prevalent (lowest index) compared to the average for this group </a:t>
            </a:r>
          </a:p>
        </p:txBody>
      </p:sp>
      <p:sp>
        <p:nvSpPr>
          <p:cNvPr id="5" name="Slide Number Placeholder 4">
            <a:extLst>
              <a:ext uri="{FF2B5EF4-FFF2-40B4-BE49-F238E27FC236}">
                <a16:creationId xmlns:a16="http://schemas.microsoft.com/office/drawing/2014/main" id="{BB6247E2-D17F-EC4D-85DA-878EE90BE9C3}"/>
              </a:ext>
            </a:extLst>
          </p:cNvPr>
          <p:cNvSpPr>
            <a:spLocks noGrp="1"/>
          </p:cNvSpPr>
          <p:nvPr>
            <p:ph type="sldNum" sz="quarter" idx="12"/>
          </p:nvPr>
        </p:nvSpPr>
        <p:spPr>
          <a:xfrm>
            <a:off x="9360939" y="6461759"/>
            <a:ext cx="2743200" cy="365125"/>
          </a:xfrm>
        </p:spPr>
        <p:txBody>
          <a:bodyPr/>
          <a:lstStyle/>
          <a:p>
            <a:fld id="{3EBA1AA4-1184-42E6-9FAC-E6D11BBC447D}" type="slidenum">
              <a:rPr lang="en-GB" smtClean="0">
                <a:solidFill>
                  <a:schemeClr val="tx2"/>
                </a:solidFill>
              </a:rPr>
              <a:t>40</a:t>
            </a:fld>
            <a:endParaRPr lang="en-GB" dirty="0">
              <a:solidFill>
                <a:schemeClr val="tx2"/>
              </a:solidFill>
            </a:endParaRPr>
          </a:p>
        </p:txBody>
      </p:sp>
    </p:spTree>
    <p:extLst>
      <p:ext uri="{BB962C8B-B14F-4D97-AF65-F5344CB8AC3E}">
        <p14:creationId xmlns:p14="http://schemas.microsoft.com/office/powerpoint/2010/main" val="24099977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a:xfrm>
            <a:off x="-15875" y="0"/>
            <a:ext cx="12207875" cy="677644"/>
          </a:xfrm>
          <a:prstGeom prst="rect">
            <a:avLst/>
          </a:prstGeom>
          <a:solidFill>
            <a:schemeClr val="accent6">
              <a:lumMod val="50000"/>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2" name="Rectangle 1"/>
          <p:cNvSpPr/>
          <p:nvPr/>
        </p:nvSpPr>
        <p:spPr>
          <a:xfrm>
            <a:off x="8230287" y="1773888"/>
            <a:ext cx="2794355" cy="369332"/>
          </a:xfrm>
          <a:prstGeom prst="rect">
            <a:avLst/>
          </a:prstGeom>
        </p:spPr>
        <p:txBody>
          <a:bodyPr wrap="none">
            <a:spAutoFit/>
          </a:bodyPr>
          <a:lstStyle/>
          <a:p>
            <a:r>
              <a:rPr lang="en-GB" b="1" dirty="0">
                <a:solidFill>
                  <a:schemeClr val="accent6">
                    <a:lumMod val="50000"/>
                  </a:schemeClr>
                </a:solidFill>
              </a:rPr>
              <a:t>Very/quite interested in</a:t>
            </a:r>
          </a:p>
        </p:txBody>
      </p:sp>
      <p:sp>
        <p:nvSpPr>
          <p:cNvPr id="8"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b="1" dirty="0">
                <a:solidFill>
                  <a:schemeClr val="accent6">
                    <a:lumMod val="50000"/>
                  </a:schemeClr>
                </a:solidFill>
              </a:rPr>
              <a:t>Entertainment Seekers </a:t>
            </a:r>
          </a:p>
        </p:txBody>
      </p:sp>
      <p:sp>
        <p:nvSpPr>
          <p:cNvPr id="9"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6">
                    <a:lumMod val="50000"/>
                  </a:schemeClr>
                </a:solidFill>
              </a:rPr>
              <a:t>8%</a:t>
            </a:r>
          </a:p>
        </p:txBody>
      </p:sp>
      <p:sp>
        <p:nvSpPr>
          <p:cNvPr id="11" name="Content Placeholder 2"/>
          <p:cNvSpPr txBox="1">
            <a:spLocks/>
          </p:cNvSpPr>
          <p:nvPr/>
        </p:nvSpPr>
        <p:spPr>
          <a:xfrm>
            <a:off x="-15875" y="673554"/>
            <a:ext cx="6721563" cy="6184446"/>
          </a:xfrm>
          <a:prstGeom prst="rect">
            <a:avLst/>
          </a:prstGeom>
          <a:solidFill>
            <a:schemeClr val="accent6">
              <a:lumMod val="50000"/>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4" name="Rectangle 3"/>
          <p:cNvSpPr/>
          <p:nvPr/>
        </p:nvSpPr>
        <p:spPr>
          <a:xfrm>
            <a:off x="87861" y="6432462"/>
            <a:ext cx="6449010" cy="369332"/>
          </a:xfrm>
          <a:prstGeom prst="rect">
            <a:avLst/>
          </a:prstGeom>
        </p:spPr>
        <p:txBody>
          <a:bodyPr wrap="square">
            <a:spAutoFit/>
          </a:bodyPr>
          <a:lstStyle/>
          <a:p>
            <a:r>
              <a:rPr lang="en-GB" sz="900" dirty="0">
                <a:solidFill>
                  <a:schemeClr val="bg1"/>
                </a:solidFill>
              </a:rPr>
              <a:t>Base: All NOT interested at B3 and disagree with C8_3 (41) A1 - Firstly we would like to know a bit more about you and your interests. Which, if any, of the following have you done in the last year?</a:t>
            </a:r>
          </a:p>
        </p:txBody>
      </p:sp>
      <p:graphicFrame>
        <p:nvGraphicFramePr>
          <p:cNvPr id="12" name="Chart 11">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4083258620"/>
              </p:ext>
            </p:extLst>
          </p:nvPr>
        </p:nvGraphicFramePr>
        <p:xfrm>
          <a:off x="95595" y="380883"/>
          <a:ext cx="6371245" cy="59395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2180613" y="888751"/>
            <a:ext cx="2613216" cy="400110"/>
          </a:xfrm>
          <a:prstGeom prst="rect">
            <a:avLst/>
          </a:prstGeom>
          <a:noFill/>
        </p:spPr>
        <p:txBody>
          <a:bodyPr wrap="none" rtlCol="0">
            <a:spAutoFit/>
          </a:bodyPr>
          <a:lstStyle/>
          <a:p>
            <a:r>
              <a:rPr lang="en-GB" sz="2000" b="1" dirty="0">
                <a:solidFill>
                  <a:schemeClr val="bg1"/>
                </a:solidFill>
              </a:rPr>
              <a:t>Interests in last year</a:t>
            </a:r>
          </a:p>
        </p:txBody>
      </p:sp>
      <p:graphicFrame>
        <p:nvGraphicFramePr>
          <p:cNvPr id="14" name="Chart 13">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1097873401"/>
              </p:ext>
            </p:extLst>
          </p:nvPr>
        </p:nvGraphicFramePr>
        <p:xfrm>
          <a:off x="6913924" y="1683279"/>
          <a:ext cx="5069839" cy="3631469"/>
        </p:xfrm>
        <a:graphic>
          <a:graphicData uri="http://schemas.openxmlformats.org/drawingml/2006/chart">
            <c:chart xmlns:c="http://schemas.openxmlformats.org/drawingml/2006/chart" xmlns:r="http://schemas.openxmlformats.org/officeDocument/2006/relationships" r:id="rId4"/>
          </a:graphicData>
        </a:graphic>
      </p:graphicFrame>
      <p:sp>
        <p:nvSpPr>
          <p:cNvPr id="15" name="Rectangle 14"/>
          <p:cNvSpPr/>
          <p:nvPr/>
        </p:nvSpPr>
        <p:spPr>
          <a:xfrm>
            <a:off x="6953431" y="6432462"/>
            <a:ext cx="5101409" cy="369332"/>
          </a:xfrm>
          <a:prstGeom prst="rect">
            <a:avLst/>
          </a:prstGeom>
        </p:spPr>
        <p:txBody>
          <a:bodyPr wrap="square">
            <a:spAutoFit/>
          </a:bodyPr>
          <a:lstStyle/>
          <a:p>
            <a:r>
              <a:rPr lang="en-GB" sz="900" dirty="0">
                <a:solidFill>
                  <a:schemeClr val="accent6">
                    <a:lumMod val="50000"/>
                  </a:schemeClr>
                </a:solidFill>
              </a:rPr>
              <a:t>Base: All NOT interested at B3 and disagree with C8_3 (41) A2 How interested are you in the following topics?</a:t>
            </a:r>
          </a:p>
        </p:txBody>
      </p:sp>
      <p:sp>
        <p:nvSpPr>
          <p:cNvPr id="5" name="Slide Number Placeholder 4">
            <a:extLst>
              <a:ext uri="{FF2B5EF4-FFF2-40B4-BE49-F238E27FC236}">
                <a16:creationId xmlns:a16="http://schemas.microsoft.com/office/drawing/2014/main" id="{4DEA4316-3357-BE40-9286-C9579B851C57}"/>
              </a:ext>
            </a:extLst>
          </p:cNvPr>
          <p:cNvSpPr>
            <a:spLocks noGrp="1"/>
          </p:cNvSpPr>
          <p:nvPr>
            <p:ph type="sldNum" sz="quarter" idx="12"/>
          </p:nvPr>
        </p:nvSpPr>
        <p:spPr>
          <a:xfrm>
            <a:off x="9448800" y="6492875"/>
            <a:ext cx="2743200" cy="365125"/>
          </a:xfrm>
        </p:spPr>
        <p:txBody>
          <a:bodyPr/>
          <a:lstStyle/>
          <a:p>
            <a:fld id="{3EBA1AA4-1184-42E6-9FAC-E6D11BBC447D}" type="slidenum">
              <a:rPr lang="en-GB" smtClean="0">
                <a:solidFill>
                  <a:schemeClr val="tx2"/>
                </a:solidFill>
              </a:rPr>
              <a:t>41</a:t>
            </a:fld>
            <a:endParaRPr lang="en-GB" dirty="0">
              <a:solidFill>
                <a:schemeClr val="tx2"/>
              </a:solidFill>
            </a:endParaRPr>
          </a:p>
        </p:txBody>
      </p:sp>
    </p:spTree>
    <p:extLst>
      <p:ext uri="{BB962C8B-B14F-4D97-AF65-F5344CB8AC3E}">
        <p14:creationId xmlns:p14="http://schemas.microsoft.com/office/powerpoint/2010/main" val="21986817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03901ED9-9119-4DD5-977B-3E51CE5ABCB7}"/>
              </a:ext>
            </a:extLst>
          </p:cNvPr>
          <p:cNvGraphicFramePr/>
          <p:nvPr/>
        </p:nvGraphicFramePr>
        <p:xfrm>
          <a:off x="3674658" y="1099708"/>
          <a:ext cx="6852920" cy="5201502"/>
        </p:xfrm>
        <a:graphic>
          <a:graphicData uri="http://schemas.openxmlformats.org/drawingml/2006/chart">
            <c:chart xmlns:c="http://schemas.openxmlformats.org/drawingml/2006/chart" xmlns:r="http://schemas.openxmlformats.org/officeDocument/2006/relationships" r:id="rId2"/>
          </a:graphicData>
        </a:graphic>
      </p:graphicFrame>
      <p:sp>
        <p:nvSpPr>
          <p:cNvPr id="14" name="Content Placeholder 2"/>
          <p:cNvSpPr txBox="1">
            <a:spLocks/>
          </p:cNvSpPr>
          <p:nvPr/>
        </p:nvSpPr>
        <p:spPr>
          <a:xfrm>
            <a:off x="-15875" y="0"/>
            <a:ext cx="12207875" cy="677644"/>
          </a:xfrm>
          <a:prstGeom prst="rect">
            <a:avLst/>
          </a:prstGeom>
          <a:solidFill>
            <a:schemeClr val="accent6">
              <a:lumMod val="50000"/>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GB" sz="1800" b="1" dirty="0">
              <a:solidFill>
                <a:prstClr val="white"/>
              </a:solidFill>
            </a:endParaRPr>
          </a:p>
        </p:txBody>
      </p:sp>
      <p:sp>
        <p:nvSpPr>
          <p:cNvPr id="15" name="Content Placeholder 2"/>
          <p:cNvSpPr txBox="1">
            <a:spLocks/>
          </p:cNvSpPr>
          <p:nvPr/>
        </p:nvSpPr>
        <p:spPr>
          <a:xfrm>
            <a:off x="374061" y="81698"/>
            <a:ext cx="6341064"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2400" b="1" dirty="0">
                <a:solidFill>
                  <a:srgbClr val="F6C9E8">
                    <a:lumMod val="50000"/>
                  </a:srgbClr>
                </a:solidFill>
              </a:rPr>
              <a:t>Entertainment Seekers </a:t>
            </a:r>
          </a:p>
        </p:txBody>
      </p:sp>
      <p:sp>
        <p:nvSpPr>
          <p:cNvPr id="16" name="Content Placeholder 2"/>
          <p:cNvSpPr txBox="1">
            <a:spLocks/>
          </p:cNvSpPr>
          <p:nvPr/>
        </p:nvSpPr>
        <p:spPr>
          <a:xfrm>
            <a:off x="7003441"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rgbClr val="F6C9E8">
                    <a:lumMod val="50000"/>
                  </a:srgbClr>
                </a:solidFill>
              </a:rPr>
              <a:t>8%</a:t>
            </a:r>
          </a:p>
        </p:txBody>
      </p:sp>
      <p:graphicFrame>
        <p:nvGraphicFramePr>
          <p:cNvPr id="17" name="Chart 16">
            <a:extLst>
              <a:ext uri="{FF2B5EF4-FFF2-40B4-BE49-F238E27FC236}">
                <a16:creationId xmlns:a16="http://schemas.microsoft.com/office/drawing/2014/main" id="{03901ED9-9119-4DD5-977B-3E51CE5ABCB7}"/>
              </a:ext>
            </a:extLst>
          </p:cNvPr>
          <p:cNvGraphicFramePr/>
          <p:nvPr/>
        </p:nvGraphicFramePr>
        <p:xfrm>
          <a:off x="-775422" y="1057177"/>
          <a:ext cx="6852920" cy="5201502"/>
        </p:xfrm>
        <a:graphic>
          <a:graphicData uri="http://schemas.openxmlformats.org/drawingml/2006/chart">
            <c:chart xmlns:c="http://schemas.openxmlformats.org/drawingml/2006/chart" xmlns:r="http://schemas.openxmlformats.org/officeDocument/2006/relationships" r:id="rId3"/>
          </a:graphicData>
        </a:graphic>
      </p:graphicFrame>
      <p:sp>
        <p:nvSpPr>
          <p:cNvPr id="19" name="Rectangle 18"/>
          <p:cNvSpPr/>
          <p:nvPr/>
        </p:nvSpPr>
        <p:spPr>
          <a:xfrm>
            <a:off x="31385" y="7932677"/>
            <a:ext cx="960519" cy="369332"/>
          </a:xfrm>
          <a:prstGeom prst="rect">
            <a:avLst/>
          </a:prstGeom>
        </p:spPr>
        <p:txBody>
          <a:bodyPr wrap="none">
            <a:spAutoFit/>
          </a:bodyPr>
          <a:lstStyle/>
          <a:p>
            <a:r>
              <a:rPr lang="en-GB" b="1" dirty="0">
                <a:solidFill>
                  <a:srgbClr val="1EC9C4">
                    <a:lumMod val="75000"/>
                  </a:srgbClr>
                </a:solidFill>
              </a:rPr>
              <a:t>Region</a:t>
            </a:r>
          </a:p>
        </p:txBody>
      </p:sp>
      <p:sp>
        <p:nvSpPr>
          <p:cNvPr id="20" name="Rectangle 19"/>
          <p:cNvSpPr/>
          <p:nvPr/>
        </p:nvSpPr>
        <p:spPr>
          <a:xfrm>
            <a:off x="3736808" y="793174"/>
            <a:ext cx="960519" cy="369332"/>
          </a:xfrm>
          <a:prstGeom prst="rect">
            <a:avLst/>
          </a:prstGeom>
        </p:spPr>
        <p:txBody>
          <a:bodyPr wrap="none">
            <a:spAutoFit/>
          </a:bodyPr>
          <a:lstStyle/>
          <a:p>
            <a:r>
              <a:rPr lang="en-GB" b="1" dirty="0">
                <a:solidFill>
                  <a:srgbClr val="F6C9E8">
                    <a:lumMod val="50000"/>
                  </a:srgbClr>
                </a:solidFill>
              </a:rPr>
              <a:t>Region</a:t>
            </a:r>
          </a:p>
        </p:txBody>
      </p:sp>
      <p:sp>
        <p:nvSpPr>
          <p:cNvPr id="22" name="Rectangle 21"/>
          <p:cNvSpPr/>
          <p:nvPr/>
        </p:nvSpPr>
        <p:spPr>
          <a:xfrm>
            <a:off x="107577" y="6483290"/>
            <a:ext cx="8283937" cy="369332"/>
          </a:xfrm>
          <a:prstGeom prst="rect">
            <a:avLst/>
          </a:prstGeom>
        </p:spPr>
        <p:txBody>
          <a:bodyPr wrap="square">
            <a:spAutoFit/>
          </a:bodyPr>
          <a:lstStyle/>
          <a:p>
            <a:r>
              <a:rPr lang="en-GB" sz="900" dirty="0">
                <a:solidFill>
                  <a:srgbClr val="F6C9E8">
                    <a:lumMod val="50000"/>
                  </a:srgbClr>
                </a:solidFill>
              </a:rPr>
              <a:t>Base: All NOT interested at B3 and disagree with C8_3 (41) S1b Which region of Scotland do you live in? D8 Please enter the first part of your postcode </a:t>
            </a:r>
          </a:p>
        </p:txBody>
      </p:sp>
      <p:sp>
        <p:nvSpPr>
          <p:cNvPr id="2" name="Slide Number Placeholder 1">
            <a:extLst>
              <a:ext uri="{FF2B5EF4-FFF2-40B4-BE49-F238E27FC236}">
                <a16:creationId xmlns:a16="http://schemas.microsoft.com/office/drawing/2014/main" id="{DF603352-C2D6-374B-8505-38A5A8021B7E}"/>
              </a:ext>
            </a:extLst>
          </p:cNvPr>
          <p:cNvSpPr>
            <a:spLocks noGrp="1"/>
          </p:cNvSpPr>
          <p:nvPr>
            <p:ph type="sldNum" sz="quarter" idx="12"/>
          </p:nvPr>
        </p:nvSpPr>
        <p:spPr/>
        <p:txBody>
          <a:bodyPr/>
          <a:lstStyle/>
          <a:p>
            <a:fld id="{3EBA1AA4-1184-42E6-9FAC-E6D11BBC447D}" type="slidenum">
              <a:rPr lang="en-GB" smtClean="0">
                <a:solidFill>
                  <a:schemeClr val="tx2"/>
                </a:solidFill>
              </a:rPr>
              <a:t>42</a:t>
            </a:fld>
            <a:endParaRPr lang="en-GB" dirty="0">
              <a:solidFill>
                <a:schemeClr val="tx2"/>
              </a:solidFill>
            </a:endParaRPr>
          </a:p>
        </p:txBody>
      </p:sp>
      <p:pic>
        <p:nvPicPr>
          <p:cNvPr id="11" name="Picture 10"/>
          <p:cNvPicPr>
            <a:picLocks noChangeAspect="1"/>
          </p:cNvPicPr>
          <p:nvPr/>
        </p:nvPicPr>
        <p:blipFill rotWithShape="1">
          <a:blip r:embed="rId4"/>
          <a:srcRect t="7337" b="1220"/>
          <a:stretch/>
        </p:blipFill>
        <p:spPr>
          <a:xfrm>
            <a:off x="7874109" y="677644"/>
            <a:ext cx="4317891" cy="5678706"/>
          </a:xfrm>
          <a:prstGeom prst="rect">
            <a:avLst/>
          </a:prstGeom>
        </p:spPr>
      </p:pic>
    </p:spTree>
    <p:extLst>
      <p:ext uri="{BB962C8B-B14F-4D97-AF65-F5344CB8AC3E}">
        <p14:creationId xmlns:p14="http://schemas.microsoft.com/office/powerpoint/2010/main" val="1053229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39" name="Content Placeholder 2"/>
          <p:cNvSpPr txBox="1">
            <a:spLocks/>
          </p:cNvSpPr>
          <p:nvPr/>
        </p:nvSpPr>
        <p:spPr>
          <a:xfrm>
            <a:off x="-15875" y="0"/>
            <a:ext cx="12207875" cy="677644"/>
          </a:xfrm>
          <a:prstGeom prst="rect">
            <a:avLst/>
          </a:prstGeom>
          <a:solidFill>
            <a:schemeClr val="accent2">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GB" sz="1800" b="1" dirty="0">
              <a:solidFill>
                <a:prstClr val="white"/>
              </a:solidFill>
            </a:endParaRPr>
          </a:p>
        </p:txBody>
      </p:sp>
      <p:sp>
        <p:nvSpPr>
          <p:cNvPr id="6"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b="1" dirty="0">
                <a:solidFill>
                  <a:schemeClr val="accent2"/>
                </a:solidFill>
              </a:rPr>
              <a:t>NOT interested in heritage and NOT a museum person ‘Inspiration Seekers’</a:t>
            </a:r>
          </a:p>
        </p:txBody>
      </p:sp>
      <p:sp>
        <p:nvSpPr>
          <p:cNvPr id="13" name="Content Placeholder 2"/>
          <p:cNvSpPr txBox="1">
            <a:spLocks/>
          </p:cNvSpPr>
          <p:nvPr/>
        </p:nvSpPr>
        <p:spPr>
          <a:xfrm>
            <a:off x="-15875" y="805976"/>
            <a:ext cx="12207875" cy="2052188"/>
          </a:xfrm>
          <a:prstGeom prst="rect">
            <a:avLst/>
          </a:prstGeom>
          <a:solidFill>
            <a:schemeClr val="accent2">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GB" sz="1800" b="1" dirty="0">
              <a:solidFill>
                <a:prstClr val="white"/>
              </a:solidFill>
            </a:endParaRPr>
          </a:p>
        </p:txBody>
      </p:sp>
      <p:sp>
        <p:nvSpPr>
          <p:cNvPr id="16" name="Content Placeholder 2"/>
          <p:cNvSpPr txBox="1">
            <a:spLocks/>
          </p:cNvSpPr>
          <p:nvPr/>
        </p:nvSpPr>
        <p:spPr>
          <a:xfrm>
            <a:off x="543638" y="3004924"/>
            <a:ext cx="3621404" cy="3581614"/>
          </a:xfrm>
          <a:prstGeom prst="rect">
            <a:avLst/>
          </a:prstGeom>
          <a:solidFill>
            <a:schemeClr val="bg1">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2000" b="1" dirty="0">
                <a:solidFill>
                  <a:schemeClr val="accent2"/>
                </a:solidFill>
              </a:rPr>
              <a:t>Motivations:</a:t>
            </a:r>
          </a:p>
          <a:p>
            <a:pPr marL="0" indent="0">
              <a:lnSpc>
                <a:spcPct val="100000"/>
              </a:lnSpc>
              <a:buNone/>
            </a:pPr>
            <a:r>
              <a:rPr lang="en-GB" sz="2000" b="1" dirty="0">
                <a:solidFill>
                  <a:schemeClr val="accent2"/>
                </a:solidFill>
                <a:sym typeface="Wingdings" panose="05000000000000000000" pitchFamily="2" charset="2"/>
              </a:rPr>
              <a:t> ‘Wow’ factor activities</a:t>
            </a:r>
          </a:p>
          <a:p>
            <a:pPr marL="0" indent="0">
              <a:lnSpc>
                <a:spcPct val="100000"/>
              </a:lnSpc>
              <a:buNone/>
            </a:pPr>
            <a:r>
              <a:rPr lang="en-GB" sz="2000" b="1" dirty="0">
                <a:solidFill>
                  <a:schemeClr val="accent2"/>
                </a:solidFill>
                <a:sym typeface="Wingdings" panose="05000000000000000000" pitchFamily="2" charset="2"/>
              </a:rPr>
              <a:t> Entertainment</a:t>
            </a:r>
          </a:p>
          <a:p>
            <a:pPr marL="0" indent="0">
              <a:lnSpc>
                <a:spcPct val="100000"/>
              </a:lnSpc>
              <a:buNone/>
            </a:pPr>
            <a:r>
              <a:rPr lang="en-GB" sz="2000" b="1" dirty="0">
                <a:solidFill>
                  <a:schemeClr val="accent2"/>
                </a:solidFill>
                <a:sym typeface="Wingdings" panose="05000000000000000000" pitchFamily="2" charset="2"/>
              </a:rPr>
              <a:t> Unique experiences</a:t>
            </a:r>
          </a:p>
          <a:p>
            <a:pPr marL="0" indent="0">
              <a:lnSpc>
                <a:spcPct val="100000"/>
              </a:lnSpc>
              <a:buNone/>
            </a:pPr>
            <a:r>
              <a:rPr lang="en-GB" sz="2000" b="1" dirty="0">
                <a:solidFill>
                  <a:schemeClr val="accent2"/>
                </a:solidFill>
                <a:sym typeface="Wingdings" panose="05000000000000000000" pitchFamily="2" charset="2"/>
              </a:rPr>
              <a:t> Learn something new</a:t>
            </a:r>
          </a:p>
          <a:p>
            <a:pPr marL="0" indent="0">
              <a:lnSpc>
                <a:spcPct val="100000"/>
              </a:lnSpc>
              <a:buNone/>
            </a:pPr>
            <a:r>
              <a:rPr lang="en-GB" sz="2000" b="1" dirty="0">
                <a:solidFill>
                  <a:schemeClr val="accent2"/>
                </a:solidFill>
                <a:sym typeface="Wingdings" panose="05000000000000000000" pitchFamily="2" charset="2"/>
              </a:rPr>
              <a:t>But not:</a:t>
            </a:r>
          </a:p>
          <a:p>
            <a:pPr marL="0" indent="0">
              <a:lnSpc>
                <a:spcPct val="100000"/>
              </a:lnSpc>
              <a:buNone/>
            </a:pPr>
            <a:r>
              <a:rPr lang="en-GB" sz="2000" b="1" dirty="0">
                <a:solidFill>
                  <a:schemeClr val="accent2"/>
                </a:solidFill>
                <a:sym typeface="Wingdings" panose="05000000000000000000" pitchFamily="2" charset="2"/>
              </a:rPr>
              <a:t> Challenge myself</a:t>
            </a:r>
          </a:p>
        </p:txBody>
      </p:sp>
      <p:sp>
        <p:nvSpPr>
          <p:cNvPr id="17" name="Content Placeholder 2"/>
          <p:cNvSpPr txBox="1">
            <a:spLocks/>
          </p:cNvSpPr>
          <p:nvPr/>
        </p:nvSpPr>
        <p:spPr>
          <a:xfrm>
            <a:off x="7586061" y="81698"/>
            <a:ext cx="3197827"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2"/>
                </a:solidFill>
              </a:rPr>
              <a:t>29% </a:t>
            </a:r>
            <a:r>
              <a:rPr lang="en-GB" sz="1800" b="1" dirty="0">
                <a:solidFill>
                  <a:schemeClr val="accent2"/>
                </a:solidFill>
              </a:rPr>
              <a:t>(c. 204,000 people*) </a:t>
            </a:r>
          </a:p>
        </p:txBody>
      </p:sp>
      <p:sp>
        <p:nvSpPr>
          <p:cNvPr id="18" name="Rectangle 17"/>
          <p:cNvSpPr/>
          <p:nvPr/>
        </p:nvSpPr>
        <p:spPr>
          <a:xfrm>
            <a:off x="146981" y="6602560"/>
            <a:ext cx="11764032" cy="230832"/>
          </a:xfrm>
          <a:prstGeom prst="rect">
            <a:avLst/>
          </a:prstGeom>
        </p:spPr>
        <p:txBody>
          <a:bodyPr wrap="square">
            <a:spAutoFit/>
          </a:bodyPr>
          <a:lstStyle/>
          <a:p>
            <a:r>
              <a:rPr lang="fr-FR" sz="900" dirty="0">
                <a:solidFill>
                  <a:prstClr val="white"/>
                </a:solidFill>
              </a:rPr>
              <a:t>Base: All NOT interested at B3 and NOT disagree with C8_3 (143)</a:t>
            </a:r>
            <a:r>
              <a:rPr lang="en-GB" sz="900" dirty="0">
                <a:solidFill>
                  <a:prstClr val="white"/>
                </a:solidFill>
              </a:rPr>
              <a:t> * Number of people estimate based on population estimates from Scotland’s Census 2011</a:t>
            </a:r>
          </a:p>
        </p:txBody>
      </p:sp>
      <p:sp>
        <p:nvSpPr>
          <p:cNvPr id="23" name="Rectangle 22"/>
          <p:cNvSpPr/>
          <p:nvPr/>
        </p:nvSpPr>
        <p:spPr>
          <a:xfrm>
            <a:off x="773388" y="986545"/>
            <a:ext cx="11291611" cy="1640115"/>
          </a:xfrm>
          <a:prstGeom prst="rect">
            <a:avLst/>
          </a:prstGeom>
          <a:solidFill>
            <a:srgbClr val="FFFFFF">
              <a:alpha val="9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24" name="Rectangle 23"/>
          <p:cNvSpPr/>
          <p:nvPr/>
        </p:nvSpPr>
        <p:spPr>
          <a:xfrm rot="16200000">
            <a:off x="-556503" y="1618990"/>
            <a:ext cx="1830950" cy="369332"/>
          </a:xfrm>
          <a:prstGeom prst="rect">
            <a:avLst/>
          </a:prstGeom>
        </p:spPr>
        <p:txBody>
          <a:bodyPr wrap="none">
            <a:spAutoFit/>
          </a:bodyPr>
          <a:lstStyle/>
          <a:p>
            <a:r>
              <a:rPr lang="en-GB" b="1" dirty="0">
                <a:solidFill>
                  <a:prstClr val="white"/>
                </a:solidFill>
              </a:rPr>
              <a:t>Demographics</a:t>
            </a:r>
          </a:p>
        </p:txBody>
      </p:sp>
      <p:graphicFrame>
        <p:nvGraphicFramePr>
          <p:cNvPr id="7" name="Chart 6"/>
          <p:cNvGraphicFramePr/>
          <p:nvPr>
            <p:extLst>
              <p:ext uri="{D42A27DB-BD31-4B8C-83A1-F6EECF244321}">
                <p14:modId xmlns:p14="http://schemas.microsoft.com/office/powerpoint/2010/main" val="1347152311"/>
              </p:ext>
            </p:extLst>
          </p:nvPr>
        </p:nvGraphicFramePr>
        <p:xfrm>
          <a:off x="632178" y="1021042"/>
          <a:ext cx="2729805" cy="162960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p:cNvGraphicFramePr/>
          <p:nvPr>
            <p:extLst>
              <p:ext uri="{D42A27DB-BD31-4B8C-83A1-F6EECF244321}">
                <p14:modId xmlns:p14="http://schemas.microsoft.com/office/powerpoint/2010/main" val="596049941"/>
              </p:ext>
            </p:extLst>
          </p:nvPr>
        </p:nvGraphicFramePr>
        <p:xfrm>
          <a:off x="3297533" y="1138824"/>
          <a:ext cx="2545851" cy="151736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0" name="Chart 19"/>
          <p:cNvGraphicFramePr/>
          <p:nvPr>
            <p:extLst>
              <p:ext uri="{D42A27DB-BD31-4B8C-83A1-F6EECF244321}">
                <p14:modId xmlns:p14="http://schemas.microsoft.com/office/powerpoint/2010/main" val="456920102"/>
              </p:ext>
            </p:extLst>
          </p:nvPr>
        </p:nvGraphicFramePr>
        <p:xfrm>
          <a:off x="5550115" y="784628"/>
          <a:ext cx="2301060" cy="1842032"/>
        </p:xfrm>
        <a:graphic>
          <a:graphicData uri="http://schemas.openxmlformats.org/drawingml/2006/chart">
            <c:chart xmlns:c="http://schemas.openxmlformats.org/drawingml/2006/chart" xmlns:r="http://schemas.openxmlformats.org/officeDocument/2006/relationships" r:id="rId6"/>
          </a:graphicData>
        </a:graphic>
      </p:graphicFrame>
      <p:sp>
        <p:nvSpPr>
          <p:cNvPr id="25" name="TextBox 24"/>
          <p:cNvSpPr txBox="1"/>
          <p:nvPr/>
        </p:nvSpPr>
        <p:spPr>
          <a:xfrm flipV="1">
            <a:off x="4866818" y="1272238"/>
            <a:ext cx="514247" cy="369332"/>
          </a:xfrm>
          <a:prstGeom prst="rect">
            <a:avLst/>
          </a:prstGeom>
          <a:noFill/>
        </p:spPr>
        <p:txBody>
          <a:bodyPr wrap="square" rtlCol="0">
            <a:spAutoFit/>
          </a:bodyPr>
          <a:lstStyle/>
          <a:p>
            <a:pPr algn="ctr"/>
            <a:r>
              <a:rPr lang="en-GB" dirty="0">
                <a:solidFill>
                  <a:srgbClr val="5D29FF"/>
                </a:solidFill>
                <a:sym typeface="Wingdings" panose="05000000000000000000" pitchFamily="2" charset="2"/>
              </a:rPr>
              <a:t></a:t>
            </a:r>
            <a:endParaRPr lang="en-GB" dirty="0">
              <a:solidFill>
                <a:srgbClr val="5D29FF"/>
              </a:solidFill>
            </a:endParaRPr>
          </a:p>
        </p:txBody>
      </p:sp>
      <p:sp>
        <p:nvSpPr>
          <p:cNvPr id="26" name="TextBox 25"/>
          <p:cNvSpPr txBox="1"/>
          <p:nvPr/>
        </p:nvSpPr>
        <p:spPr>
          <a:xfrm flipV="1">
            <a:off x="6946215" y="1803656"/>
            <a:ext cx="514247" cy="369332"/>
          </a:xfrm>
          <a:prstGeom prst="rect">
            <a:avLst/>
          </a:prstGeom>
          <a:noFill/>
        </p:spPr>
        <p:txBody>
          <a:bodyPr wrap="square" rtlCol="0">
            <a:spAutoFit/>
          </a:bodyPr>
          <a:lstStyle/>
          <a:p>
            <a:pPr algn="ctr"/>
            <a:r>
              <a:rPr lang="en-GB" dirty="0">
                <a:solidFill>
                  <a:schemeClr val="accent2"/>
                </a:solidFill>
                <a:sym typeface="Wingdings" panose="05000000000000000000" pitchFamily="2" charset="2"/>
              </a:rPr>
              <a:t></a:t>
            </a:r>
            <a:endParaRPr lang="en-GB" dirty="0">
              <a:solidFill>
                <a:schemeClr val="accent2"/>
              </a:solidFill>
            </a:endParaRPr>
          </a:p>
        </p:txBody>
      </p:sp>
      <p:sp>
        <p:nvSpPr>
          <p:cNvPr id="27" name="Rectangle 26"/>
          <p:cNvSpPr/>
          <p:nvPr/>
        </p:nvSpPr>
        <p:spPr>
          <a:xfrm>
            <a:off x="8109517" y="1466512"/>
            <a:ext cx="944489" cy="1020857"/>
          </a:xfrm>
          <a:prstGeom prst="rect">
            <a:avLst/>
          </a:prstGeom>
        </p:spPr>
        <p:txBody>
          <a:bodyPr wrap="none">
            <a:spAutoFit/>
          </a:bodyPr>
          <a:lstStyle/>
          <a:p>
            <a:pPr>
              <a:lnSpc>
                <a:spcPct val="150000"/>
              </a:lnSpc>
            </a:pPr>
            <a:r>
              <a:rPr lang="en-GB" sz="1400" dirty="0">
                <a:solidFill>
                  <a:schemeClr val="accent2"/>
                </a:solidFill>
              </a:rPr>
              <a:t>&lt; Level 1</a:t>
            </a:r>
          </a:p>
          <a:p>
            <a:pPr>
              <a:lnSpc>
                <a:spcPct val="150000"/>
              </a:lnSpc>
            </a:pPr>
            <a:r>
              <a:rPr lang="en-GB" sz="1400" dirty="0">
                <a:solidFill>
                  <a:schemeClr val="accent2"/>
                </a:solidFill>
              </a:rPr>
              <a:t>Level 1-2</a:t>
            </a:r>
          </a:p>
          <a:p>
            <a:pPr>
              <a:lnSpc>
                <a:spcPct val="150000"/>
              </a:lnSpc>
            </a:pPr>
            <a:r>
              <a:rPr lang="en-GB" sz="1400" dirty="0">
                <a:solidFill>
                  <a:schemeClr val="accent2"/>
                </a:solidFill>
              </a:rPr>
              <a:t>Level 3+</a:t>
            </a:r>
          </a:p>
        </p:txBody>
      </p:sp>
      <p:sp>
        <p:nvSpPr>
          <p:cNvPr id="28" name="Rectangle 27"/>
          <p:cNvSpPr/>
          <p:nvPr/>
        </p:nvSpPr>
        <p:spPr>
          <a:xfrm>
            <a:off x="7999765" y="1011663"/>
            <a:ext cx="1763624" cy="276999"/>
          </a:xfrm>
          <a:prstGeom prst="rect">
            <a:avLst/>
          </a:prstGeom>
        </p:spPr>
        <p:txBody>
          <a:bodyPr wrap="none">
            <a:spAutoFit/>
          </a:bodyPr>
          <a:lstStyle/>
          <a:p>
            <a:r>
              <a:rPr lang="en-GB" sz="1200" b="1" dirty="0">
                <a:solidFill>
                  <a:schemeClr val="accent2"/>
                </a:solidFill>
              </a:rPr>
              <a:t>Highest qualifications</a:t>
            </a:r>
            <a:endParaRPr lang="en-GB" sz="1200" dirty="0">
              <a:solidFill>
                <a:schemeClr val="accent2"/>
              </a:solidFill>
            </a:endParaRPr>
          </a:p>
        </p:txBody>
      </p:sp>
      <p:sp>
        <p:nvSpPr>
          <p:cNvPr id="29" name="Rectangle 28"/>
          <p:cNvSpPr/>
          <p:nvPr/>
        </p:nvSpPr>
        <p:spPr>
          <a:xfrm>
            <a:off x="8977777" y="1466512"/>
            <a:ext cx="540533" cy="1061829"/>
          </a:xfrm>
          <a:prstGeom prst="rect">
            <a:avLst/>
          </a:prstGeom>
        </p:spPr>
        <p:txBody>
          <a:bodyPr wrap="none">
            <a:spAutoFit/>
          </a:bodyPr>
          <a:lstStyle/>
          <a:p>
            <a:pPr algn="ctr">
              <a:lnSpc>
                <a:spcPct val="150000"/>
              </a:lnSpc>
            </a:pPr>
            <a:r>
              <a:rPr lang="en-GB" sz="1400" b="1" dirty="0">
                <a:solidFill>
                  <a:srgbClr val="5D29FF"/>
                </a:solidFill>
              </a:rPr>
              <a:t>6%</a:t>
            </a:r>
          </a:p>
          <a:p>
            <a:pPr algn="ctr">
              <a:lnSpc>
                <a:spcPct val="150000"/>
              </a:lnSpc>
            </a:pPr>
            <a:r>
              <a:rPr lang="en-GB" sz="1400" b="1" dirty="0">
                <a:solidFill>
                  <a:srgbClr val="5D29FF"/>
                </a:solidFill>
              </a:rPr>
              <a:t>52%</a:t>
            </a:r>
          </a:p>
          <a:p>
            <a:pPr algn="ctr">
              <a:lnSpc>
                <a:spcPct val="150000"/>
              </a:lnSpc>
            </a:pPr>
            <a:r>
              <a:rPr lang="en-GB" sz="1400" b="1" dirty="0">
                <a:solidFill>
                  <a:schemeClr val="accent2"/>
                </a:solidFill>
              </a:rPr>
              <a:t>29%</a:t>
            </a:r>
            <a:endParaRPr lang="en-GB" sz="1400" dirty="0">
              <a:solidFill>
                <a:schemeClr val="accent2"/>
              </a:solidFill>
            </a:endParaRPr>
          </a:p>
        </p:txBody>
      </p:sp>
      <p:sp>
        <p:nvSpPr>
          <p:cNvPr id="30" name="TextBox 29"/>
          <p:cNvSpPr txBox="1"/>
          <p:nvPr/>
        </p:nvSpPr>
        <p:spPr>
          <a:xfrm>
            <a:off x="9345600" y="1507916"/>
            <a:ext cx="514247" cy="369332"/>
          </a:xfrm>
          <a:prstGeom prst="rect">
            <a:avLst/>
          </a:prstGeom>
          <a:noFill/>
        </p:spPr>
        <p:txBody>
          <a:bodyPr wrap="square" rtlCol="0">
            <a:spAutoFit/>
          </a:bodyPr>
          <a:lstStyle/>
          <a:p>
            <a:pPr algn="ctr"/>
            <a:r>
              <a:rPr lang="en-GB" dirty="0">
                <a:solidFill>
                  <a:srgbClr val="5D29FF"/>
                </a:solidFill>
                <a:sym typeface="Wingdings" panose="05000000000000000000" pitchFamily="2" charset="2"/>
              </a:rPr>
              <a:t></a:t>
            </a:r>
            <a:endParaRPr lang="en-GB" dirty="0">
              <a:solidFill>
                <a:srgbClr val="5D29FF"/>
              </a:solidFill>
            </a:endParaRPr>
          </a:p>
        </p:txBody>
      </p:sp>
      <p:sp>
        <p:nvSpPr>
          <p:cNvPr id="31" name="Rectangle 30"/>
          <p:cNvSpPr/>
          <p:nvPr/>
        </p:nvSpPr>
        <p:spPr>
          <a:xfrm rot="16200000">
            <a:off x="4974397" y="1608352"/>
            <a:ext cx="1128835" cy="276999"/>
          </a:xfrm>
          <a:prstGeom prst="rect">
            <a:avLst/>
          </a:prstGeom>
        </p:spPr>
        <p:txBody>
          <a:bodyPr wrap="none">
            <a:spAutoFit/>
          </a:bodyPr>
          <a:lstStyle/>
          <a:p>
            <a:r>
              <a:rPr lang="en-GB" sz="1200" b="1" dirty="0">
                <a:solidFill>
                  <a:schemeClr val="accent2"/>
                </a:solidFill>
              </a:rPr>
              <a:t>Social grade</a:t>
            </a:r>
          </a:p>
        </p:txBody>
      </p:sp>
      <p:sp>
        <p:nvSpPr>
          <p:cNvPr id="32" name="Rectangle 31"/>
          <p:cNvSpPr/>
          <p:nvPr/>
        </p:nvSpPr>
        <p:spPr>
          <a:xfrm>
            <a:off x="4072850" y="1011663"/>
            <a:ext cx="497252" cy="276999"/>
          </a:xfrm>
          <a:prstGeom prst="rect">
            <a:avLst/>
          </a:prstGeom>
        </p:spPr>
        <p:txBody>
          <a:bodyPr wrap="none">
            <a:spAutoFit/>
          </a:bodyPr>
          <a:lstStyle/>
          <a:p>
            <a:r>
              <a:rPr lang="en-GB" sz="1200" b="1" dirty="0">
                <a:solidFill>
                  <a:schemeClr val="accent2"/>
                </a:solidFill>
              </a:rPr>
              <a:t>Age</a:t>
            </a:r>
          </a:p>
        </p:txBody>
      </p:sp>
      <p:sp>
        <p:nvSpPr>
          <p:cNvPr id="33" name="Rectangle 32"/>
          <p:cNvSpPr/>
          <p:nvPr/>
        </p:nvSpPr>
        <p:spPr>
          <a:xfrm>
            <a:off x="807143" y="1011663"/>
            <a:ext cx="753732" cy="276999"/>
          </a:xfrm>
          <a:prstGeom prst="rect">
            <a:avLst/>
          </a:prstGeom>
        </p:spPr>
        <p:txBody>
          <a:bodyPr wrap="none">
            <a:spAutoFit/>
          </a:bodyPr>
          <a:lstStyle/>
          <a:p>
            <a:r>
              <a:rPr lang="en-GB" sz="1200" b="1" dirty="0">
                <a:solidFill>
                  <a:schemeClr val="accent2"/>
                </a:solidFill>
              </a:rPr>
              <a:t>Gender</a:t>
            </a:r>
          </a:p>
        </p:txBody>
      </p:sp>
      <p:sp>
        <p:nvSpPr>
          <p:cNvPr id="34" name="Content Placeholder 2"/>
          <p:cNvSpPr txBox="1">
            <a:spLocks/>
          </p:cNvSpPr>
          <p:nvPr/>
        </p:nvSpPr>
        <p:spPr>
          <a:xfrm>
            <a:off x="4363354" y="3012862"/>
            <a:ext cx="3404560" cy="3581614"/>
          </a:xfrm>
          <a:prstGeom prst="rect">
            <a:avLst/>
          </a:prstGeom>
          <a:solidFill>
            <a:schemeClr val="accent2">
              <a:lumMod val="75000"/>
              <a:alpha val="89804"/>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1800" b="1" dirty="0">
                <a:solidFill>
                  <a:prstClr val="white"/>
                </a:solidFill>
              </a:rPr>
              <a:t>Think museums are:</a:t>
            </a:r>
          </a:p>
          <a:p>
            <a:pPr marL="0" indent="0">
              <a:lnSpc>
                <a:spcPct val="100000"/>
              </a:lnSpc>
              <a:buNone/>
            </a:pPr>
            <a:r>
              <a:rPr lang="en-GB" sz="1800" b="1" dirty="0">
                <a:solidFill>
                  <a:prstClr val="white"/>
                </a:solidFill>
                <a:sym typeface="Wingdings" panose="05000000000000000000" pitchFamily="2" charset="2"/>
              </a:rPr>
              <a:t></a:t>
            </a:r>
            <a:r>
              <a:rPr lang="en-GB" sz="1800" b="1" dirty="0">
                <a:solidFill>
                  <a:prstClr val="white"/>
                </a:solidFill>
              </a:rPr>
              <a:t> Educational</a:t>
            </a:r>
          </a:p>
          <a:p>
            <a:pPr>
              <a:lnSpc>
                <a:spcPct val="100000"/>
              </a:lnSpc>
              <a:buFont typeface="Wingdings" panose="05000000000000000000" pitchFamily="2" charset="2"/>
              <a:buChar char="á"/>
            </a:pPr>
            <a:r>
              <a:rPr lang="en-GB" sz="1800" b="1" dirty="0">
                <a:solidFill>
                  <a:prstClr val="white"/>
                </a:solidFill>
              </a:rPr>
              <a:t> Important</a:t>
            </a:r>
          </a:p>
          <a:p>
            <a:pPr marL="0" indent="0">
              <a:lnSpc>
                <a:spcPct val="100000"/>
              </a:lnSpc>
              <a:buNone/>
            </a:pPr>
            <a:r>
              <a:rPr lang="en-GB" sz="1800" b="1" dirty="0">
                <a:solidFill>
                  <a:prstClr val="white"/>
                </a:solidFill>
                <a:sym typeface="Wingdings" panose="05000000000000000000" pitchFamily="2" charset="2"/>
              </a:rPr>
              <a:t>But:</a:t>
            </a:r>
          </a:p>
          <a:p>
            <a:pPr marL="0" indent="0">
              <a:lnSpc>
                <a:spcPct val="100000"/>
              </a:lnSpc>
              <a:buFont typeface="Arial" panose="020B0604020202020204" pitchFamily="34" charset="0"/>
              <a:buNone/>
            </a:pPr>
            <a:r>
              <a:rPr lang="en-GB" sz="1800" b="1" dirty="0">
                <a:solidFill>
                  <a:prstClr val="white"/>
                </a:solidFill>
                <a:sym typeface="Wingdings" panose="05000000000000000000" pitchFamily="2" charset="2"/>
              </a:rPr>
              <a:t> Old fashioned</a:t>
            </a:r>
          </a:p>
          <a:p>
            <a:pPr marL="0" indent="0">
              <a:lnSpc>
                <a:spcPct val="100000"/>
              </a:lnSpc>
              <a:buFont typeface="Arial" panose="020B0604020202020204" pitchFamily="34" charset="0"/>
              <a:buNone/>
            </a:pPr>
            <a:r>
              <a:rPr lang="en-GB" sz="1800" b="1" dirty="0">
                <a:solidFill>
                  <a:prstClr val="white"/>
                </a:solidFill>
                <a:sym typeface="Wingdings" panose="05000000000000000000" pitchFamily="2" charset="2"/>
              </a:rPr>
              <a:t> Boring</a:t>
            </a:r>
          </a:p>
          <a:p>
            <a:pPr>
              <a:lnSpc>
                <a:spcPct val="100000"/>
              </a:lnSpc>
              <a:buFont typeface="Wingdings" panose="05000000000000000000" pitchFamily="2" charset="2"/>
              <a:buChar char="á"/>
            </a:pPr>
            <a:r>
              <a:rPr lang="en-GB" sz="1800" b="1" dirty="0">
                <a:solidFill>
                  <a:prstClr val="white"/>
                </a:solidFill>
                <a:sym typeface="Wingdings" panose="05000000000000000000" pitchFamily="2" charset="2"/>
              </a:rPr>
              <a:t> For older people</a:t>
            </a:r>
          </a:p>
        </p:txBody>
      </p:sp>
      <p:sp>
        <p:nvSpPr>
          <p:cNvPr id="36" name="Content Placeholder 2"/>
          <p:cNvSpPr txBox="1">
            <a:spLocks/>
          </p:cNvSpPr>
          <p:nvPr/>
        </p:nvSpPr>
        <p:spPr>
          <a:xfrm>
            <a:off x="8241956" y="3004924"/>
            <a:ext cx="3404560" cy="3581614"/>
          </a:xfrm>
          <a:prstGeom prst="rect">
            <a:avLst/>
          </a:prstGeom>
          <a:solidFill>
            <a:schemeClr val="accent2">
              <a:lumMod val="60000"/>
              <a:lumOff val="40000"/>
              <a:alpha val="89804"/>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1800" b="1" dirty="0">
                <a:solidFill>
                  <a:schemeClr val="accent2">
                    <a:lumMod val="50000"/>
                  </a:schemeClr>
                </a:solidFill>
              </a:rPr>
              <a:t>Want to see:</a:t>
            </a:r>
          </a:p>
          <a:p>
            <a:pPr marL="0" indent="0">
              <a:lnSpc>
                <a:spcPct val="100000"/>
              </a:lnSpc>
              <a:buNone/>
            </a:pPr>
            <a:r>
              <a:rPr lang="en-GB" sz="1800" b="1" dirty="0">
                <a:solidFill>
                  <a:schemeClr val="accent2">
                    <a:lumMod val="50000"/>
                  </a:schemeClr>
                </a:solidFill>
                <a:sym typeface="Wingdings" panose="05000000000000000000" pitchFamily="2" charset="2"/>
              </a:rPr>
              <a:t> </a:t>
            </a:r>
            <a:r>
              <a:rPr lang="en-GB" sz="1800" b="1" dirty="0">
                <a:solidFill>
                  <a:schemeClr val="accent2">
                    <a:lumMod val="50000"/>
                  </a:schemeClr>
                </a:solidFill>
              </a:rPr>
              <a:t>Interesting temporary exhibitions</a:t>
            </a:r>
          </a:p>
          <a:p>
            <a:pPr marL="0" indent="0">
              <a:lnSpc>
                <a:spcPct val="100000"/>
              </a:lnSpc>
              <a:buNone/>
            </a:pPr>
            <a:r>
              <a:rPr lang="en-GB" sz="1800" b="1" dirty="0">
                <a:solidFill>
                  <a:schemeClr val="accent2">
                    <a:lumMod val="50000"/>
                  </a:schemeClr>
                </a:solidFill>
                <a:sym typeface="Wingdings" panose="05000000000000000000" pitchFamily="2" charset="2"/>
              </a:rPr>
              <a:t> </a:t>
            </a:r>
            <a:r>
              <a:rPr lang="en-GB" sz="1800" b="1" dirty="0">
                <a:solidFill>
                  <a:schemeClr val="accent2">
                    <a:lumMod val="50000"/>
                  </a:schemeClr>
                </a:solidFill>
              </a:rPr>
              <a:t>Digital tech</a:t>
            </a:r>
          </a:p>
          <a:p>
            <a:pPr>
              <a:lnSpc>
                <a:spcPct val="100000"/>
              </a:lnSpc>
              <a:buFont typeface="Wingdings" panose="05000000000000000000" pitchFamily="2" charset="2"/>
              <a:buChar char="á"/>
            </a:pPr>
            <a:r>
              <a:rPr lang="en-GB" sz="1800" b="1" dirty="0">
                <a:solidFill>
                  <a:schemeClr val="accent2">
                    <a:lumMod val="50000"/>
                  </a:schemeClr>
                </a:solidFill>
              </a:rPr>
              <a:t>Interactive exhibits</a:t>
            </a:r>
          </a:p>
          <a:p>
            <a:pPr marL="0" indent="0">
              <a:lnSpc>
                <a:spcPct val="100000"/>
              </a:lnSpc>
              <a:buNone/>
            </a:pPr>
            <a:r>
              <a:rPr lang="en-GB" sz="1800" b="1" dirty="0">
                <a:solidFill>
                  <a:schemeClr val="accent2">
                    <a:lumMod val="50000"/>
                  </a:schemeClr>
                </a:solidFill>
                <a:sym typeface="Wingdings" panose="05000000000000000000" pitchFamily="2" charset="2"/>
              </a:rPr>
              <a:t> Permanent collections kept fresh</a:t>
            </a:r>
            <a:endParaRPr lang="en-GB" sz="1800" b="1" dirty="0">
              <a:solidFill>
                <a:schemeClr val="accent2">
                  <a:lumMod val="50000"/>
                </a:schemeClr>
              </a:solidFill>
            </a:endParaRPr>
          </a:p>
        </p:txBody>
      </p:sp>
      <p:sp>
        <p:nvSpPr>
          <p:cNvPr id="35" name="TextBox 34"/>
          <p:cNvSpPr txBox="1"/>
          <p:nvPr/>
        </p:nvSpPr>
        <p:spPr>
          <a:xfrm>
            <a:off x="9352424" y="1780298"/>
            <a:ext cx="514247" cy="369332"/>
          </a:xfrm>
          <a:prstGeom prst="rect">
            <a:avLst/>
          </a:prstGeom>
          <a:noFill/>
        </p:spPr>
        <p:txBody>
          <a:bodyPr wrap="square" rtlCol="0">
            <a:spAutoFit/>
          </a:bodyPr>
          <a:lstStyle/>
          <a:p>
            <a:pPr algn="ctr"/>
            <a:r>
              <a:rPr lang="en-GB" dirty="0">
                <a:solidFill>
                  <a:srgbClr val="5D29FF"/>
                </a:solidFill>
                <a:sym typeface="Wingdings" panose="05000000000000000000" pitchFamily="2" charset="2"/>
              </a:rPr>
              <a:t></a:t>
            </a:r>
            <a:endParaRPr lang="en-GB" dirty="0">
              <a:solidFill>
                <a:srgbClr val="5D29FF"/>
              </a:solidFill>
            </a:endParaRPr>
          </a:p>
        </p:txBody>
      </p:sp>
      <p:sp>
        <p:nvSpPr>
          <p:cNvPr id="37" name="TextBox 36"/>
          <p:cNvSpPr txBox="1"/>
          <p:nvPr/>
        </p:nvSpPr>
        <p:spPr>
          <a:xfrm flipV="1">
            <a:off x="9354702" y="2153433"/>
            <a:ext cx="514247" cy="369332"/>
          </a:xfrm>
          <a:prstGeom prst="rect">
            <a:avLst/>
          </a:prstGeom>
          <a:noFill/>
        </p:spPr>
        <p:txBody>
          <a:bodyPr wrap="square" rtlCol="0">
            <a:spAutoFit/>
          </a:bodyPr>
          <a:lstStyle/>
          <a:p>
            <a:pPr algn="ctr"/>
            <a:r>
              <a:rPr lang="en-GB" dirty="0">
                <a:solidFill>
                  <a:schemeClr val="accent2"/>
                </a:solidFill>
                <a:sym typeface="Wingdings" panose="05000000000000000000" pitchFamily="2" charset="2"/>
              </a:rPr>
              <a:t></a:t>
            </a:r>
            <a:endParaRPr lang="en-GB" dirty="0">
              <a:solidFill>
                <a:schemeClr val="accent2"/>
              </a:solidFill>
            </a:endParaRPr>
          </a:p>
        </p:txBody>
      </p:sp>
      <p:sp>
        <p:nvSpPr>
          <p:cNvPr id="2" name="Slide Number Placeholder 1">
            <a:extLst>
              <a:ext uri="{FF2B5EF4-FFF2-40B4-BE49-F238E27FC236}">
                <a16:creationId xmlns:a16="http://schemas.microsoft.com/office/drawing/2014/main" id="{E324C9F6-91A5-2040-AC1C-009EE19693D3}"/>
              </a:ext>
            </a:extLst>
          </p:cNvPr>
          <p:cNvSpPr>
            <a:spLocks noGrp="1"/>
          </p:cNvSpPr>
          <p:nvPr>
            <p:ph type="sldNum" sz="quarter" idx="12"/>
          </p:nvPr>
        </p:nvSpPr>
        <p:spPr>
          <a:xfrm>
            <a:off x="9263527" y="6492875"/>
            <a:ext cx="2743200" cy="365125"/>
          </a:xfrm>
        </p:spPr>
        <p:txBody>
          <a:bodyPr/>
          <a:lstStyle/>
          <a:p>
            <a:fld id="{3EBA1AA4-1184-42E6-9FAC-E6D11BBC447D}" type="slidenum">
              <a:rPr lang="en-GB" smtClean="0">
                <a:solidFill>
                  <a:schemeClr val="tx2"/>
                </a:solidFill>
              </a:rPr>
              <a:t>43</a:t>
            </a:fld>
            <a:endParaRPr lang="en-GB" dirty="0">
              <a:solidFill>
                <a:schemeClr val="tx2"/>
              </a:solidFill>
            </a:endParaRPr>
          </a:p>
        </p:txBody>
      </p:sp>
      <p:sp>
        <p:nvSpPr>
          <p:cNvPr id="38" name="Rectangle 37"/>
          <p:cNvSpPr/>
          <p:nvPr/>
        </p:nvSpPr>
        <p:spPr>
          <a:xfrm>
            <a:off x="9997901" y="1371262"/>
            <a:ext cx="1280513" cy="1169551"/>
          </a:xfrm>
          <a:prstGeom prst="rect">
            <a:avLst/>
          </a:prstGeom>
        </p:spPr>
        <p:txBody>
          <a:bodyPr wrap="square">
            <a:spAutoFit/>
          </a:bodyPr>
          <a:lstStyle/>
          <a:p>
            <a:pPr algn="r"/>
            <a:r>
              <a:rPr lang="en-GB" sz="1400" dirty="0">
                <a:solidFill>
                  <a:schemeClr val="accent2">
                    <a:lumMod val="75000"/>
                  </a:schemeClr>
                </a:solidFill>
              </a:rPr>
              <a:t>Education/ training</a:t>
            </a:r>
          </a:p>
          <a:p>
            <a:pPr algn="r"/>
            <a:r>
              <a:rPr lang="en-GB" sz="1400" dirty="0">
                <a:solidFill>
                  <a:schemeClr val="accent2">
                    <a:lumMod val="75000"/>
                  </a:schemeClr>
                </a:solidFill>
              </a:rPr>
              <a:t>Working</a:t>
            </a:r>
          </a:p>
          <a:p>
            <a:pPr algn="r"/>
            <a:r>
              <a:rPr lang="en-GB" sz="1400" dirty="0">
                <a:solidFill>
                  <a:schemeClr val="accent2">
                    <a:lumMod val="75000"/>
                  </a:schemeClr>
                </a:solidFill>
              </a:rPr>
              <a:t>Not working</a:t>
            </a:r>
          </a:p>
          <a:p>
            <a:pPr algn="r"/>
            <a:r>
              <a:rPr lang="en-GB" sz="1400" dirty="0">
                <a:solidFill>
                  <a:schemeClr val="accent2">
                    <a:lumMod val="75000"/>
                  </a:schemeClr>
                </a:solidFill>
              </a:rPr>
              <a:t>Other/NA</a:t>
            </a:r>
          </a:p>
        </p:txBody>
      </p:sp>
      <p:sp>
        <p:nvSpPr>
          <p:cNvPr id="40" name="Rectangle 39"/>
          <p:cNvSpPr/>
          <p:nvPr/>
        </p:nvSpPr>
        <p:spPr>
          <a:xfrm>
            <a:off x="10473331" y="1011659"/>
            <a:ext cx="1024639" cy="276999"/>
          </a:xfrm>
          <a:prstGeom prst="rect">
            <a:avLst/>
          </a:prstGeom>
        </p:spPr>
        <p:txBody>
          <a:bodyPr wrap="none">
            <a:spAutoFit/>
          </a:bodyPr>
          <a:lstStyle/>
          <a:p>
            <a:r>
              <a:rPr lang="en-GB" sz="1200" b="1" dirty="0">
                <a:solidFill>
                  <a:schemeClr val="accent2">
                    <a:lumMod val="75000"/>
                  </a:schemeClr>
                </a:solidFill>
              </a:rPr>
              <a:t>Work status</a:t>
            </a:r>
            <a:endParaRPr lang="en-GB" sz="1200" dirty="0">
              <a:solidFill>
                <a:schemeClr val="accent2">
                  <a:lumMod val="75000"/>
                </a:schemeClr>
              </a:solidFill>
            </a:endParaRPr>
          </a:p>
        </p:txBody>
      </p:sp>
      <p:sp>
        <p:nvSpPr>
          <p:cNvPr id="41" name="Rectangle 40"/>
          <p:cNvSpPr/>
          <p:nvPr/>
        </p:nvSpPr>
        <p:spPr>
          <a:xfrm>
            <a:off x="11288669" y="1579825"/>
            <a:ext cx="540533" cy="954107"/>
          </a:xfrm>
          <a:prstGeom prst="rect">
            <a:avLst/>
          </a:prstGeom>
        </p:spPr>
        <p:txBody>
          <a:bodyPr wrap="none">
            <a:spAutoFit/>
          </a:bodyPr>
          <a:lstStyle/>
          <a:p>
            <a:pPr algn="ctr"/>
            <a:r>
              <a:rPr lang="en-GB" sz="1400" b="1" dirty="0">
                <a:solidFill>
                  <a:schemeClr val="accent2">
                    <a:lumMod val="75000"/>
                  </a:schemeClr>
                </a:solidFill>
              </a:rPr>
              <a:t>44%</a:t>
            </a:r>
          </a:p>
          <a:p>
            <a:pPr algn="ctr"/>
            <a:r>
              <a:rPr lang="en-GB" sz="1400" b="1" dirty="0">
                <a:solidFill>
                  <a:schemeClr val="accent2">
                    <a:lumMod val="75000"/>
                  </a:schemeClr>
                </a:solidFill>
              </a:rPr>
              <a:t>34%</a:t>
            </a:r>
          </a:p>
          <a:p>
            <a:pPr algn="ctr"/>
            <a:r>
              <a:rPr lang="en-GB" sz="1400" b="1" dirty="0">
                <a:solidFill>
                  <a:schemeClr val="accent2">
                    <a:lumMod val="75000"/>
                  </a:schemeClr>
                </a:solidFill>
              </a:rPr>
              <a:t>15%</a:t>
            </a:r>
          </a:p>
          <a:p>
            <a:pPr algn="ctr"/>
            <a:r>
              <a:rPr lang="en-GB" sz="1400" b="1" dirty="0">
                <a:solidFill>
                  <a:schemeClr val="accent2">
                    <a:lumMod val="75000"/>
                  </a:schemeClr>
                </a:solidFill>
              </a:rPr>
              <a:t>8%</a:t>
            </a:r>
            <a:endParaRPr lang="en-GB" sz="1400" dirty="0">
              <a:solidFill>
                <a:schemeClr val="accent2">
                  <a:lumMod val="75000"/>
                </a:schemeClr>
              </a:solidFill>
            </a:endParaRPr>
          </a:p>
        </p:txBody>
      </p:sp>
    </p:spTree>
    <p:extLst>
      <p:ext uri="{BB962C8B-B14F-4D97-AF65-F5344CB8AC3E}">
        <p14:creationId xmlns:p14="http://schemas.microsoft.com/office/powerpoint/2010/main" val="12809653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visitors at museum of scot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64"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96412" y="223648"/>
            <a:ext cx="11763048" cy="893189"/>
          </a:xfrm>
          <a:solidFill>
            <a:schemeClr val="bg1">
              <a:alpha val="90000"/>
            </a:schemeClr>
          </a:solidFill>
        </p:spPr>
        <p:txBody>
          <a:bodyPr>
            <a:noAutofit/>
          </a:bodyPr>
          <a:lstStyle/>
          <a:p>
            <a:pPr>
              <a:lnSpc>
                <a:spcPct val="100000"/>
              </a:lnSpc>
            </a:pPr>
            <a:r>
              <a:rPr lang="en-GB" sz="2800" dirty="0">
                <a:solidFill>
                  <a:schemeClr val="accent2"/>
                </a:solidFill>
              </a:rPr>
              <a:t>NOT interested in heritage and NOT a museum person ‘Inspiration Seekers’</a:t>
            </a:r>
          </a:p>
        </p:txBody>
      </p:sp>
      <p:sp>
        <p:nvSpPr>
          <p:cNvPr id="3" name="Content Placeholder 2"/>
          <p:cNvSpPr>
            <a:spLocks noGrp="1"/>
          </p:cNvSpPr>
          <p:nvPr>
            <p:ph idx="1"/>
          </p:nvPr>
        </p:nvSpPr>
        <p:spPr>
          <a:xfrm>
            <a:off x="66786" y="5374375"/>
            <a:ext cx="11892674" cy="1370339"/>
          </a:xfrm>
          <a:solidFill>
            <a:schemeClr val="accent2">
              <a:lumMod val="75000"/>
              <a:alpha val="90000"/>
            </a:schemeClr>
          </a:solidFill>
          <a:ln>
            <a:noFill/>
          </a:ln>
        </p:spPr>
        <p:txBody>
          <a:bodyPr>
            <a:normAutofit/>
          </a:bodyPr>
          <a:lstStyle/>
          <a:p>
            <a:pPr marL="0" indent="0">
              <a:lnSpc>
                <a:spcPct val="100000"/>
              </a:lnSpc>
              <a:spcBef>
                <a:spcPts val="0"/>
              </a:spcBef>
              <a:buNone/>
            </a:pPr>
            <a:r>
              <a:rPr lang="en-GB" sz="2000" dirty="0">
                <a:solidFill>
                  <a:schemeClr val="bg1"/>
                </a:solidFill>
              </a:rPr>
              <a:t> </a:t>
            </a:r>
            <a:r>
              <a:rPr lang="en-GB" sz="2000" b="1" dirty="0">
                <a:solidFill>
                  <a:schemeClr val="bg1"/>
                </a:solidFill>
              </a:rPr>
              <a:t>POSSIBLE BARRIERS</a:t>
            </a:r>
            <a:endParaRPr lang="en-GB" sz="2000" dirty="0">
              <a:solidFill>
                <a:schemeClr val="bg1"/>
              </a:solidFill>
            </a:endParaRPr>
          </a:p>
          <a:p>
            <a:pPr lvl="0">
              <a:lnSpc>
                <a:spcPct val="100000"/>
              </a:lnSpc>
              <a:spcBef>
                <a:spcPts val="0"/>
              </a:spcBef>
            </a:pPr>
            <a:r>
              <a:rPr lang="en-GB" sz="1800" dirty="0">
                <a:solidFill>
                  <a:schemeClr val="bg1"/>
                </a:solidFill>
              </a:rPr>
              <a:t>No past relationship so it’s hard to build one with them </a:t>
            </a:r>
          </a:p>
          <a:p>
            <a:pPr lvl="0">
              <a:lnSpc>
                <a:spcPct val="100000"/>
              </a:lnSpc>
              <a:spcBef>
                <a:spcPts val="0"/>
              </a:spcBef>
            </a:pPr>
            <a:r>
              <a:rPr lang="en-GB" sz="1800" dirty="0">
                <a:solidFill>
                  <a:schemeClr val="bg1"/>
                </a:solidFill>
              </a:rPr>
              <a:t>Will only go if their friends want to – would never think to go otherwise </a:t>
            </a:r>
          </a:p>
          <a:p>
            <a:pPr lvl="0">
              <a:lnSpc>
                <a:spcPct val="100000"/>
              </a:lnSpc>
              <a:spcBef>
                <a:spcPts val="0"/>
              </a:spcBef>
            </a:pPr>
            <a:r>
              <a:rPr lang="en-GB" sz="1800" dirty="0">
                <a:solidFill>
                  <a:schemeClr val="bg1"/>
                </a:solidFill>
              </a:rPr>
              <a:t>If they go once why go again/regularly </a:t>
            </a:r>
          </a:p>
          <a:p>
            <a:pPr>
              <a:lnSpc>
                <a:spcPct val="100000"/>
              </a:lnSpc>
              <a:spcBef>
                <a:spcPts val="0"/>
              </a:spcBef>
            </a:pPr>
            <a:endParaRPr lang="en-GB" sz="2000" dirty="0">
              <a:solidFill>
                <a:schemeClr val="bg1"/>
              </a:solidFill>
            </a:endParaRPr>
          </a:p>
        </p:txBody>
      </p:sp>
      <p:sp>
        <p:nvSpPr>
          <p:cNvPr id="4" name="Rectangle 3"/>
          <p:cNvSpPr/>
          <p:nvPr/>
        </p:nvSpPr>
        <p:spPr>
          <a:xfrm>
            <a:off x="66786" y="1303275"/>
            <a:ext cx="3646232" cy="3876397"/>
          </a:xfrm>
          <a:prstGeom prst="rect">
            <a:avLst/>
          </a:prstGeom>
          <a:solidFill>
            <a:schemeClr val="accent2">
              <a:lumMod val="75000"/>
              <a:alpha val="90000"/>
            </a:schemeClr>
          </a:solidFill>
          <a:ln>
            <a:noFill/>
          </a:ln>
        </p:spPr>
        <p:txBody>
          <a:bodyPr wrap="square">
            <a:noAutofit/>
          </a:bodyPr>
          <a:lstStyle/>
          <a:p>
            <a:pPr algn="ctr"/>
            <a:r>
              <a:rPr lang="en-GB" sz="2400" b="1" dirty="0">
                <a:solidFill>
                  <a:schemeClr val="bg1"/>
                </a:solidFill>
              </a:rPr>
              <a:t>PAST</a:t>
            </a:r>
            <a:endParaRPr lang="en-GB" sz="2800" b="1" dirty="0">
              <a:solidFill>
                <a:schemeClr val="bg1"/>
              </a:solidFill>
            </a:endParaRPr>
          </a:p>
          <a:p>
            <a:pPr algn="ctr"/>
            <a:endParaRPr lang="en-GB" sz="1050" dirty="0">
              <a:solidFill>
                <a:schemeClr val="bg1"/>
              </a:solidFill>
            </a:endParaRPr>
          </a:p>
          <a:p>
            <a:pPr marL="285750" lvl="0" indent="-285750">
              <a:buFont typeface="Arial" panose="020B0604020202020204" pitchFamily="34" charset="0"/>
              <a:buChar char="•"/>
            </a:pPr>
            <a:r>
              <a:rPr lang="en-GB" dirty="0">
                <a:solidFill>
                  <a:schemeClr val="bg1"/>
                </a:solidFill>
              </a:rPr>
              <a:t>Didn’t really go that much when they were younger </a:t>
            </a:r>
          </a:p>
          <a:p>
            <a:pPr marL="285750" lvl="0" indent="-285750">
              <a:buFont typeface="Arial" panose="020B0604020202020204" pitchFamily="34" charset="0"/>
              <a:buChar char="•"/>
            </a:pPr>
            <a:r>
              <a:rPr lang="en-GB" dirty="0">
                <a:solidFill>
                  <a:schemeClr val="bg1"/>
                </a:solidFill>
              </a:rPr>
              <a:t>Possibly went with school </a:t>
            </a:r>
          </a:p>
          <a:p>
            <a:pPr marL="285750" lvl="0" indent="-285750">
              <a:buFont typeface="Arial" panose="020B0604020202020204" pitchFamily="34" charset="0"/>
              <a:buChar char="•"/>
            </a:pPr>
            <a:r>
              <a:rPr lang="en-GB" dirty="0">
                <a:solidFill>
                  <a:schemeClr val="bg1"/>
                </a:solidFill>
              </a:rPr>
              <a:t>But low engagement </a:t>
            </a:r>
          </a:p>
          <a:p>
            <a:pPr marL="285750" lvl="0" indent="-285750">
              <a:buFont typeface="Arial" panose="020B0604020202020204" pitchFamily="34" charset="0"/>
              <a:buChar char="•"/>
            </a:pPr>
            <a:r>
              <a:rPr lang="en-GB" dirty="0">
                <a:solidFill>
                  <a:schemeClr val="bg1"/>
                </a:solidFill>
              </a:rPr>
              <a:t>And had no personal drive to visit </a:t>
            </a:r>
          </a:p>
          <a:p>
            <a:pPr marL="285750" lvl="0" indent="-285750">
              <a:buFont typeface="Arial" panose="020B0604020202020204" pitchFamily="34" charset="0"/>
              <a:buChar char="•"/>
            </a:pPr>
            <a:r>
              <a:rPr lang="en-GB" dirty="0">
                <a:solidFill>
                  <a:schemeClr val="bg1"/>
                </a:solidFill>
              </a:rPr>
              <a:t>Less interested in cultural experiences in general </a:t>
            </a:r>
          </a:p>
          <a:p>
            <a:pPr marL="285750" lvl="0" indent="-285750">
              <a:buFont typeface="Arial" panose="020B0604020202020204" pitchFamily="34" charset="0"/>
              <a:buChar char="•"/>
            </a:pPr>
            <a:r>
              <a:rPr lang="en-GB" dirty="0">
                <a:solidFill>
                  <a:schemeClr val="bg1"/>
                </a:solidFill>
              </a:rPr>
              <a:t>More motivated by entertainment</a:t>
            </a:r>
          </a:p>
        </p:txBody>
      </p:sp>
      <p:sp>
        <p:nvSpPr>
          <p:cNvPr id="5" name="Rectangle 4"/>
          <p:cNvSpPr/>
          <p:nvPr/>
        </p:nvSpPr>
        <p:spPr>
          <a:xfrm>
            <a:off x="3810000" y="1303275"/>
            <a:ext cx="3906982" cy="3876395"/>
          </a:xfrm>
          <a:prstGeom prst="rect">
            <a:avLst/>
          </a:prstGeom>
          <a:solidFill>
            <a:schemeClr val="accent2">
              <a:lumMod val="60000"/>
              <a:lumOff val="40000"/>
              <a:alpha val="90000"/>
            </a:schemeClr>
          </a:solidFill>
          <a:ln>
            <a:noFill/>
          </a:ln>
        </p:spPr>
        <p:txBody>
          <a:bodyPr wrap="square">
            <a:noAutofit/>
          </a:bodyPr>
          <a:lstStyle/>
          <a:p>
            <a:pPr algn="ctr"/>
            <a:r>
              <a:rPr lang="en-GB" sz="2400" b="1" dirty="0">
                <a:solidFill>
                  <a:schemeClr val="accent2">
                    <a:lumMod val="50000"/>
                  </a:schemeClr>
                </a:solidFill>
              </a:rPr>
              <a:t>PRESENT</a:t>
            </a:r>
          </a:p>
          <a:p>
            <a:pPr algn="ctr"/>
            <a:endParaRPr lang="en-GB" sz="1050" dirty="0">
              <a:solidFill>
                <a:schemeClr val="accent2">
                  <a:lumMod val="50000"/>
                </a:schemeClr>
              </a:solidFill>
            </a:endParaRPr>
          </a:p>
          <a:p>
            <a:pPr marL="285750" lvl="0" indent="-285750">
              <a:buFont typeface="Arial" panose="020B0604020202020204" pitchFamily="34" charset="0"/>
              <a:buChar char="•"/>
            </a:pPr>
            <a:r>
              <a:rPr lang="en-GB" dirty="0">
                <a:solidFill>
                  <a:schemeClr val="accent2">
                    <a:lumMod val="50000"/>
                  </a:schemeClr>
                </a:solidFill>
              </a:rPr>
              <a:t>Little to no relationship with museums and heritage</a:t>
            </a:r>
          </a:p>
          <a:p>
            <a:pPr marL="285750" lvl="0" indent="-285750">
              <a:buFont typeface="Arial" panose="020B0604020202020204" pitchFamily="34" charset="0"/>
              <a:buChar char="•"/>
            </a:pPr>
            <a:r>
              <a:rPr lang="en-GB" dirty="0">
                <a:solidFill>
                  <a:schemeClr val="accent2">
                    <a:lumMod val="50000"/>
                  </a:schemeClr>
                </a:solidFill>
              </a:rPr>
              <a:t>Going isn’t really on their  radar </a:t>
            </a:r>
          </a:p>
          <a:p>
            <a:pPr marL="285750" lvl="0" indent="-285750">
              <a:buFont typeface="Arial" panose="020B0604020202020204" pitchFamily="34" charset="0"/>
              <a:buChar char="•"/>
            </a:pPr>
            <a:r>
              <a:rPr lang="en-GB" dirty="0">
                <a:solidFill>
                  <a:schemeClr val="accent2">
                    <a:lumMod val="50000"/>
                  </a:schemeClr>
                </a:solidFill>
              </a:rPr>
              <a:t>Might be motivated to go if a friend (who is into it) tells them about something special/different and then they go together </a:t>
            </a:r>
          </a:p>
          <a:p>
            <a:pPr marL="285750" lvl="0" indent="-285750">
              <a:buFont typeface="Arial" panose="020B0604020202020204" pitchFamily="34" charset="0"/>
              <a:buChar char="•"/>
            </a:pPr>
            <a:r>
              <a:rPr lang="en-GB" dirty="0">
                <a:solidFill>
                  <a:schemeClr val="accent2">
                    <a:lumMod val="50000"/>
                  </a:schemeClr>
                </a:solidFill>
              </a:rPr>
              <a:t>Need a reason to go which they don’t always/seem to have</a:t>
            </a:r>
          </a:p>
        </p:txBody>
      </p:sp>
      <p:sp>
        <p:nvSpPr>
          <p:cNvPr id="6" name="Rectangle 5"/>
          <p:cNvSpPr/>
          <p:nvPr/>
        </p:nvSpPr>
        <p:spPr>
          <a:xfrm>
            <a:off x="7816085" y="1303275"/>
            <a:ext cx="4143375" cy="3876395"/>
          </a:xfrm>
          <a:prstGeom prst="rect">
            <a:avLst/>
          </a:prstGeom>
          <a:solidFill>
            <a:schemeClr val="bg1">
              <a:alpha val="90000"/>
            </a:schemeClr>
          </a:solidFill>
          <a:ln>
            <a:noFill/>
          </a:ln>
        </p:spPr>
        <p:txBody>
          <a:bodyPr wrap="square">
            <a:noAutofit/>
          </a:bodyPr>
          <a:lstStyle/>
          <a:p>
            <a:pPr algn="ctr"/>
            <a:r>
              <a:rPr lang="en-GB" sz="2400" b="1" dirty="0">
                <a:solidFill>
                  <a:schemeClr val="accent2"/>
                </a:solidFill>
              </a:rPr>
              <a:t>FUTURE</a:t>
            </a:r>
          </a:p>
          <a:p>
            <a:pPr algn="ctr"/>
            <a:endParaRPr lang="en-GB" sz="1050" dirty="0">
              <a:solidFill>
                <a:schemeClr val="accent2"/>
              </a:solidFill>
            </a:endParaRPr>
          </a:p>
          <a:p>
            <a:pPr marL="285750" lvl="0" indent="-285750">
              <a:buFont typeface="Arial" panose="020B0604020202020204" pitchFamily="34" charset="0"/>
              <a:buChar char="•"/>
            </a:pPr>
            <a:r>
              <a:rPr lang="en-GB" dirty="0">
                <a:solidFill>
                  <a:schemeClr val="accent2"/>
                </a:solidFill>
              </a:rPr>
              <a:t>Like the idea of fun and social events within a museum – something new and different and a way for them to reconsider going </a:t>
            </a:r>
          </a:p>
          <a:p>
            <a:pPr marL="285750" lvl="0" indent="-285750">
              <a:buFont typeface="Arial" panose="020B0604020202020204" pitchFamily="34" charset="0"/>
              <a:buChar char="•"/>
            </a:pPr>
            <a:r>
              <a:rPr lang="en-GB" dirty="0">
                <a:solidFill>
                  <a:schemeClr val="accent2"/>
                </a:solidFill>
              </a:rPr>
              <a:t>Like the museum space when in it (but it’s hard to get them there in the first place) </a:t>
            </a:r>
          </a:p>
        </p:txBody>
      </p:sp>
      <p:sp>
        <p:nvSpPr>
          <p:cNvPr id="7" name="Slide Number Placeholder 6">
            <a:extLst>
              <a:ext uri="{FF2B5EF4-FFF2-40B4-BE49-F238E27FC236}">
                <a16:creationId xmlns:a16="http://schemas.microsoft.com/office/drawing/2014/main" id="{27343FAB-35AE-7C4A-88C8-5EE4309C1A7D}"/>
              </a:ext>
            </a:extLst>
          </p:cNvPr>
          <p:cNvSpPr>
            <a:spLocks noGrp="1"/>
          </p:cNvSpPr>
          <p:nvPr>
            <p:ph type="sldNum" sz="quarter" idx="12"/>
          </p:nvPr>
        </p:nvSpPr>
        <p:spPr/>
        <p:txBody>
          <a:bodyPr/>
          <a:lstStyle/>
          <a:p>
            <a:fld id="{3EBA1AA4-1184-42E6-9FAC-E6D11BBC447D}" type="slidenum">
              <a:rPr lang="en-GB" smtClean="0">
                <a:solidFill>
                  <a:schemeClr val="bg1"/>
                </a:solidFill>
              </a:rPr>
              <a:t>44</a:t>
            </a:fld>
            <a:endParaRPr lang="en-GB" dirty="0">
              <a:solidFill>
                <a:schemeClr val="bg1"/>
              </a:solidFill>
            </a:endParaRPr>
          </a:p>
        </p:txBody>
      </p:sp>
    </p:spTree>
    <p:extLst>
      <p:ext uri="{BB962C8B-B14F-4D97-AF65-F5344CB8AC3E}">
        <p14:creationId xmlns:p14="http://schemas.microsoft.com/office/powerpoint/2010/main" val="5330118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visitors at museum of scot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64"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96412" y="296800"/>
            <a:ext cx="11763048" cy="754227"/>
          </a:xfrm>
          <a:solidFill>
            <a:schemeClr val="bg1">
              <a:alpha val="90000"/>
            </a:schemeClr>
          </a:solidFill>
        </p:spPr>
        <p:txBody>
          <a:bodyPr>
            <a:normAutofit/>
          </a:bodyPr>
          <a:lstStyle/>
          <a:p>
            <a:pPr>
              <a:lnSpc>
                <a:spcPct val="100000"/>
              </a:lnSpc>
            </a:pPr>
            <a:r>
              <a:rPr lang="en-GB" sz="3600" dirty="0">
                <a:solidFill>
                  <a:schemeClr val="accent2"/>
                </a:solidFill>
              </a:rPr>
              <a:t>Inspiration Seekers</a:t>
            </a:r>
          </a:p>
        </p:txBody>
      </p:sp>
      <p:sp>
        <p:nvSpPr>
          <p:cNvPr id="4" name="Rectangle 3"/>
          <p:cNvSpPr/>
          <p:nvPr/>
        </p:nvSpPr>
        <p:spPr>
          <a:xfrm>
            <a:off x="66786" y="1303275"/>
            <a:ext cx="3164094" cy="5383278"/>
          </a:xfrm>
          <a:prstGeom prst="rect">
            <a:avLst/>
          </a:prstGeom>
          <a:solidFill>
            <a:schemeClr val="accent2">
              <a:lumMod val="75000"/>
              <a:alpha val="90000"/>
            </a:schemeClr>
          </a:solidFill>
          <a:ln>
            <a:noFill/>
          </a:ln>
        </p:spPr>
        <p:txBody>
          <a:bodyPr wrap="square">
            <a:noAutofit/>
          </a:bodyPr>
          <a:lstStyle/>
          <a:p>
            <a:pPr algn="ctr"/>
            <a:r>
              <a:rPr lang="en-GB" sz="2400" b="1" dirty="0">
                <a:solidFill>
                  <a:schemeClr val="bg1"/>
                </a:solidFill>
              </a:rPr>
              <a:t>PAST</a:t>
            </a:r>
            <a:endParaRPr lang="en-GB" sz="2800" b="1" dirty="0">
              <a:solidFill>
                <a:schemeClr val="bg1"/>
              </a:solidFill>
            </a:endParaRPr>
          </a:p>
          <a:p>
            <a:pPr algn="ctr"/>
            <a:endParaRPr lang="en-GB" sz="1050" dirty="0">
              <a:solidFill>
                <a:schemeClr val="bg1"/>
              </a:solidFill>
            </a:endParaRPr>
          </a:p>
          <a:p>
            <a:r>
              <a:rPr lang="en-GB" i="1" dirty="0">
                <a:solidFill>
                  <a:schemeClr val="bg1"/>
                </a:solidFill>
              </a:rPr>
              <a:t>“I’ve been going to museums since age 5, I know way around, it is still exactly the same” Female 16</a:t>
            </a:r>
          </a:p>
          <a:p>
            <a:endParaRPr lang="en-GB" i="1" dirty="0">
              <a:solidFill>
                <a:schemeClr val="bg1"/>
              </a:solidFill>
            </a:endParaRPr>
          </a:p>
          <a:p>
            <a:r>
              <a:rPr lang="en-GB" i="1" dirty="0">
                <a:solidFill>
                  <a:schemeClr val="bg1"/>
                </a:solidFill>
              </a:rPr>
              <a:t>“I was interested when I was younger, but now there’s a cost. Why should you pay to find out about your past” Male 21 </a:t>
            </a:r>
          </a:p>
          <a:p>
            <a:r>
              <a:rPr lang="en-GB" dirty="0">
                <a:solidFill>
                  <a:schemeClr val="bg1"/>
                </a:solidFill>
              </a:rPr>
              <a:t> </a:t>
            </a:r>
          </a:p>
        </p:txBody>
      </p:sp>
      <p:sp>
        <p:nvSpPr>
          <p:cNvPr id="5" name="Rectangle 4"/>
          <p:cNvSpPr/>
          <p:nvPr/>
        </p:nvSpPr>
        <p:spPr>
          <a:xfrm>
            <a:off x="3425952" y="1303275"/>
            <a:ext cx="4291030" cy="5383275"/>
          </a:xfrm>
          <a:prstGeom prst="rect">
            <a:avLst/>
          </a:prstGeom>
          <a:solidFill>
            <a:schemeClr val="accent2">
              <a:lumMod val="60000"/>
              <a:lumOff val="40000"/>
              <a:alpha val="90000"/>
            </a:schemeClr>
          </a:solidFill>
          <a:ln>
            <a:noFill/>
          </a:ln>
        </p:spPr>
        <p:txBody>
          <a:bodyPr wrap="square">
            <a:noAutofit/>
          </a:bodyPr>
          <a:lstStyle/>
          <a:p>
            <a:pPr algn="ctr"/>
            <a:r>
              <a:rPr lang="en-GB" sz="2400" b="1" dirty="0">
                <a:solidFill>
                  <a:schemeClr val="accent2">
                    <a:lumMod val="50000"/>
                  </a:schemeClr>
                </a:solidFill>
              </a:rPr>
              <a:t>PRESENT</a:t>
            </a:r>
          </a:p>
          <a:p>
            <a:pPr algn="ctr"/>
            <a:endParaRPr lang="en-GB" sz="1050" i="1" dirty="0">
              <a:solidFill>
                <a:srgbClr val="C00000"/>
              </a:solidFill>
            </a:endParaRPr>
          </a:p>
          <a:p>
            <a:r>
              <a:rPr lang="en-GB" i="1" dirty="0">
                <a:solidFill>
                  <a:srgbClr val="C00000"/>
                </a:solidFill>
              </a:rPr>
              <a:t>“In a museum or gallery, it reminds me about my heritage, but I wouldn’t seek it out. I’ve got no massive sense of belonging” Male 22 </a:t>
            </a:r>
          </a:p>
          <a:p>
            <a:endParaRPr lang="en-GB" i="1" dirty="0">
              <a:solidFill>
                <a:srgbClr val="C00000"/>
              </a:solidFill>
            </a:endParaRPr>
          </a:p>
          <a:p>
            <a:r>
              <a:rPr lang="en-GB" i="1" dirty="0">
                <a:solidFill>
                  <a:srgbClr val="C00000"/>
                </a:solidFill>
              </a:rPr>
              <a:t>“Going to museums feels like going to a library, there are restrictions on behaviour” Male 21</a:t>
            </a:r>
          </a:p>
          <a:p>
            <a:endParaRPr lang="en-GB" i="1" dirty="0">
              <a:solidFill>
                <a:srgbClr val="C00000"/>
              </a:solidFill>
            </a:endParaRPr>
          </a:p>
          <a:p>
            <a:r>
              <a:rPr lang="en-GB" i="1" dirty="0">
                <a:solidFill>
                  <a:srgbClr val="C00000"/>
                </a:solidFill>
              </a:rPr>
              <a:t>“I’m not the type of person who goes to a Museum even though I loved it as a kid – just not interested in what’s in that museum” female 21</a:t>
            </a:r>
          </a:p>
          <a:p>
            <a:endParaRPr lang="en-GB" dirty="0"/>
          </a:p>
        </p:txBody>
      </p:sp>
      <p:sp>
        <p:nvSpPr>
          <p:cNvPr id="6" name="Rectangle 5"/>
          <p:cNvSpPr/>
          <p:nvPr/>
        </p:nvSpPr>
        <p:spPr>
          <a:xfrm>
            <a:off x="7816085" y="1303275"/>
            <a:ext cx="4143375" cy="5383275"/>
          </a:xfrm>
          <a:prstGeom prst="rect">
            <a:avLst/>
          </a:prstGeom>
          <a:solidFill>
            <a:schemeClr val="bg1">
              <a:alpha val="90000"/>
            </a:schemeClr>
          </a:solidFill>
          <a:ln>
            <a:noFill/>
          </a:ln>
        </p:spPr>
        <p:txBody>
          <a:bodyPr wrap="square">
            <a:noAutofit/>
          </a:bodyPr>
          <a:lstStyle/>
          <a:p>
            <a:pPr algn="ctr"/>
            <a:r>
              <a:rPr lang="en-GB" sz="2400" b="1" dirty="0">
                <a:solidFill>
                  <a:schemeClr val="accent2"/>
                </a:solidFill>
              </a:rPr>
              <a:t>FUTURE</a:t>
            </a:r>
          </a:p>
          <a:p>
            <a:pPr algn="ctr"/>
            <a:endParaRPr lang="en-GB" sz="1050" dirty="0">
              <a:solidFill>
                <a:schemeClr val="accent2"/>
              </a:solidFill>
            </a:endParaRPr>
          </a:p>
          <a:p>
            <a:r>
              <a:rPr lang="en-GB" i="1" dirty="0">
                <a:solidFill>
                  <a:srgbClr val="FF0000"/>
                </a:solidFill>
              </a:rPr>
              <a:t>“I’d like to go to a rave in a museum that would be fun” Male 22</a:t>
            </a:r>
          </a:p>
          <a:p>
            <a:endParaRPr lang="en-GB" i="1" dirty="0">
              <a:solidFill>
                <a:srgbClr val="FF0000"/>
              </a:solidFill>
            </a:endParaRPr>
          </a:p>
          <a:p>
            <a:r>
              <a:rPr lang="en-GB" i="1" dirty="0">
                <a:solidFill>
                  <a:srgbClr val="FF0000"/>
                </a:solidFill>
              </a:rPr>
              <a:t>“Make it more of an activity to go and do, interactive and engaging, not just seeing” Male 22</a:t>
            </a:r>
          </a:p>
          <a:p>
            <a:endParaRPr lang="en-GB" i="1" dirty="0">
              <a:solidFill>
                <a:srgbClr val="FF0000"/>
              </a:solidFill>
            </a:endParaRPr>
          </a:p>
          <a:p>
            <a:r>
              <a:rPr lang="en-GB" i="1" dirty="0">
                <a:solidFill>
                  <a:srgbClr val="FF0000"/>
                </a:solidFill>
              </a:rPr>
              <a:t>“They could have food – market/ street food – celebrations of other cultures” Female 22</a:t>
            </a:r>
          </a:p>
          <a:p>
            <a:endParaRPr lang="en-GB" i="1" dirty="0">
              <a:solidFill>
                <a:srgbClr val="FF0000"/>
              </a:solidFill>
            </a:endParaRPr>
          </a:p>
          <a:p>
            <a:r>
              <a:rPr lang="en-GB" i="1" dirty="0">
                <a:solidFill>
                  <a:srgbClr val="FF0000"/>
                </a:solidFill>
              </a:rPr>
              <a:t>“I would have a go at workshops – Celtic tattoos, hair (vintage), Scottish history related to modern.” Female 21 </a:t>
            </a:r>
          </a:p>
          <a:p>
            <a:endParaRPr lang="en-GB" dirty="0"/>
          </a:p>
          <a:p>
            <a:endParaRPr lang="en-GB" dirty="0"/>
          </a:p>
          <a:p>
            <a:endParaRPr lang="en-GB" dirty="0"/>
          </a:p>
        </p:txBody>
      </p:sp>
      <p:sp>
        <p:nvSpPr>
          <p:cNvPr id="3" name="Slide Number Placeholder 2">
            <a:extLst>
              <a:ext uri="{FF2B5EF4-FFF2-40B4-BE49-F238E27FC236}">
                <a16:creationId xmlns:a16="http://schemas.microsoft.com/office/drawing/2014/main" id="{10E5733B-0456-864D-834A-3385F79D8C4F}"/>
              </a:ext>
            </a:extLst>
          </p:cNvPr>
          <p:cNvSpPr>
            <a:spLocks noGrp="1"/>
          </p:cNvSpPr>
          <p:nvPr>
            <p:ph type="sldNum" sz="quarter" idx="12"/>
          </p:nvPr>
        </p:nvSpPr>
        <p:spPr/>
        <p:txBody>
          <a:bodyPr/>
          <a:lstStyle/>
          <a:p>
            <a:fld id="{3EBA1AA4-1184-42E6-9FAC-E6D11BBC447D}" type="slidenum">
              <a:rPr lang="en-GB" smtClean="0">
                <a:solidFill>
                  <a:schemeClr val="tx2"/>
                </a:solidFill>
              </a:rPr>
              <a:t>45</a:t>
            </a:fld>
            <a:endParaRPr lang="en-GB" dirty="0">
              <a:solidFill>
                <a:schemeClr val="tx2"/>
              </a:solidFill>
            </a:endParaRPr>
          </a:p>
        </p:txBody>
      </p:sp>
    </p:spTree>
    <p:extLst>
      <p:ext uri="{BB962C8B-B14F-4D97-AF65-F5344CB8AC3E}">
        <p14:creationId xmlns:p14="http://schemas.microsoft.com/office/powerpoint/2010/main" val="40955954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a:xfrm>
            <a:off x="-15875" y="0"/>
            <a:ext cx="12207875" cy="677644"/>
          </a:xfrm>
          <a:prstGeom prst="rect">
            <a:avLst/>
          </a:prstGeom>
          <a:solidFill>
            <a:schemeClr val="accent2">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graphicFrame>
        <p:nvGraphicFramePr>
          <p:cNvPr id="5" name="Chart 4">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1578404972"/>
              </p:ext>
            </p:extLst>
          </p:nvPr>
        </p:nvGraphicFramePr>
        <p:xfrm>
          <a:off x="5083963" y="349532"/>
          <a:ext cx="6218044" cy="5770920"/>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p:cNvSpPr/>
          <p:nvPr/>
        </p:nvSpPr>
        <p:spPr>
          <a:xfrm>
            <a:off x="9117744" y="768828"/>
            <a:ext cx="917239" cy="369332"/>
          </a:xfrm>
          <a:prstGeom prst="rect">
            <a:avLst/>
          </a:prstGeom>
        </p:spPr>
        <p:txBody>
          <a:bodyPr wrap="none">
            <a:spAutoFit/>
          </a:bodyPr>
          <a:lstStyle/>
          <a:p>
            <a:r>
              <a:rPr lang="en-GB" b="1" dirty="0">
                <a:solidFill>
                  <a:schemeClr val="accent2"/>
                </a:solidFill>
              </a:rPr>
              <a:t>Index*</a:t>
            </a:r>
          </a:p>
        </p:txBody>
      </p:sp>
      <p:sp>
        <p:nvSpPr>
          <p:cNvPr id="8"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2400" b="1" dirty="0">
                <a:solidFill>
                  <a:srgbClr val="FF0000"/>
                </a:solidFill>
              </a:rPr>
              <a:t>Inspiration Seekers</a:t>
            </a:r>
          </a:p>
        </p:txBody>
      </p:sp>
      <p:sp>
        <p:nvSpPr>
          <p:cNvPr id="9"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2"/>
                </a:solidFill>
              </a:rPr>
              <a:t>29%</a:t>
            </a:r>
          </a:p>
        </p:txBody>
      </p:sp>
      <p:sp>
        <p:nvSpPr>
          <p:cNvPr id="11" name="Content Placeholder 2"/>
          <p:cNvSpPr txBox="1">
            <a:spLocks/>
          </p:cNvSpPr>
          <p:nvPr/>
        </p:nvSpPr>
        <p:spPr>
          <a:xfrm>
            <a:off x="-15875" y="673554"/>
            <a:ext cx="6721563" cy="6184446"/>
          </a:xfrm>
          <a:prstGeom prst="rect">
            <a:avLst/>
          </a:prstGeom>
          <a:solidFill>
            <a:schemeClr val="accent2">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graphicFrame>
        <p:nvGraphicFramePr>
          <p:cNvPr id="14" name="Chart 13">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2907493385"/>
              </p:ext>
            </p:extLst>
          </p:nvPr>
        </p:nvGraphicFramePr>
        <p:xfrm>
          <a:off x="223380" y="349532"/>
          <a:ext cx="6218044" cy="5770920"/>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p:cNvSpPr txBox="1"/>
          <p:nvPr/>
        </p:nvSpPr>
        <p:spPr>
          <a:xfrm>
            <a:off x="844671" y="768828"/>
            <a:ext cx="5089855" cy="400110"/>
          </a:xfrm>
          <a:prstGeom prst="rect">
            <a:avLst/>
          </a:prstGeom>
          <a:noFill/>
        </p:spPr>
        <p:txBody>
          <a:bodyPr wrap="none" rtlCol="0">
            <a:spAutoFit/>
          </a:bodyPr>
          <a:lstStyle/>
          <a:p>
            <a:r>
              <a:rPr lang="en-GB" sz="2000" b="1" dirty="0">
                <a:solidFill>
                  <a:schemeClr val="bg1"/>
                </a:solidFill>
              </a:rPr>
              <a:t>Motivations for engaging with museums</a:t>
            </a:r>
          </a:p>
        </p:txBody>
      </p:sp>
      <p:sp>
        <p:nvSpPr>
          <p:cNvPr id="4" name="Rectangle 3"/>
          <p:cNvSpPr/>
          <p:nvPr/>
        </p:nvSpPr>
        <p:spPr>
          <a:xfrm>
            <a:off x="87861" y="6323373"/>
            <a:ext cx="6449010" cy="507831"/>
          </a:xfrm>
          <a:prstGeom prst="rect">
            <a:avLst/>
          </a:prstGeom>
        </p:spPr>
        <p:txBody>
          <a:bodyPr wrap="square">
            <a:spAutoFit/>
          </a:bodyPr>
          <a:lstStyle/>
          <a:p>
            <a:r>
              <a:rPr lang="en-GB" sz="900" dirty="0">
                <a:solidFill>
                  <a:schemeClr val="bg1"/>
                </a:solidFill>
              </a:rPr>
              <a:t>Base: All NOT interested at B3 and NOT disagree with C8_3 (143) C9 - We want to know how museums can encourage young people like you to visit them. Which, if any, of the following do you think museums should offer/enable you to do? * Indexed against average mentions for group</a:t>
            </a:r>
          </a:p>
        </p:txBody>
      </p:sp>
      <p:sp>
        <p:nvSpPr>
          <p:cNvPr id="12" name="TextBox 11"/>
          <p:cNvSpPr txBox="1"/>
          <p:nvPr/>
        </p:nvSpPr>
        <p:spPr>
          <a:xfrm>
            <a:off x="6841207" y="6012916"/>
            <a:ext cx="5350793" cy="830997"/>
          </a:xfrm>
          <a:prstGeom prst="rect">
            <a:avLst/>
          </a:prstGeom>
          <a:noFill/>
        </p:spPr>
        <p:txBody>
          <a:bodyPr wrap="square" rtlCol="0">
            <a:spAutoFit/>
          </a:bodyPr>
          <a:lstStyle/>
          <a:p>
            <a:r>
              <a:rPr lang="en-GB" sz="1200" dirty="0">
                <a:solidFill>
                  <a:schemeClr val="accent2"/>
                </a:solidFill>
              </a:rPr>
              <a:t>Relative strength of motivations for engaging with museums for the ‘Entertainment Seekers’, showing which motivations are strongest (highest index) or weakest (lowest index) compared to the average for this group </a:t>
            </a:r>
          </a:p>
        </p:txBody>
      </p:sp>
      <p:sp>
        <p:nvSpPr>
          <p:cNvPr id="6" name="Slide Number Placeholder 5">
            <a:extLst>
              <a:ext uri="{FF2B5EF4-FFF2-40B4-BE49-F238E27FC236}">
                <a16:creationId xmlns:a16="http://schemas.microsoft.com/office/drawing/2014/main" id="{4F7CBD23-AB32-0E4B-9829-50141A3D676F}"/>
              </a:ext>
            </a:extLst>
          </p:cNvPr>
          <p:cNvSpPr>
            <a:spLocks noGrp="1"/>
          </p:cNvSpPr>
          <p:nvPr>
            <p:ph type="sldNum" sz="quarter" idx="12"/>
          </p:nvPr>
        </p:nvSpPr>
        <p:spPr>
          <a:xfrm>
            <a:off x="9360939" y="6492875"/>
            <a:ext cx="2743200" cy="365125"/>
          </a:xfrm>
        </p:spPr>
        <p:txBody>
          <a:bodyPr/>
          <a:lstStyle/>
          <a:p>
            <a:fld id="{3EBA1AA4-1184-42E6-9FAC-E6D11BBC447D}" type="slidenum">
              <a:rPr lang="en-GB" smtClean="0">
                <a:solidFill>
                  <a:schemeClr val="tx2"/>
                </a:solidFill>
              </a:rPr>
              <a:t>46</a:t>
            </a:fld>
            <a:endParaRPr lang="en-GB" dirty="0">
              <a:solidFill>
                <a:schemeClr val="tx2"/>
              </a:solidFill>
            </a:endParaRPr>
          </a:p>
        </p:txBody>
      </p:sp>
    </p:spTree>
    <p:extLst>
      <p:ext uri="{BB962C8B-B14F-4D97-AF65-F5344CB8AC3E}">
        <p14:creationId xmlns:p14="http://schemas.microsoft.com/office/powerpoint/2010/main" val="38300672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15875" y="0"/>
            <a:ext cx="12207875" cy="677644"/>
          </a:xfrm>
          <a:prstGeom prst="rect">
            <a:avLst/>
          </a:prstGeom>
          <a:solidFill>
            <a:schemeClr val="accent2">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7" name="Content Placeholder 2"/>
          <p:cNvSpPr txBox="1">
            <a:spLocks/>
          </p:cNvSpPr>
          <p:nvPr/>
        </p:nvSpPr>
        <p:spPr>
          <a:xfrm>
            <a:off x="374061" y="75499"/>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b="1" dirty="0">
                <a:solidFill>
                  <a:srgbClr val="FF0000"/>
                </a:solidFill>
              </a:rPr>
              <a:t>Inspiration Seekers</a:t>
            </a:r>
          </a:p>
        </p:txBody>
      </p:sp>
      <p:sp>
        <p:nvSpPr>
          <p:cNvPr id="8" name="Content Placeholder 2"/>
          <p:cNvSpPr txBox="1">
            <a:spLocks/>
          </p:cNvSpPr>
          <p:nvPr/>
        </p:nvSpPr>
        <p:spPr>
          <a:xfrm>
            <a:off x="7503512" y="75499"/>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2"/>
                </a:solidFill>
              </a:rPr>
              <a:t>8%</a:t>
            </a:r>
          </a:p>
        </p:txBody>
      </p:sp>
      <p:graphicFrame>
        <p:nvGraphicFramePr>
          <p:cNvPr id="9" name="Chart 8">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738249341"/>
              </p:ext>
            </p:extLst>
          </p:nvPr>
        </p:nvGraphicFramePr>
        <p:xfrm>
          <a:off x="7716988" y="638896"/>
          <a:ext cx="5007277" cy="55844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3755815099"/>
              </p:ext>
            </p:extLst>
          </p:nvPr>
        </p:nvGraphicFramePr>
        <p:xfrm>
          <a:off x="4599213" y="559914"/>
          <a:ext cx="4135354" cy="5584428"/>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p:cNvSpPr txBox="1"/>
          <p:nvPr/>
        </p:nvSpPr>
        <p:spPr>
          <a:xfrm>
            <a:off x="7476710" y="647997"/>
            <a:ext cx="1993858" cy="400110"/>
          </a:xfrm>
          <a:prstGeom prst="rect">
            <a:avLst/>
          </a:prstGeom>
          <a:noFill/>
        </p:spPr>
        <p:txBody>
          <a:bodyPr wrap="square" rtlCol="0">
            <a:spAutoFit/>
          </a:bodyPr>
          <a:lstStyle/>
          <a:p>
            <a:pPr algn="ctr"/>
            <a:r>
              <a:rPr lang="en-GB" sz="2000" b="1" dirty="0">
                <a:solidFill>
                  <a:schemeClr val="accent2"/>
                </a:solidFill>
              </a:rPr>
              <a:t>Index*</a:t>
            </a:r>
          </a:p>
        </p:txBody>
      </p:sp>
      <p:sp>
        <p:nvSpPr>
          <p:cNvPr id="12" name="Content Placeholder 2"/>
          <p:cNvSpPr txBox="1">
            <a:spLocks/>
          </p:cNvSpPr>
          <p:nvPr/>
        </p:nvSpPr>
        <p:spPr>
          <a:xfrm>
            <a:off x="-15875" y="673554"/>
            <a:ext cx="4674961" cy="6184446"/>
          </a:xfrm>
          <a:prstGeom prst="rect">
            <a:avLst/>
          </a:prstGeom>
          <a:solidFill>
            <a:schemeClr val="accent2">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graphicFrame>
        <p:nvGraphicFramePr>
          <p:cNvPr id="14" name="Chart 13">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13995143"/>
              </p:ext>
            </p:extLst>
          </p:nvPr>
        </p:nvGraphicFramePr>
        <p:xfrm>
          <a:off x="47489" y="374179"/>
          <a:ext cx="4866027" cy="6265641"/>
        </p:xfrm>
        <a:graphic>
          <a:graphicData uri="http://schemas.openxmlformats.org/drawingml/2006/chart">
            <c:chart xmlns:c="http://schemas.openxmlformats.org/drawingml/2006/chart" xmlns:r="http://schemas.openxmlformats.org/officeDocument/2006/relationships" r:id="rId5"/>
          </a:graphicData>
        </a:graphic>
      </p:graphicFrame>
      <p:sp>
        <p:nvSpPr>
          <p:cNvPr id="3" name="TextBox 2"/>
          <p:cNvSpPr txBox="1"/>
          <p:nvPr/>
        </p:nvSpPr>
        <p:spPr>
          <a:xfrm>
            <a:off x="1266739" y="654196"/>
            <a:ext cx="1838965" cy="400110"/>
          </a:xfrm>
          <a:prstGeom prst="rect">
            <a:avLst/>
          </a:prstGeom>
          <a:noFill/>
        </p:spPr>
        <p:txBody>
          <a:bodyPr wrap="none" rtlCol="0">
            <a:spAutoFit/>
          </a:bodyPr>
          <a:lstStyle/>
          <a:p>
            <a:pPr algn="ctr"/>
            <a:r>
              <a:rPr lang="en-GB" sz="2000" b="1" dirty="0">
                <a:solidFill>
                  <a:schemeClr val="bg1"/>
                </a:solidFill>
              </a:rPr>
              <a:t>Museums are</a:t>
            </a:r>
          </a:p>
        </p:txBody>
      </p:sp>
      <p:sp>
        <p:nvSpPr>
          <p:cNvPr id="15" name="TextBox 14"/>
          <p:cNvSpPr txBox="1"/>
          <p:nvPr/>
        </p:nvSpPr>
        <p:spPr>
          <a:xfrm>
            <a:off x="9331604" y="966015"/>
            <a:ext cx="1993858" cy="307777"/>
          </a:xfrm>
          <a:prstGeom prst="rect">
            <a:avLst/>
          </a:prstGeom>
          <a:noFill/>
        </p:spPr>
        <p:txBody>
          <a:bodyPr wrap="square" rtlCol="0">
            <a:spAutoFit/>
          </a:bodyPr>
          <a:lstStyle/>
          <a:p>
            <a:pPr algn="ctr"/>
            <a:r>
              <a:rPr lang="en-GB" sz="1400" b="1" dirty="0">
                <a:solidFill>
                  <a:schemeClr val="accent2"/>
                </a:solidFill>
              </a:rPr>
              <a:t>Negative attitudes</a:t>
            </a:r>
          </a:p>
        </p:txBody>
      </p:sp>
      <p:sp>
        <p:nvSpPr>
          <p:cNvPr id="4" name="Rectangle 3"/>
          <p:cNvSpPr/>
          <p:nvPr/>
        </p:nvSpPr>
        <p:spPr>
          <a:xfrm>
            <a:off x="-7754" y="6507786"/>
            <a:ext cx="4670653" cy="369332"/>
          </a:xfrm>
          <a:prstGeom prst="rect">
            <a:avLst/>
          </a:prstGeom>
        </p:spPr>
        <p:txBody>
          <a:bodyPr wrap="square">
            <a:spAutoFit/>
          </a:bodyPr>
          <a:lstStyle/>
          <a:p>
            <a:r>
              <a:rPr lang="en-GB" sz="900" dirty="0">
                <a:solidFill>
                  <a:schemeClr val="bg1"/>
                </a:solidFill>
              </a:rPr>
              <a:t>Base: All NOT interested at B3 and NOT disagree with C8_3 (143) C7 Which, if any, of these words or phrases would you associate with museums? </a:t>
            </a:r>
          </a:p>
        </p:txBody>
      </p:sp>
      <p:sp>
        <p:nvSpPr>
          <p:cNvPr id="16" name="TextBox 15"/>
          <p:cNvSpPr txBox="1"/>
          <p:nvPr/>
        </p:nvSpPr>
        <p:spPr>
          <a:xfrm>
            <a:off x="4722451" y="6290419"/>
            <a:ext cx="7469550" cy="461665"/>
          </a:xfrm>
          <a:prstGeom prst="rect">
            <a:avLst/>
          </a:prstGeom>
          <a:noFill/>
        </p:spPr>
        <p:txBody>
          <a:bodyPr wrap="square" rtlCol="0">
            <a:spAutoFit/>
          </a:bodyPr>
          <a:lstStyle/>
          <a:p>
            <a:r>
              <a:rPr lang="en-GB" sz="1200" dirty="0">
                <a:solidFill>
                  <a:schemeClr val="accent2"/>
                </a:solidFill>
              </a:rPr>
              <a:t>Relative strength of attitudes to museums for the ‘Entertainment Seekers’, showing which attitudes are strongest (highest index) or weakest (lowest index) compared to the average for this group </a:t>
            </a:r>
          </a:p>
        </p:txBody>
      </p:sp>
      <p:sp>
        <p:nvSpPr>
          <p:cNvPr id="13" name="TextBox 12"/>
          <p:cNvSpPr txBox="1"/>
          <p:nvPr/>
        </p:nvSpPr>
        <p:spPr>
          <a:xfrm>
            <a:off x="5938917" y="943581"/>
            <a:ext cx="1993858" cy="307777"/>
          </a:xfrm>
          <a:prstGeom prst="rect">
            <a:avLst/>
          </a:prstGeom>
          <a:noFill/>
        </p:spPr>
        <p:txBody>
          <a:bodyPr wrap="square" rtlCol="0">
            <a:spAutoFit/>
          </a:bodyPr>
          <a:lstStyle/>
          <a:p>
            <a:pPr algn="ctr"/>
            <a:r>
              <a:rPr lang="en-GB" sz="1400" b="1" dirty="0">
                <a:solidFill>
                  <a:schemeClr val="accent2"/>
                </a:solidFill>
              </a:rPr>
              <a:t>Positive attitudes</a:t>
            </a:r>
          </a:p>
        </p:txBody>
      </p:sp>
      <p:sp>
        <p:nvSpPr>
          <p:cNvPr id="2" name="Slide Number Placeholder 1">
            <a:extLst>
              <a:ext uri="{FF2B5EF4-FFF2-40B4-BE49-F238E27FC236}">
                <a16:creationId xmlns:a16="http://schemas.microsoft.com/office/drawing/2014/main" id="{1579A4EF-1252-1641-B5E1-72BFEE680036}"/>
              </a:ext>
            </a:extLst>
          </p:cNvPr>
          <p:cNvSpPr>
            <a:spLocks noGrp="1"/>
          </p:cNvSpPr>
          <p:nvPr>
            <p:ph type="sldNum" sz="quarter" idx="12"/>
          </p:nvPr>
        </p:nvSpPr>
        <p:spPr>
          <a:xfrm>
            <a:off x="9401311" y="6500647"/>
            <a:ext cx="2743200" cy="365125"/>
          </a:xfrm>
        </p:spPr>
        <p:txBody>
          <a:bodyPr/>
          <a:lstStyle/>
          <a:p>
            <a:fld id="{3EBA1AA4-1184-42E6-9FAC-E6D11BBC447D}" type="slidenum">
              <a:rPr lang="en-GB" smtClean="0">
                <a:solidFill>
                  <a:schemeClr val="tx2"/>
                </a:solidFill>
              </a:rPr>
              <a:t>47</a:t>
            </a:fld>
            <a:endParaRPr lang="en-GB" dirty="0">
              <a:solidFill>
                <a:schemeClr val="tx2"/>
              </a:solidFill>
            </a:endParaRPr>
          </a:p>
        </p:txBody>
      </p:sp>
    </p:spTree>
    <p:extLst>
      <p:ext uri="{BB962C8B-B14F-4D97-AF65-F5344CB8AC3E}">
        <p14:creationId xmlns:p14="http://schemas.microsoft.com/office/powerpoint/2010/main" val="11109275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3727986917"/>
              </p:ext>
            </p:extLst>
          </p:nvPr>
        </p:nvGraphicFramePr>
        <p:xfrm>
          <a:off x="4143759" y="238185"/>
          <a:ext cx="6854162" cy="5798866"/>
        </p:xfrm>
        <a:graphic>
          <a:graphicData uri="http://schemas.openxmlformats.org/drawingml/2006/chart">
            <c:chart xmlns:c="http://schemas.openxmlformats.org/drawingml/2006/chart" xmlns:r="http://schemas.openxmlformats.org/officeDocument/2006/relationships" r:id="rId3"/>
          </a:graphicData>
        </a:graphic>
      </p:graphicFrame>
      <p:sp>
        <p:nvSpPr>
          <p:cNvPr id="10" name="Content Placeholder 2"/>
          <p:cNvSpPr txBox="1">
            <a:spLocks/>
          </p:cNvSpPr>
          <p:nvPr/>
        </p:nvSpPr>
        <p:spPr>
          <a:xfrm>
            <a:off x="-15875" y="0"/>
            <a:ext cx="12207875" cy="677644"/>
          </a:xfrm>
          <a:prstGeom prst="rect">
            <a:avLst/>
          </a:prstGeom>
          <a:solidFill>
            <a:schemeClr val="accent2">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GB" sz="1800" b="1" dirty="0">
              <a:solidFill>
                <a:prstClr val="white"/>
              </a:solidFill>
            </a:endParaRPr>
          </a:p>
        </p:txBody>
      </p:sp>
      <p:sp>
        <p:nvSpPr>
          <p:cNvPr id="2" name="Rectangle 1"/>
          <p:cNvSpPr/>
          <p:nvPr/>
        </p:nvSpPr>
        <p:spPr>
          <a:xfrm>
            <a:off x="9214880" y="720686"/>
            <a:ext cx="917239" cy="369332"/>
          </a:xfrm>
          <a:prstGeom prst="rect">
            <a:avLst/>
          </a:prstGeom>
        </p:spPr>
        <p:txBody>
          <a:bodyPr wrap="none">
            <a:spAutoFit/>
          </a:bodyPr>
          <a:lstStyle/>
          <a:p>
            <a:r>
              <a:rPr lang="en-GB" b="1" dirty="0">
                <a:solidFill>
                  <a:schemeClr val="accent2">
                    <a:lumMod val="75000"/>
                  </a:schemeClr>
                </a:solidFill>
              </a:rPr>
              <a:t>Index*</a:t>
            </a:r>
          </a:p>
        </p:txBody>
      </p:sp>
      <p:sp>
        <p:nvSpPr>
          <p:cNvPr id="11" name="Content Placeholder 2"/>
          <p:cNvSpPr txBox="1">
            <a:spLocks/>
          </p:cNvSpPr>
          <p:nvPr/>
        </p:nvSpPr>
        <p:spPr>
          <a:xfrm>
            <a:off x="-15875" y="673554"/>
            <a:ext cx="6721563" cy="6184446"/>
          </a:xfrm>
          <a:prstGeom prst="rect">
            <a:avLst/>
          </a:prstGeom>
          <a:solidFill>
            <a:schemeClr val="accent2">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GB" sz="1800" b="1" dirty="0">
              <a:solidFill>
                <a:prstClr val="white"/>
              </a:solidFill>
            </a:endParaRPr>
          </a:p>
        </p:txBody>
      </p:sp>
      <p:sp>
        <p:nvSpPr>
          <p:cNvPr id="4" name="Rectangle 3"/>
          <p:cNvSpPr/>
          <p:nvPr/>
        </p:nvSpPr>
        <p:spPr>
          <a:xfrm>
            <a:off x="87861" y="6421347"/>
            <a:ext cx="6449010" cy="369332"/>
          </a:xfrm>
          <a:prstGeom prst="rect">
            <a:avLst/>
          </a:prstGeom>
        </p:spPr>
        <p:txBody>
          <a:bodyPr wrap="square">
            <a:spAutoFit/>
          </a:bodyPr>
          <a:lstStyle/>
          <a:p>
            <a:r>
              <a:rPr lang="en-GB" sz="900" dirty="0">
                <a:solidFill>
                  <a:prstClr val="white"/>
                </a:solidFill>
              </a:rPr>
              <a:t>Base: </a:t>
            </a:r>
            <a:r>
              <a:rPr lang="en-GB" sz="900" dirty="0">
                <a:solidFill>
                  <a:schemeClr val="bg1"/>
                </a:solidFill>
              </a:rPr>
              <a:t>All NOT interested at B3 and NOT disagree with C8_3 (143) </a:t>
            </a:r>
            <a:r>
              <a:rPr lang="en-GB" sz="900" dirty="0">
                <a:solidFill>
                  <a:prstClr val="white"/>
                </a:solidFill>
              </a:rPr>
              <a:t>C11 What would encourage you to visit museums/visit more often? * Indexed against average mentions for group</a:t>
            </a:r>
          </a:p>
        </p:txBody>
      </p:sp>
      <p:graphicFrame>
        <p:nvGraphicFramePr>
          <p:cNvPr id="12" name="Chart 11">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3851242134"/>
              </p:ext>
            </p:extLst>
          </p:nvPr>
        </p:nvGraphicFramePr>
        <p:xfrm>
          <a:off x="299357" y="147772"/>
          <a:ext cx="7194876" cy="5939500"/>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p:cNvSpPr txBox="1"/>
          <p:nvPr/>
        </p:nvSpPr>
        <p:spPr>
          <a:xfrm>
            <a:off x="1509922" y="699184"/>
            <a:ext cx="4256293" cy="400110"/>
          </a:xfrm>
          <a:prstGeom prst="rect">
            <a:avLst/>
          </a:prstGeom>
          <a:noFill/>
        </p:spPr>
        <p:txBody>
          <a:bodyPr wrap="none" rtlCol="0">
            <a:spAutoFit/>
          </a:bodyPr>
          <a:lstStyle/>
          <a:p>
            <a:r>
              <a:rPr lang="en-GB" sz="2000" b="1" dirty="0">
                <a:solidFill>
                  <a:prstClr val="white"/>
                </a:solidFill>
              </a:rPr>
              <a:t>Ways of engaging with museums</a:t>
            </a:r>
          </a:p>
        </p:txBody>
      </p:sp>
      <p:sp>
        <p:nvSpPr>
          <p:cNvPr id="14" name="TextBox 13"/>
          <p:cNvSpPr txBox="1"/>
          <p:nvPr/>
        </p:nvSpPr>
        <p:spPr>
          <a:xfrm>
            <a:off x="6741995" y="6044757"/>
            <a:ext cx="5450006" cy="830997"/>
          </a:xfrm>
          <a:prstGeom prst="rect">
            <a:avLst/>
          </a:prstGeom>
          <a:noFill/>
        </p:spPr>
        <p:txBody>
          <a:bodyPr wrap="square" rtlCol="0">
            <a:spAutoFit/>
          </a:bodyPr>
          <a:lstStyle/>
          <a:p>
            <a:r>
              <a:rPr lang="en-GB" sz="1200" dirty="0">
                <a:solidFill>
                  <a:schemeClr val="accent2">
                    <a:lumMod val="75000"/>
                  </a:schemeClr>
                </a:solidFill>
              </a:rPr>
              <a:t>Relative strength of ways of engaging with museums for the ‘Entertainment Seekers’, showing which are most prevalent (highest index) or least prevalent (lowest index)  compared to the average for this group </a:t>
            </a:r>
          </a:p>
        </p:txBody>
      </p:sp>
      <p:sp>
        <p:nvSpPr>
          <p:cNvPr id="8"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b="1" dirty="0">
                <a:solidFill>
                  <a:schemeClr val="accent2">
                    <a:lumMod val="75000"/>
                  </a:schemeClr>
                </a:solidFill>
              </a:rPr>
              <a:t>Inspiration Seekers</a:t>
            </a:r>
          </a:p>
        </p:txBody>
      </p:sp>
      <p:sp>
        <p:nvSpPr>
          <p:cNvPr id="9"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2">
                    <a:lumMod val="75000"/>
                  </a:schemeClr>
                </a:solidFill>
              </a:rPr>
              <a:t>29%</a:t>
            </a:r>
          </a:p>
        </p:txBody>
      </p:sp>
      <p:sp>
        <p:nvSpPr>
          <p:cNvPr id="5" name="Slide Number Placeholder 4">
            <a:extLst>
              <a:ext uri="{FF2B5EF4-FFF2-40B4-BE49-F238E27FC236}">
                <a16:creationId xmlns:a16="http://schemas.microsoft.com/office/drawing/2014/main" id="{96E1D552-6033-164B-BDF0-9C1C2AE4FF65}"/>
              </a:ext>
            </a:extLst>
          </p:cNvPr>
          <p:cNvSpPr>
            <a:spLocks noGrp="1"/>
          </p:cNvSpPr>
          <p:nvPr>
            <p:ph type="sldNum" sz="quarter" idx="12"/>
          </p:nvPr>
        </p:nvSpPr>
        <p:spPr>
          <a:xfrm>
            <a:off x="9448800" y="6518335"/>
            <a:ext cx="2743200" cy="365125"/>
          </a:xfrm>
        </p:spPr>
        <p:txBody>
          <a:bodyPr/>
          <a:lstStyle/>
          <a:p>
            <a:fld id="{3EBA1AA4-1184-42E6-9FAC-E6D11BBC447D}" type="slidenum">
              <a:rPr lang="en-GB" smtClean="0">
                <a:solidFill>
                  <a:schemeClr val="tx2"/>
                </a:solidFill>
              </a:rPr>
              <a:t>48</a:t>
            </a:fld>
            <a:endParaRPr lang="en-GB" dirty="0">
              <a:solidFill>
                <a:schemeClr val="tx2"/>
              </a:solidFill>
            </a:endParaRPr>
          </a:p>
        </p:txBody>
      </p:sp>
    </p:spTree>
    <p:extLst>
      <p:ext uri="{BB962C8B-B14F-4D97-AF65-F5344CB8AC3E}">
        <p14:creationId xmlns:p14="http://schemas.microsoft.com/office/powerpoint/2010/main" val="23698512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p:cNvSpPr/>
          <p:nvPr/>
        </p:nvSpPr>
        <p:spPr>
          <a:xfrm>
            <a:off x="4197223" y="1351131"/>
            <a:ext cx="1857289" cy="447434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4" name="Rectangle 53"/>
          <p:cNvSpPr/>
          <p:nvPr/>
        </p:nvSpPr>
        <p:spPr>
          <a:xfrm>
            <a:off x="8030472" y="1351131"/>
            <a:ext cx="1857289" cy="447434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6" name="Rectangle 55"/>
          <p:cNvSpPr/>
          <p:nvPr/>
        </p:nvSpPr>
        <p:spPr>
          <a:xfrm>
            <a:off x="6948618" y="6514212"/>
            <a:ext cx="5049111" cy="230832"/>
          </a:xfrm>
          <a:prstGeom prst="rect">
            <a:avLst/>
          </a:prstGeom>
        </p:spPr>
        <p:txBody>
          <a:bodyPr wrap="square">
            <a:spAutoFit/>
          </a:bodyPr>
          <a:lstStyle/>
          <a:p>
            <a:r>
              <a:rPr lang="en-GB" sz="900" dirty="0">
                <a:solidFill>
                  <a:schemeClr val="accent2"/>
                </a:solidFill>
              </a:rPr>
              <a:t>Indicates low index versus average for this group for strong agreement with statement</a:t>
            </a:r>
          </a:p>
        </p:txBody>
      </p:sp>
      <p:sp>
        <p:nvSpPr>
          <p:cNvPr id="7" name="Rectangle 6"/>
          <p:cNvSpPr/>
          <p:nvPr/>
        </p:nvSpPr>
        <p:spPr>
          <a:xfrm>
            <a:off x="-143698" y="2879028"/>
            <a:ext cx="933510" cy="523220"/>
          </a:xfrm>
          <a:prstGeom prst="rect">
            <a:avLst/>
          </a:prstGeom>
        </p:spPr>
        <p:txBody>
          <a:bodyPr wrap="square">
            <a:spAutoFit/>
          </a:bodyPr>
          <a:lstStyle/>
          <a:p>
            <a:pPr algn="r"/>
            <a:r>
              <a:rPr lang="en-GB" sz="1400" b="1" dirty="0">
                <a:solidFill>
                  <a:schemeClr val="accent2">
                    <a:lumMod val="75000"/>
                  </a:schemeClr>
                </a:solidFill>
              </a:rPr>
              <a:t>NET agree</a:t>
            </a:r>
            <a:endParaRPr lang="en-GB" sz="1400" dirty="0">
              <a:solidFill>
                <a:schemeClr val="accent2">
                  <a:lumMod val="75000"/>
                </a:schemeClr>
              </a:solidFill>
            </a:endParaRPr>
          </a:p>
        </p:txBody>
      </p:sp>
      <p:graphicFrame>
        <p:nvGraphicFramePr>
          <p:cNvPr id="9" name="Chart 8"/>
          <p:cNvGraphicFramePr/>
          <p:nvPr>
            <p:extLst>
              <p:ext uri="{D42A27DB-BD31-4B8C-83A1-F6EECF244321}">
                <p14:modId xmlns:p14="http://schemas.microsoft.com/office/powerpoint/2010/main" val="563225152"/>
              </p:ext>
            </p:extLst>
          </p:nvPr>
        </p:nvGraphicFramePr>
        <p:xfrm>
          <a:off x="271085" y="1588355"/>
          <a:ext cx="11753665" cy="4855238"/>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angle 14"/>
          <p:cNvSpPr/>
          <p:nvPr/>
        </p:nvSpPr>
        <p:spPr>
          <a:xfrm>
            <a:off x="971723" y="2955972"/>
            <a:ext cx="637858" cy="369332"/>
          </a:xfrm>
          <a:prstGeom prst="rect">
            <a:avLst/>
          </a:prstGeom>
        </p:spPr>
        <p:txBody>
          <a:bodyPr wrap="square">
            <a:spAutoFit/>
          </a:bodyPr>
          <a:lstStyle/>
          <a:p>
            <a:pPr algn="ctr"/>
            <a:r>
              <a:rPr lang="en-GB" b="1" dirty="0">
                <a:solidFill>
                  <a:schemeClr val="accent2">
                    <a:lumMod val="75000"/>
                  </a:schemeClr>
                </a:solidFill>
              </a:rPr>
              <a:t>45%</a:t>
            </a:r>
            <a:endParaRPr lang="en-GB" dirty="0">
              <a:solidFill>
                <a:schemeClr val="accent2">
                  <a:lumMod val="75000"/>
                </a:schemeClr>
              </a:solidFill>
            </a:endParaRPr>
          </a:p>
        </p:txBody>
      </p:sp>
      <p:sp>
        <p:nvSpPr>
          <p:cNvPr id="16" name="Rectangle 15"/>
          <p:cNvSpPr/>
          <p:nvPr/>
        </p:nvSpPr>
        <p:spPr>
          <a:xfrm>
            <a:off x="2892075" y="2955972"/>
            <a:ext cx="637858" cy="369332"/>
          </a:xfrm>
          <a:prstGeom prst="rect">
            <a:avLst/>
          </a:prstGeom>
        </p:spPr>
        <p:txBody>
          <a:bodyPr wrap="square">
            <a:spAutoFit/>
          </a:bodyPr>
          <a:lstStyle/>
          <a:p>
            <a:pPr algn="ctr"/>
            <a:r>
              <a:rPr lang="en-GB" b="1" dirty="0">
                <a:solidFill>
                  <a:schemeClr val="accent2">
                    <a:lumMod val="75000"/>
                  </a:schemeClr>
                </a:solidFill>
              </a:rPr>
              <a:t>41%</a:t>
            </a:r>
            <a:endParaRPr lang="en-GB" dirty="0">
              <a:solidFill>
                <a:schemeClr val="accent2">
                  <a:lumMod val="75000"/>
                </a:schemeClr>
              </a:solidFill>
            </a:endParaRPr>
          </a:p>
        </p:txBody>
      </p:sp>
      <p:sp>
        <p:nvSpPr>
          <p:cNvPr id="17" name="Rectangle 16"/>
          <p:cNvSpPr/>
          <p:nvPr/>
        </p:nvSpPr>
        <p:spPr>
          <a:xfrm>
            <a:off x="4800450" y="2955972"/>
            <a:ext cx="637858" cy="369332"/>
          </a:xfrm>
          <a:prstGeom prst="rect">
            <a:avLst/>
          </a:prstGeom>
        </p:spPr>
        <p:txBody>
          <a:bodyPr wrap="square">
            <a:spAutoFit/>
          </a:bodyPr>
          <a:lstStyle/>
          <a:p>
            <a:pPr algn="ctr"/>
            <a:r>
              <a:rPr lang="en-GB" b="1" dirty="0">
                <a:solidFill>
                  <a:schemeClr val="bg1"/>
                </a:solidFill>
              </a:rPr>
              <a:t>38%</a:t>
            </a:r>
            <a:endParaRPr lang="en-GB" dirty="0">
              <a:solidFill>
                <a:schemeClr val="bg1"/>
              </a:solidFill>
            </a:endParaRPr>
          </a:p>
        </p:txBody>
      </p:sp>
      <p:sp>
        <p:nvSpPr>
          <p:cNvPr id="27" name="Rectangle 26"/>
          <p:cNvSpPr/>
          <p:nvPr/>
        </p:nvSpPr>
        <p:spPr>
          <a:xfrm>
            <a:off x="6718346" y="2955972"/>
            <a:ext cx="637858" cy="369332"/>
          </a:xfrm>
          <a:prstGeom prst="rect">
            <a:avLst/>
          </a:prstGeom>
        </p:spPr>
        <p:txBody>
          <a:bodyPr wrap="square">
            <a:spAutoFit/>
          </a:bodyPr>
          <a:lstStyle/>
          <a:p>
            <a:pPr algn="ctr"/>
            <a:r>
              <a:rPr lang="en-GB" b="1" dirty="0">
                <a:solidFill>
                  <a:schemeClr val="accent2">
                    <a:lumMod val="75000"/>
                  </a:schemeClr>
                </a:solidFill>
              </a:rPr>
              <a:t>38%</a:t>
            </a:r>
            <a:endParaRPr lang="en-GB" dirty="0">
              <a:solidFill>
                <a:schemeClr val="accent2">
                  <a:lumMod val="75000"/>
                </a:schemeClr>
              </a:solidFill>
            </a:endParaRPr>
          </a:p>
        </p:txBody>
      </p:sp>
      <p:sp>
        <p:nvSpPr>
          <p:cNvPr id="28" name="Rectangle 27"/>
          <p:cNvSpPr/>
          <p:nvPr/>
        </p:nvSpPr>
        <p:spPr>
          <a:xfrm>
            <a:off x="8651481" y="2955972"/>
            <a:ext cx="637858" cy="369332"/>
          </a:xfrm>
          <a:prstGeom prst="rect">
            <a:avLst/>
          </a:prstGeom>
        </p:spPr>
        <p:txBody>
          <a:bodyPr wrap="square">
            <a:spAutoFit/>
          </a:bodyPr>
          <a:lstStyle/>
          <a:p>
            <a:pPr algn="ctr"/>
            <a:r>
              <a:rPr lang="en-GB" b="1" dirty="0">
                <a:solidFill>
                  <a:schemeClr val="bg1"/>
                </a:solidFill>
              </a:rPr>
              <a:t>32%</a:t>
            </a:r>
            <a:endParaRPr lang="en-GB" dirty="0">
              <a:solidFill>
                <a:schemeClr val="bg1"/>
              </a:solidFill>
            </a:endParaRPr>
          </a:p>
        </p:txBody>
      </p:sp>
      <p:sp>
        <p:nvSpPr>
          <p:cNvPr id="29" name="Rectangle 28"/>
          <p:cNvSpPr/>
          <p:nvPr/>
        </p:nvSpPr>
        <p:spPr>
          <a:xfrm>
            <a:off x="10585582" y="2955972"/>
            <a:ext cx="637858" cy="369332"/>
          </a:xfrm>
          <a:prstGeom prst="rect">
            <a:avLst/>
          </a:prstGeom>
        </p:spPr>
        <p:txBody>
          <a:bodyPr wrap="square">
            <a:spAutoFit/>
          </a:bodyPr>
          <a:lstStyle/>
          <a:p>
            <a:pPr algn="ctr"/>
            <a:r>
              <a:rPr lang="en-GB" b="1" dirty="0">
                <a:solidFill>
                  <a:schemeClr val="accent2"/>
                </a:solidFill>
              </a:rPr>
              <a:t>47%</a:t>
            </a:r>
            <a:endParaRPr lang="en-GB" dirty="0">
              <a:solidFill>
                <a:schemeClr val="accent2"/>
              </a:solidFill>
            </a:endParaRPr>
          </a:p>
        </p:txBody>
      </p:sp>
      <p:sp>
        <p:nvSpPr>
          <p:cNvPr id="3" name="Rectangle 2"/>
          <p:cNvSpPr/>
          <p:nvPr/>
        </p:nvSpPr>
        <p:spPr>
          <a:xfrm>
            <a:off x="533237" y="1577195"/>
            <a:ext cx="1604782" cy="1323439"/>
          </a:xfrm>
          <a:prstGeom prst="rect">
            <a:avLst/>
          </a:prstGeom>
        </p:spPr>
        <p:txBody>
          <a:bodyPr wrap="square">
            <a:spAutoFit/>
          </a:bodyPr>
          <a:lstStyle/>
          <a:p>
            <a:pPr algn="ctr"/>
            <a:r>
              <a:rPr lang="en-GB" sz="1600" b="1" dirty="0">
                <a:solidFill>
                  <a:schemeClr val="accent2"/>
                </a:solidFill>
              </a:rPr>
              <a:t>It is important that young people find out about their heritage</a:t>
            </a:r>
          </a:p>
        </p:txBody>
      </p:sp>
      <p:sp>
        <p:nvSpPr>
          <p:cNvPr id="34" name="Rectangle 33"/>
          <p:cNvSpPr/>
          <p:nvPr/>
        </p:nvSpPr>
        <p:spPr>
          <a:xfrm>
            <a:off x="2447229" y="1946527"/>
            <a:ext cx="1597144" cy="584775"/>
          </a:xfrm>
          <a:prstGeom prst="rect">
            <a:avLst/>
          </a:prstGeom>
        </p:spPr>
        <p:txBody>
          <a:bodyPr wrap="square">
            <a:spAutoFit/>
          </a:bodyPr>
          <a:lstStyle/>
          <a:p>
            <a:pPr algn="ctr"/>
            <a:r>
              <a:rPr lang="en-GB" sz="1600" b="1" dirty="0">
                <a:solidFill>
                  <a:schemeClr val="accent2"/>
                </a:solidFill>
              </a:rPr>
              <a:t>Heritage is irreplaceable</a:t>
            </a:r>
          </a:p>
        </p:txBody>
      </p:sp>
      <p:sp>
        <p:nvSpPr>
          <p:cNvPr id="35" name="Rectangle 34"/>
          <p:cNvSpPr/>
          <p:nvPr/>
        </p:nvSpPr>
        <p:spPr>
          <a:xfrm>
            <a:off x="4238554" y="1577195"/>
            <a:ext cx="1797349" cy="1323439"/>
          </a:xfrm>
          <a:prstGeom prst="rect">
            <a:avLst/>
          </a:prstGeom>
        </p:spPr>
        <p:txBody>
          <a:bodyPr wrap="square">
            <a:spAutoFit/>
          </a:bodyPr>
          <a:lstStyle/>
          <a:p>
            <a:pPr algn="ctr"/>
            <a:r>
              <a:rPr lang="en-GB" sz="1600" b="1" dirty="0">
                <a:solidFill>
                  <a:schemeClr val="bg1"/>
                </a:solidFill>
              </a:rPr>
              <a:t>History of a place and where we have come from is important to me</a:t>
            </a:r>
          </a:p>
        </p:txBody>
      </p:sp>
      <p:sp>
        <p:nvSpPr>
          <p:cNvPr id="36" name="Rectangle 35"/>
          <p:cNvSpPr/>
          <p:nvPr/>
        </p:nvSpPr>
        <p:spPr>
          <a:xfrm>
            <a:off x="6013181" y="1823416"/>
            <a:ext cx="2008229" cy="830997"/>
          </a:xfrm>
          <a:prstGeom prst="rect">
            <a:avLst/>
          </a:prstGeom>
        </p:spPr>
        <p:txBody>
          <a:bodyPr wrap="square">
            <a:spAutoFit/>
          </a:bodyPr>
          <a:lstStyle/>
          <a:p>
            <a:pPr algn="ctr"/>
            <a:r>
              <a:rPr lang="en-GB" sz="1600" b="1" dirty="0">
                <a:solidFill>
                  <a:schemeClr val="accent2"/>
                </a:solidFill>
              </a:rPr>
              <a:t>Celebrating heritage is important</a:t>
            </a:r>
          </a:p>
        </p:txBody>
      </p:sp>
      <p:sp>
        <p:nvSpPr>
          <p:cNvPr id="37" name="Rectangle 36"/>
          <p:cNvSpPr/>
          <p:nvPr/>
        </p:nvSpPr>
        <p:spPr>
          <a:xfrm>
            <a:off x="8021410" y="1454084"/>
            <a:ext cx="1852510" cy="1569660"/>
          </a:xfrm>
          <a:prstGeom prst="rect">
            <a:avLst/>
          </a:prstGeom>
        </p:spPr>
        <p:txBody>
          <a:bodyPr wrap="square">
            <a:spAutoFit/>
          </a:bodyPr>
          <a:lstStyle/>
          <a:p>
            <a:pPr algn="ctr"/>
            <a:r>
              <a:rPr lang="en-GB" sz="1600" b="1" dirty="0">
                <a:solidFill>
                  <a:schemeClr val="bg1"/>
                </a:solidFill>
              </a:rPr>
              <a:t>Looking after our heritage is important for creating jobs and boosting the economy</a:t>
            </a:r>
          </a:p>
        </p:txBody>
      </p:sp>
      <p:sp>
        <p:nvSpPr>
          <p:cNvPr id="39" name="Rectangle 38"/>
          <p:cNvSpPr/>
          <p:nvPr/>
        </p:nvSpPr>
        <p:spPr>
          <a:xfrm>
            <a:off x="9944154" y="1577195"/>
            <a:ext cx="1921430" cy="1323439"/>
          </a:xfrm>
          <a:prstGeom prst="rect">
            <a:avLst/>
          </a:prstGeom>
        </p:spPr>
        <p:txBody>
          <a:bodyPr wrap="square">
            <a:spAutoFit/>
          </a:bodyPr>
          <a:lstStyle/>
          <a:p>
            <a:pPr algn="ctr"/>
            <a:r>
              <a:rPr lang="en-GB" sz="1600" b="1" dirty="0">
                <a:solidFill>
                  <a:schemeClr val="accent2"/>
                </a:solidFill>
              </a:rPr>
              <a:t>It’s important to protect heritage places even though I may never visit them</a:t>
            </a:r>
          </a:p>
        </p:txBody>
      </p:sp>
      <p:sp>
        <p:nvSpPr>
          <p:cNvPr id="23" name="Rectangle 22"/>
          <p:cNvSpPr/>
          <p:nvPr/>
        </p:nvSpPr>
        <p:spPr>
          <a:xfrm>
            <a:off x="110067" y="6469081"/>
            <a:ext cx="6391218" cy="369332"/>
          </a:xfrm>
          <a:prstGeom prst="rect">
            <a:avLst/>
          </a:prstGeom>
        </p:spPr>
        <p:txBody>
          <a:bodyPr wrap="square">
            <a:spAutoFit/>
          </a:bodyPr>
          <a:lstStyle/>
          <a:p>
            <a:r>
              <a:rPr lang="fr-FR" sz="900" dirty="0">
                <a:solidFill>
                  <a:schemeClr val="accent2"/>
                </a:solidFill>
              </a:rPr>
              <a:t>Base: </a:t>
            </a:r>
            <a:r>
              <a:rPr lang="en-GB" sz="900" dirty="0">
                <a:solidFill>
                  <a:schemeClr val="accent2"/>
                </a:solidFill>
              </a:rPr>
              <a:t>All NOT interested at B3 and NOT disagree with C8_3 (143) B4 - How much do you agree or disagree with the following statements?</a:t>
            </a:r>
          </a:p>
        </p:txBody>
      </p:sp>
      <p:sp>
        <p:nvSpPr>
          <p:cNvPr id="18" name="Content Placeholder 2"/>
          <p:cNvSpPr txBox="1">
            <a:spLocks/>
          </p:cNvSpPr>
          <p:nvPr/>
        </p:nvSpPr>
        <p:spPr>
          <a:xfrm>
            <a:off x="-15875" y="0"/>
            <a:ext cx="12207875" cy="677644"/>
          </a:xfrm>
          <a:prstGeom prst="rect">
            <a:avLst/>
          </a:prstGeom>
          <a:solidFill>
            <a:schemeClr val="accent2">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24"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b="1" dirty="0">
                <a:solidFill>
                  <a:schemeClr val="accent2">
                    <a:lumMod val="75000"/>
                  </a:schemeClr>
                </a:solidFill>
              </a:rPr>
              <a:t>Inspiration Seekers</a:t>
            </a:r>
          </a:p>
        </p:txBody>
      </p:sp>
      <p:sp>
        <p:nvSpPr>
          <p:cNvPr id="25"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2"/>
                </a:solidFill>
              </a:rPr>
              <a:t>29%</a:t>
            </a:r>
          </a:p>
        </p:txBody>
      </p:sp>
      <p:sp>
        <p:nvSpPr>
          <p:cNvPr id="22" name="Rectangle 21"/>
          <p:cNvSpPr/>
          <p:nvPr/>
        </p:nvSpPr>
        <p:spPr>
          <a:xfrm>
            <a:off x="3637020" y="757358"/>
            <a:ext cx="4949747" cy="461665"/>
          </a:xfrm>
          <a:prstGeom prst="rect">
            <a:avLst/>
          </a:prstGeom>
        </p:spPr>
        <p:txBody>
          <a:bodyPr wrap="square">
            <a:spAutoFit/>
          </a:bodyPr>
          <a:lstStyle/>
          <a:p>
            <a:pPr algn="ctr"/>
            <a:r>
              <a:rPr lang="en-GB" sz="2400" b="1" dirty="0">
                <a:solidFill>
                  <a:schemeClr val="accent2"/>
                </a:solidFill>
              </a:rPr>
              <a:t>Agreement with statements</a:t>
            </a:r>
          </a:p>
        </p:txBody>
      </p:sp>
      <p:sp>
        <p:nvSpPr>
          <p:cNvPr id="26" name="TextBox 25"/>
          <p:cNvSpPr txBox="1"/>
          <p:nvPr/>
        </p:nvSpPr>
        <p:spPr>
          <a:xfrm flipV="1">
            <a:off x="5198332" y="2918227"/>
            <a:ext cx="514247" cy="461665"/>
          </a:xfrm>
          <a:prstGeom prst="rect">
            <a:avLst/>
          </a:prstGeom>
          <a:noFill/>
        </p:spPr>
        <p:txBody>
          <a:bodyPr wrap="square" rtlCol="0">
            <a:spAutoFit/>
          </a:bodyPr>
          <a:lstStyle/>
          <a:p>
            <a:pPr algn="ctr"/>
            <a:r>
              <a:rPr lang="en-GB" sz="2400" dirty="0">
                <a:solidFill>
                  <a:schemeClr val="bg1"/>
                </a:solidFill>
                <a:sym typeface="Wingdings" panose="05000000000000000000" pitchFamily="2" charset="2"/>
              </a:rPr>
              <a:t></a:t>
            </a:r>
            <a:endParaRPr lang="en-GB" sz="2400" dirty="0">
              <a:solidFill>
                <a:schemeClr val="bg1"/>
              </a:solidFill>
            </a:endParaRPr>
          </a:p>
        </p:txBody>
      </p:sp>
      <p:sp>
        <p:nvSpPr>
          <p:cNvPr id="30" name="TextBox 29"/>
          <p:cNvSpPr txBox="1"/>
          <p:nvPr/>
        </p:nvSpPr>
        <p:spPr>
          <a:xfrm flipV="1">
            <a:off x="7129506" y="2906853"/>
            <a:ext cx="514247" cy="461665"/>
          </a:xfrm>
          <a:prstGeom prst="rect">
            <a:avLst/>
          </a:prstGeom>
          <a:noFill/>
        </p:spPr>
        <p:txBody>
          <a:bodyPr wrap="square" rtlCol="0">
            <a:spAutoFit/>
          </a:bodyPr>
          <a:lstStyle/>
          <a:p>
            <a:pPr algn="ctr"/>
            <a:r>
              <a:rPr lang="en-GB" sz="2400" dirty="0">
                <a:solidFill>
                  <a:schemeClr val="accent2">
                    <a:lumMod val="75000"/>
                  </a:schemeClr>
                </a:solidFill>
                <a:sym typeface="Wingdings" panose="05000000000000000000" pitchFamily="2" charset="2"/>
              </a:rPr>
              <a:t></a:t>
            </a:r>
            <a:endParaRPr lang="en-GB" sz="2400" dirty="0">
              <a:solidFill>
                <a:schemeClr val="accent2">
                  <a:lumMod val="75000"/>
                </a:schemeClr>
              </a:solidFill>
            </a:endParaRPr>
          </a:p>
        </p:txBody>
      </p:sp>
      <p:sp>
        <p:nvSpPr>
          <p:cNvPr id="31" name="TextBox 30"/>
          <p:cNvSpPr txBox="1"/>
          <p:nvPr/>
        </p:nvSpPr>
        <p:spPr>
          <a:xfrm flipV="1">
            <a:off x="9049309" y="2925051"/>
            <a:ext cx="514247" cy="461665"/>
          </a:xfrm>
          <a:prstGeom prst="rect">
            <a:avLst/>
          </a:prstGeom>
          <a:noFill/>
        </p:spPr>
        <p:txBody>
          <a:bodyPr wrap="square" rtlCol="0">
            <a:spAutoFit/>
          </a:bodyPr>
          <a:lstStyle/>
          <a:p>
            <a:pPr algn="ctr"/>
            <a:r>
              <a:rPr lang="en-GB" sz="2400" dirty="0">
                <a:solidFill>
                  <a:schemeClr val="bg1"/>
                </a:solidFill>
                <a:sym typeface="Wingdings" panose="05000000000000000000" pitchFamily="2" charset="2"/>
              </a:rPr>
              <a:t></a:t>
            </a:r>
            <a:endParaRPr lang="en-GB" sz="2400" dirty="0">
              <a:solidFill>
                <a:schemeClr val="bg1"/>
              </a:solidFill>
            </a:endParaRPr>
          </a:p>
        </p:txBody>
      </p:sp>
      <p:sp>
        <p:nvSpPr>
          <p:cNvPr id="32" name="TextBox 31"/>
          <p:cNvSpPr txBox="1"/>
          <p:nvPr/>
        </p:nvSpPr>
        <p:spPr>
          <a:xfrm flipV="1">
            <a:off x="1379904" y="2892444"/>
            <a:ext cx="514247" cy="461665"/>
          </a:xfrm>
          <a:prstGeom prst="rect">
            <a:avLst/>
          </a:prstGeom>
          <a:noFill/>
        </p:spPr>
        <p:txBody>
          <a:bodyPr wrap="square" rtlCol="0">
            <a:spAutoFit/>
          </a:bodyPr>
          <a:lstStyle/>
          <a:p>
            <a:pPr algn="ctr"/>
            <a:r>
              <a:rPr lang="en-GB" sz="2400" dirty="0">
                <a:solidFill>
                  <a:schemeClr val="accent2">
                    <a:lumMod val="75000"/>
                  </a:schemeClr>
                </a:solidFill>
                <a:sym typeface="Wingdings" panose="05000000000000000000" pitchFamily="2" charset="2"/>
              </a:rPr>
              <a:t></a:t>
            </a:r>
            <a:endParaRPr lang="en-GB" sz="2400" dirty="0">
              <a:solidFill>
                <a:schemeClr val="accent2">
                  <a:lumMod val="75000"/>
                </a:schemeClr>
              </a:solidFill>
            </a:endParaRPr>
          </a:p>
        </p:txBody>
      </p:sp>
      <p:sp>
        <p:nvSpPr>
          <p:cNvPr id="42" name="TextBox 41"/>
          <p:cNvSpPr txBox="1"/>
          <p:nvPr/>
        </p:nvSpPr>
        <p:spPr>
          <a:xfrm flipV="1">
            <a:off x="3316877" y="2863639"/>
            <a:ext cx="514247" cy="461665"/>
          </a:xfrm>
          <a:prstGeom prst="rect">
            <a:avLst/>
          </a:prstGeom>
          <a:noFill/>
        </p:spPr>
        <p:txBody>
          <a:bodyPr wrap="square" rtlCol="0">
            <a:spAutoFit/>
          </a:bodyPr>
          <a:lstStyle/>
          <a:p>
            <a:pPr algn="ctr"/>
            <a:r>
              <a:rPr lang="en-GB" sz="2400" dirty="0">
                <a:solidFill>
                  <a:schemeClr val="accent2">
                    <a:lumMod val="75000"/>
                  </a:schemeClr>
                </a:solidFill>
                <a:sym typeface="Wingdings" panose="05000000000000000000" pitchFamily="2" charset="2"/>
              </a:rPr>
              <a:t></a:t>
            </a:r>
            <a:endParaRPr lang="en-GB" sz="2400" dirty="0">
              <a:solidFill>
                <a:schemeClr val="accent2">
                  <a:lumMod val="75000"/>
                </a:schemeClr>
              </a:solidFill>
            </a:endParaRPr>
          </a:p>
        </p:txBody>
      </p:sp>
      <p:sp>
        <p:nvSpPr>
          <p:cNvPr id="40" name="Rectangle 39"/>
          <p:cNvSpPr/>
          <p:nvPr/>
        </p:nvSpPr>
        <p:spPr>
          <a:xfrm>
            <a:off x="938632" y="5798345"/>
            <a:ext cx="637858" cy="369332"/>
          </a:xfrm>
          <a:prstGeom prst="rect">
            <a:avLst/>
          </a:prstGeom>
        </p:spPr>
        <p:txBody>
          <a:bodyPr wrap="square">
            <a:spAutoFit/>
          </a:bodyPr>
          <a:lstStyle/>
          <a:p>
            <a:pPr algn="ctr"/>
            <a:r>
              <a:rPr lang="en-GB" b="1" dirty="0">
                <a:solidFill>
                  <a:schemeClr val="accent2"/>
                </a:solidFill>
              </a:rPr>
              <a:t>15%</a:t>
            </a:r>
            <a:endParaRPr lang="en-GB" dirty="0">
              <a:solidFill>
                <a:schemeClr val="accent2"/>
              </a:solidFill>
            </a:endParaRPr>
          </a:p>
        </p:txBody>
      </p:sp>
      <p:sp>
        <p:nvSpPr>
          <p:cNvPr id="41" name="Rectangle 40"/>
          <p:cNvSpPr/>
          <p:nvPr/>
        </p:nvSpPr>
        <p:spPr>
          <a:xfrm>
            <a:off x="-163779" y="5721401"/>
            <a:ext cx="1056522" cy="523220"/>
          </a:xfrm>
          <a:prstGeom prst="rect">
            <a:avLst/>
          </a:prstGeom>
        </p:spPr>
        <p:txBody>
          <a:bodyPr wrap="square">
            <a:spAutoFit/>
          </a:bodyPr>
          <a:lstStyle/>
          <a:p>
            <a:pPr algn="r"/>
            <a:r>
              <a:rPr lang="en-GB" sz="1400" b="1" dirty="0">
                <a:solidFill>
                  <a:schemeClr val="accent2"/>
                </a:solidFill>
              </a:rPr>
              <a:t>NET disagree</a:t>
            </a:r>
            <a:endParaRPr lang="en-GB" sz="1400" dirty="0">
              <a:solidFill>
                <a:schemeClr val="accent2"/>
              </a:solidFill>
            </a:endParaRPr>
          </a:p>
        </p:txBody>
      </p:sp>
      <p:sp>
        <p:nvSpPr>
          <p:cNvPr id="43" name="Rectangle 42"/>
          <p:cNvSpPr/>
          <p:nvPr/>
        </p:nvSpPr>
        <p:spPr>
          <a:xfrm>
            <a:off x="2828847" y="5798345"/>
            <a:ext cx="637858" cy="369332"/>
          </a:xfrm>
          <a:prstGeom prst="rect">
            <a:avLst/>
          </a:prstGeom>
        </p:spPr>
        <p:txBody>
          <a:bodyPr wrap="square">
            <a:spAutoFit/>
          </a:bodyPr>
          <a:lstStyle/>
          <a:p>
            <a:pPr algn="ctr"/>
            <a:r>
              <a:rPr lang="en-GB" b="1" dirty="0">
                <a:solidFill>
                  <a:schemeClr val="accent2"/>
                </a:solidFill>
              </a:rPr>
              <a:t>15%</a:t>
            </a:r>
            <a:endParaRPr lang="en-GB" dirty="0">
              <a:solidFill>
                <a:schemeClr val="accent2"/>
              </a:solidFill>
            </a:endParaRPr>
          </a:p>
        </p:txBody>
      </p:sp>
      <p:sp>
        <p:nvSpPr>
          <p:cNvPr id="45" name="Rectangle 44"/>
          <p:cNvSpPr/>
          <p:nvPr/>
        </p:nvSpPr>
        <p:spPr>
          <a:xfrm>
            <a:off x="4812217" y="5798345"/>
            <a:ext cx="637858" cy="369332"/>
          </a:xfrm>
          <a:prstGeom prst="rect">
            <a:avLst/>
          </a:prstGeom>
        </p:spPr>
        <p:txBody>
          <a:bodyPr wrap="square">
            <a:spAutoFit/>
          </a:bodyPr>
          <a:lstStyle/>
          <a:p>
            <a:pPr algn="ctr"/>
            <a:r>
              <a:rPr lang="en-GB" b="1" dirty="0">
                <a:solidFill>
                  <a:schemeClr val="accent2"/>
                </a:solidFill>
              </a:rPr>
              <a:t>24%</a:t>
            </a:r>
            <a:endParaRPr lang="en-GB" dirty="0">
              <a:solidFill>
                <a:schemeClr val="accent2"/>
              </a:solidFill>
            </a:endParaRPr>
          </a:p>
        </p:txBody>
      </p:sp>
      <p:sp>
        <p:nvSpPr>
          <p:cNvPr id="46" name="Rectangle 45"/>
          <p:cNvSpPr/>
          <p:nvPr/>
        </p:nvSpPr>
        <p:spPr>
          <a:xfrm>
            <a:off x="6748771" y="5798345"/>
            <a:ext cx="637858" cy="369332"/>
          </a:xfrm>
          <a:prstGeom prst="rect">
            <a:avLst/>
          </a:prstGeom>
        </p:spPr>
        <p:txBody>
          <a:bodyPr wrap="square">
            <a:spAutoFit/>
          </a:bodyPr>
          <a:lstStyle/>
          <a:p>
            <a:pPr algn="ctr"/>
            <a:r>
              <a:rPr lang="en-GB" b="1" dirty="0">
                <a:solidFill>
                  <a:schemeClr val="accent2"/>
                </a:solidFill>
              </a:rPr>
              <a:t>21%</a:t>
            </a:r>
            <a:endParaRPr lang="en-GB" dirty="0">
              <a:solidFill>
                <a:schemeClr val="accent2"/>
              </a:solidFill>
            </a:endParaRPr>
          </a:p>
        </p:txBody>
      </p:sp>
      <p:sp>
        <p:nvSpPr>
          <p:cNvPr id="47" name="Rectangle 46"/>
          <p:cNvSpPr/>
          <p:nvPr/>
        </p:nvSpPr>
        <p:spPr>
          <a:xfrm>
            <a:off x="8711261" y="5798345"/>
            <a:ext cx="637858" cy="369332"/>
          </a:xfrm>
          <a:prstGeom prst="rect">
            <a:avLst/>
          </a:prstGeom>
        </p:spPr>
        <p:txBody>
          <a:bodyPr wrap="square">
            <a:spAutoFit/>
          </a:bodyPr>
          <a:lstStyle/>
          <a:p>
            <a:pPr algn="ctr"/>
            <a:r>
              <a:rPr lang="en-GB" b="1" dirty="0">
                <a:solidFill>
                  <a:schemeClr val="accent2"/>
                </a:solidFill>
              </a:rPr>
              <a:t>21%</a:t>
            </a:r>
            <a:endParaRPr lang="en-GB" dirty="0">
              <a:solidFill>
                <a:schemeClr val="accent2"/>
              </a:solidFill>
            </a:endParaRPr>
          </a:p>
        </p:txBody>
      </p:sp>
      <p:sp>
        <p:nvSpPr>
          <p:cNvPr id="48" name="Rectangle 47"/>
          <p:cNvSpPr/>
          <p:nvPr/>
        </p:nvSpPr>
        <p:spPr>
          <a:xfrm>
            <a:off x="10595198" y="5798345"/>
            <a:ext cx="637858" cy="369332"/>
          </a:xfrm>
          <a:prstGeom prst="rect">
            <a:avLst/>
          </a:prstGeom>
        </p:spPr>
        <p:txBody>
          <a:bodyPr wrap="square">
            <a:spAutoFit/>
          </a:bodyPr>
          <a:lstStyle/>
          <a:p>
            <a:pPr algn="ctr"/>
            <a:r>
              <a:rPr lang="en-GB" b="1" dirty="0">
                <a:solidFill>
                  <a:schemeClr val="accent2"/>
                </a:solidFill>
              </a:rPr>
              <a:t>13%</a:t>
            </a:r>
            <a:endParaRPr lang="en-GB" dirty="0">
              <a:solidFill>
                <a:schemeClr val="accent2"/>
              </a:solidFill>
            </a:endParaRPr>
          </a:p>
        </p:txBody>
      </p:sp>
      <p:sp>
        <p:nvSpPr>
          <p:cNvPr id="49" name="Rectangle 48"/>
          <p:cNvSpPr/>
          <p:nvPr/>
        </p:nvSpPr>
        <p:spPr>
          <a:xfrm>
            <a:off x="6682219" y="6494531"/>
            <a:ext cx="319569" cy="27019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2"/>
              </a:solidFill>
            </a:endParaRPr>
          </a:p>
        </p:txBody>
      </p:sp>
      <p:sp>
        <p:nvSpPr>
          <p:cNvPr id="60" name="TextBox 59"/>
          <p:cNvSpPr txBox="1"/>
          <p:nvPr/>
        </p:nvSpPr>
        <p:spPr>
          <a:xfrm flipV="1">
            <a:off x="10994786" y="2918575"/>
            <a:ext cx="514247" cy="461665"/>
          </a:xfrm>
          <a:prstGeom prst="rect">
            <a:avLst/>
          </a:prstGeom>
          <a:noFill/>
        </p:spPr>
        <p:txBody>
          <a:bodyPr wrap="square" rtlCol="0">
            <a:spAutoFit/>
          </a:bodyPr>
          <a:lstStyle/>
          <a:p>
            <a:pPr algn="ctr"/>
            <a:r>
              <a:rPr lang="en-GB" sz="2400" dirty="0">
                <a:solidFill>
                  <a:schemeClr val="accent2">
                    <a:lumMod val="75000"/>
                  </a:schemeClr>
                </a:solidFill>
                <a:sym typeface="Wingdings" panose="05000000000000000000" pitchFamily="2" charset="2"/>
              </a:rPr>
              <a:t></a:t>
            </a:r>
            <a:endParaRPr lang="en-GB" sz="2400" dirty="0">
              <a:solidFill>
                <a:schemeClr val="accent2">
                  <a:lumMod val="75000"/>
                </a:schemeClr>
              </a:solidFill>
            </a:endParaRPr>
          </a:p>
        </p:txBody>
      </p:sp>
      <p:sp>
        <p:nvSpPr>
          <p:cNvPr id="2" name="Slide Number Placeholder 1">
            <a:extLst>
              <a:ext uri="{FF2B5EF4-FFF2-40B4-BE49-F238E27FC236}">
                <a16:creationId xmlns:a16="http://schemas.microsoft.com/office/drawing/2014/main" id="{84C3817F-9D1A-9F4B-91F9-0857BE81D8E1}"/>
              </a:ext>
            </a:extLst>
          </p:cNvPr>
          <p:cNvSpPr>
            <a:spLocks noGrp="1"/>
          </p:cNvSpPr>
          <p:nvPr>
            <p:ph type="sldNum" sz="quarter" idx="12"/>
          </p:nvPr>
        </p:nvSpPr>
        <p:spPr>
          <a:xfrm>
            <a:off x="9464133" y="6572322"/>
            <a:ext cx="2743200" cy="365125"/>
          </a:xfrm>
        </p:spPr>
        <p:txBody>
          <a:bodyPr/>
          <a:lstStyle/>
          <a:p>
            <a:fld id="{3EBA1AA4-1184-42E6-9FAC-E6D11BBC447D}" type="slidenum">
              <a:rPr lang="en-GB" smtClean="0">
                <a:solidFill>
                  <a:schemeClr val="tx2"/>
                </a:solidFill>
              </a:rPr>
              <a:t>49</a:t>
            </a:fld>
            <a:endParaRPr lang="en-GB" dirty="0">
              <a:solidFill>
                <a:schemeClr val="tx2"/>
              </a:solidFill>
            </a:endParaRPr>
          </a:p>
        </p:txBody>
      </p:sp>
    </p:spTree>
    <p:extLst>
      <p:ext uri="{BB962C8B-B14F-4D97-AF65-F5344CB8AC3E}">
        <p14:creationId xmlns:p14="http://schemas.microsoft.com/office/powerpoint/2010/main" val="16167387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110066" y="6524346"/>
            <a:ext cx="10176933" cy="230832"/>
          </a:xfrm>
          <a:prstGeom prst="rect">
            <a:avLst/>
          </a:prstGeom>
        </p:spPr>
        <p:txBody>
          <a:bodyPr wrap="square">
            <a:spAutoFit/>
          </a:bodyPr>
          <a:lstStyle/>
          <a:p>
            <a:r>
              <a:rPr lang="fr-FR" sz="900" dirty="0">
                <a:solidFill>
                  <a:schemeClr val="accent2"/>
                </a:solidFill>
              </a:rPr>
              <a:t>Base: </a:t>
            </a:r>
            <a:r>
              <a:rPr lang="en-GB" sz="900" dirty="0">
                <a:solidFill>
                  <a:schemeClr val="accent2"/>
                </a:solidFill>
              </a:rPr>
              <a:t>All NOT interested at B3 and NOT disagree with C8_3 (143) B4 - How much do you agree or disagree with the following statements?</a:t>
            </a:r>
          </a:p>
        </p:txBody>
      </p:sp>
      <p:graphicFrame>
        <p:nvGraphicFramePr>
          <p:cNvPr id="9" name="Chart 8"/>
          <p:cNvGraphicFramePr/>
          <p:nvPr>
            <p:extLst>
              <p:ext uri="{D42A27DB-BD31-4B8C-83A1-F6EECF244321}">
                <p14:modId xmlns:p14="http://schemas.microsoft.com/office/powerpoint/2010/main" val="322158386"/>
              </p:ext>
            </p:extLst>
          </p:nvPr>
        </p:nvGraphicFramePr>
        <p:xfrm>
          <a:off x="1619249" y="1588355"/>
          <a:ext cx="8934451" cy="4855238"/>
        </p:xfrm>
        <a:graphic>
          <a:graphicData uri="http://schemas.openxmlformats.org/drawingml/2006/chart">
            <c:chart xmlns:c="http://schemas.openxmlformats.org/drawingml/2006/chart" xmlns:r="http://schemas.openxmlformats.org/officeDocument/2006/relationships" r:id="rId3"/>
          </a:graphicData>
        </a:graphic>
      </p:graphicFrame>
      <p:sp>
        <p:nvSpPr>
          <p:cNvPr id="17" name="Rectangle 16"/>
          <p:cNvSpPr/>
          <p:nvPr/>
        </p:nvSpPr>
        <p:spPr>
          <a:xfrm>
            <a:off x="2410317" y="2955972"/>
            <a:ext cx="637858" cy="369332"/>
          </a:xfrm>
          <a:prstGeom prst="rect">
            <a:avLst/>
          </a:prstGeom>
        </p:spPr>
        <p:txBody>
          <a:bodyPr wrap="square">
            <a:spAutoFit/>
          </a:bodyPr>
          <a:lstStyle/>
          <a:p>
            <a:pPr algn="ctr"/>
            <a:r>
              <a:rPr lang="en-GB" b="1" dirty="0">
                <a:solidFill>
                  <a:schemeClr val="accent2">
                    <a:lumMod val="75000"/>
                  </a:schemeClr>
                </a:solidFill>
              </a:rPr>
              <a:t>38%</a:t>
            </a:r>
            <a:endParaRPr lang="en-GB" dirty="0">
              <a:solidFill>
                <a:schemeClr val="accent2">
                  <a:lumMod val="75000"/>
                </a:schemeClr>
              </a:solidFill>
            </a:endParaRPr>
          </a:p>
        </p:txBody>
      </p:sp>
      <p:sp>
        <p:nvSpPr>
          <p:cNvPr id="22" name="Rectangle 21"/>
          <p:cNvSpPr/>
          <p:nvPr/>
        </p:nvSpPr>
        <p:spPr>
          <a:xfrm>
            <a:off x="3537020" y="757358"/>
            <a:ext cx="4949747" cy="461665"/>
          </a:xfrm>
          <a:prstGeom prst="rect">
            <a:avLst/>
          </a:prstGeom>
        </p:spPr>
        <p:txBody>
          <a:bodyPr wrap="square">
            <a:spAutoFit/>
          </a:bodyPr>
          <a:lstStyle/>
          <a:p>
            <a:pPr algn="ctr"/>
            <a:r>
              <a:rPr lang="en-GB" sz="2400" b="1" dirty="0">
                <a:solidFill>
                  <a:schemeClr val="accent2"/>
                </a:solidFill>
              </a:rPr>
              <a:t>Agreement with statements</a:t>
            </a:r>
          </a:p>
        </p:txBody>
      </p:sp>
      <p:sp>
        <p:nvSpPr>
          <p:cNvPr id="18" name="Content Placeholder 2"/>
          <p:cNvSpPr txBox="1">
            <a:spLocks/>
          </p:cNvSpPr>
          <p:nvPr/>
        </p:nvSpPr>
        <p:spPr>
          <a:xfrm>
            <a:off x="-15875" y="0"/>
            <a:ext cx="12207875" cy="677644"/>
          </a:xfrm>
          <a:prstGeom prst="rect">
            <a:avLst/>
          </a:prstGeom>
          <a:solidFill>
            <a:schemeClr val="accent2">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24"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b="1" dirty="0">
                <a:solidFill>
                  <a:schemeClr val="accent2">
                    <a:lumMod val="75000"/>
                  </a:schemeClr>
                </a:solidFill>
              </a:rPr>
              <a:t>Inspiration Seekers</a:t>
            </a:r>
          </a:p>
        </p:txBody>
      </p:sp>
      <p:sp>
        <p:nvSpPr>
          <p:cNvPr id="25"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2"/>
                </a:solidFill>
              </a:rPr>
              <a:t>29%</a:t>
            </a:r>
          </a:p>
        </p:txBody>
      </p:sp>
      <p:sp>
        <p:nvSpPr>
          <p:cNvPr id="27" name="Rectangle 26"/>
          <p:cNvSpPr/>
          <p:nvPr/>
        </p:nvSpPr>
        <p:spPr>
          <a:xfrm>
            <a:off x="4628947" y="2955972"/>
            <a:ext cx="637858" cy="369332"/>
          </a:xfrm>
          <a:prstGeom prst="rect">
            <a:avLst/>
          </a:prstGeom>
        </p:spPr>
        <p:txBody>
          <a:bodyPr wrap="square">
            <a:spAutoFit/>
          </a:bodyPr>
          <a:lstStyle/>
          <a:p>
            <a:pPr algn="ctr"/>
            <a:r>
              <a:rPr lang="en-GB" b="1" dirty="0">
                <a:solidFill>
                  <a:schemeClr val="accent2">
                    <a:lumMod val="75000"/>
                  </a:schemeClr>
                </a:solidFill>
              </a:rPr>
              <a:t>38%</a:t>
            </a:r>
            <a:endParaRPr lang="en-GB" dirty="0">
              <a:solidFill>
                <a:schemeClr val="accent2">
                  <a:lumMod val="75000"/>
                </a:schemeClr>
              </a:solidFill>
            </a:endParaRPr>
          </a:p>
        </p:txBody>
      </p:sp>
      <p:sp>
        <p:nvSpPr>
          <p:cNvPr id="29" name="Rectangle 28"/>
          <p:cNvSpPr/>
          <p:nvPr/>
        </p:nvSpPr>
        <p:spPr>
          <a:xfrm>
            <a:off x="6799163" y="2955972"/>
            <a:ext cx="637858" cy="369332"/>
          </a:xfrm>
          <a:prstGeom prst="rect">
            <a:avLst/>
          </a:prstGeom>
        </p:spPr>
        <p:txBody>
          <a:bodyPr wrap="square">
            <a:spAutoFit/>
          </a:bodyPr>
          <a:lstStyle/>
          <a:p>
            <a:pPr algn="ctr"/>
            <a:r>
              <a:rPr lang="en-GB" b="1" dirty="0">
                <a:solidFill>
                  <a:schemeClr val="accent2">
                    <a:lumMod val="75000"/>
                  </a:schemeClr>
                </a:solidFill>
              </a:rPr>
              <a:t>29%</a:t>
            </a:r>
            <a:endParaRPr lang="en-GB" dirty="0">
              <a:solidFill>
                <a:schemeClr val="accent2">
                  <a:lumMod val="75000"/>
                </a:schemeClr>
              </a:solidFill>
            </a:endParaRPr>
          </a:p>
        </p:txBody>
      </p:sp>
      <p:sp>
        <p:nvSpPr>
          <p:cNvPr id="31" name="Rectangle 30"/>
          <p:cNvSpPr/>
          <p:nvPr/>
        </p:nvSpPr>
        <p:spPr>
          <a:xfrm>
            <a:off x="9000583" y="2955972"/>
            <a:ext cx="637858" cy="369332"/>
          </a:xfrm>
          <a:prstGeom prst="rect">
            <a:avLst/>
          </a:prstGeom>
        </p:spPr>
        <p:txBody>
          <a:bodyPr wrap="square">
            <a:spAutoFit/>
          </a:bodyPr>
          <a:lstStyle/>
          <a:p>
            <a:pPr algn="ctr"/>
            <a:r>
              <a:rPr lang="en-GB" b="1" dirty="0">
                <a:solidFill>
                  <a:schemeClr val="accent2">
                    <a:lumMod val="75000"/>
                  </a:schemeClr>
                </a:solidFill>
              </a:rPr>
              <a:t>33%</a:t>
            </a:r>
            <a:endParaRPr lang="en-GB" dirty="0">
              <a:solidFill>
                <a:schemeClr val="accent2">
                  <a:lumMod val="75000"/>
                </a:schemeClr>
              </a:solidFill>
            </a:endParaRPr>
          </a:p>
        </p:txBody>
      </p:sp>
      <p:sp>
        <p:nvSpPr>
          <p:cNvPr id="38" name="Rectangle 37"/>
          <p:cNvSpPr/>
          <p:nvPr/>
        </p:nvSpPr>
        <p:spPr>
          <a:xfrm>
            <a:off x="1804984" y="1436092"/>
            <a:ext cx="1848525" cy="1323439"/>
          </a:xfrm>
          <a:prstGeom prst="rect">
            <a:avLst/>
          </a:prstGeom>
        </p:spPr>
        <p:txBody>
          <a:bodyPr wrap="square">
            <a:spAutoFit/>
          </a:bodyPr>
          <a:lstStyle/>
          <a:p>
            <a:pPr algn="ctr"/>
            <a:r>
              <a:rPr lang="en-GB" sz="1600" b="1" dirty="0">
                <a:solidFill>
                  <a:schemeClr val="accent2"/>
                </a:solidFill>
              </a:rPr>
              <a:t>There is never any information on heritage topics that interest me</a:t>
            </a:r>
          </a:p>
        </p:txBody>
      </p:sp>
      <p:sp>
        <p:nvSpPr>
          <p:cNvPr id="40" name="Rectangle 39"/>
          <p:cNvSpPr/>
          <p:nvPr/>
        </p:nvSpPr>
        <p:spPr>
          <a:xfrm>
            <a:off x="8411864" y="1189870"/>
            <a:ext cx="1978061" cy="1815882"/>
          </a:xfrm>
          <a:prstGeom prst="rect">
            <a:avLst/>
          </a:prstGeom>
        </p:spPr>
        <p:txBody>
          <a:bodyPr wrap="square">
            <a:spAutoFit/>
          </a:bodyPr>
          <a:lstStyle/>
          <a:p>
            <a:pPr algn="ctr"/>
            <a:r>
              <a:rPr lang="en-GB" sz="1600" b="1" dirty="0">
                <a:solidFill>
                  <a:schemeClr val="accent2"/>
                </a:solidFill>
              </a:rPr>
              <a:t>There is too much focus on protecting heritage and the past when we should be looking forwards</a:t>
            </a:r>
          </a:p>
        </p:txBody>
      </p:sp>
      <p:sp>
        <p:nvSpPr>
          <p:cNvPr id="41" name="Rectangle 40"/>
          <p:cNvSpPr/>
          <p:nvPr/>
        </p:nvSpPr>
        <p:spPr>
          <a:xfrm>
            <a:off x="4023614" y="1436092"/>
            <a:ext cx="1848525" cy="1323439"/>
          </a:xfrm>
          <a:prstGeom prst="rect">
            <a:avLst/>
          </a:prstGeom>
        </p:spPr>
        <p:txBody>
          <a:bodyPr wrap="square">
            <a:spAutoFit/>
          </a:bodyPr>
          <a:lstStyle/>
          <a:p>
            <a:pPr algn="ctr"/>
            <a:r>
              <a:rPr lang="en-GB" sz="1600" b="1" dirty="0">
                <a:solidFill>
                  <a:schemeClr val="accent2"/>
                </a:solidFill>
              </a:rPr>
              <a:t>I don’t know what heritage places there are to visit in my area</a:t>
            </a:r>
          </a:p>
        </p:txBody>
      </p:sp>
      <p:sp>
        <p:nvSpPr>
          <p:cNvPr id="42" name="Rectangle 41"/>
          <p:cNvSpPr/>
          <p:nvPr/>
        </p:nvSpPr>
        <p:spPr>
          <a:xfrm>
            <a:off x="6193830" y="1559202"/>
            <a:ext cx="1848525" cy="1077218"/>
          </a:xfrm>
          <a:prstGeom prst="rect">
            <a:avLst/>
          </a:prstGeom>
        </p:spPr>
        <p:txBody>
          <a:bodyPr wrap="square">
            <a:spAutoFit/>
          </a:bodyPr>
          <a:lstStyle/>
          <a:p>
            <a:pPr algn="ctr"/>
            <a:r>
              <a:rPr lang="en-GB" sz="1600" b="1" dirty="0">
                <a:solidFill>
                  <a:schemeClr val="accent2"/>
                </a:solidFill>
              </a:rPr>
              <a:t>Heritage is just about facts and dates and is not interesting</a:t>
            </a:r>
          </a:p>
        </p:txBody>
      </p:sp>
      <p:sp>
        <p:nvSpPr>
          <p:cNvPr id="43" name="Rectangle 42"/>
          <p:cNvSpPr/>
          <p:nvPr/>
        </p:nvSpPr>
        <p:spPr>
          <a:xfrm>
            <a:off x="1189812" y="2879028"/>
            <a:ext cx="933510" cy="523220"/>
          </a:xfrm>
          <a:prstGeom prst="rect">
            <a:avLst/>
          </a:prstGeom>
        </p:spPr>
        <p:txBody>
          <a:bodyPr wrap="square">
            <a:spAutoFit/>
          </a:bodyPr>
          <a:lstStyle/>
          <a:p>
            <a:pPr algn="r"/>
            <a:r>
              <a:rPr lang="en-GB" sz="1400" b="1" dirty="0">
                <a:solidFill>
                  <a:schemeClr val="accent2">
                    <a:lumMod val="75000"/>
                  </a:schemeClr>
                </a:solidFill>
              </a:rPr>
              <a:t>NET agree</a:t>
            </a:r>
            <a:endParaRPr lang="en-GB" sz="1400" dirty="0">
              <a:solidFill>
                <a:schemeClr val="accent2">
                  <a:lumMod val="75000"/>
                </a:schemeClr>
              </a:solidFill>
            </a:endParaRPr>
          </a:p>
        </p:txBody>
      </p:sp>
      <p:sp>
        <p:nvSpPr>
          <p:cNvPr id="35" name="Rectangle 34"/>
          <p:cNvSpPr/>
          <p:nvPr/>
        </p:nvSpPr>
        <p:spPr>
          <a:xfrm>
            <a:off x="2408041" y="5810638"/>
            <a:ext cx="637858" cy="369332"/>
          </a:xfrm>
          <a:prstGeom prst="rect">
            <a:avLst/>
          </a:prstGeom>
        </p:spPr>
        <p:txBody>
          <a:bodyPr wrap="square">
            <a:spAutoFit/>
          </a:bodyPr>
          <a:lstStyle/>
          <a:p>
            <a:pPr algn="ctr"/>
            <a:r>
              <a:rPr lang="en-GB" b="1" dirty="0">
                <a:solidFill>
                  <a:schemeClr val="accent2"/>
                </a:solidFill>
              </a:rPr>
              <a:t>19%</a:t>
            </a:r>
            <a:endParaRPr lang="en-GB" dirty="0">
              <a:solidFill>
                <a:schemeClr val="accent2"/>
              </a:solidFill>
            </a:endParaRPr>
          </a:p>
        </p:txBody>
      </p:sp>
      <p:sp>
        <p:nvSpPr>
          <p:cNvPr id="36" name="Rectangle 35"/>
          <p:cNvSpPr/>
          <p:nvPr/>
        </p:nvSpPr>
        <p:spPr>
          <a:xfrm>
            <a:off x="4626671" y="5810638"/>
            <a:ext cx="637858" cy="369332"/>
          </a:xfrm>
          <a:prstGeom prst="rect">
            <a:avLst/>
          </a:prstGeom>
        </p:spPr>
        <p:txBody>
          <a:bodyPr wrap="square">
            <a:spAutoFit/>
          </a:bodyPr>
          <a:lstStyle/>
          <a:p>
            <a:pPr algn="ctr"/>
            <a:r>
              <a:rPr lang="en-GB" b="1" dirty="0">
                <a:solidFill>
                  <a:schemeClr val="accent2"/>
                </a:solidFill>
              </a:rPr>
              <a:t>23%</a:t>
            </a:r>
            <a:endParaRPr lang="en-GB" dirty="0">
              <a:solidFill>
                <a:schemeClr val="accent2"/>
              </a:solidFill>
            </a:endParaRPr>
          </a:p>
        </p:txBody>
      </p:sp>
      <p:sp>
        <p:nvSpPr>
          <p:cNvPr id="37" name="Rectangle 36"/>
          <p:cNvSpPr/>
          <p:nvPr/>
        </p:nvSpPr>
        <p:spPr>
          <a:xfrm>
            <a:off x="6846928" y="5810638"/>
            <a:ext cx="637858" cy="369332"/>
          </a:xfrm>
          <a:prstGeom prst="rect">
            <a:avLst/>
          </a:prstGeom>
        </p:spPr>
        <p:txBody>
          <a:bodyPr wrap="square">
            <a:spAutoFit/>
          </a:bodyPr>
          <a:lstStyle/>
          <a:p>
            <a:pPr algn="ctr"/>
            <a:r>
              <a:rPr lang="en-GB" b="1" dirty="0">
                <a:solidFill>
                  <a:schemeClr val="accent2"/>
                </a:solidFill>
              </a:rPr>
              <a:t>27%</a:t>
            </a:r>
            <a:endParaRPr lang="en-GB" dirty="0">
              <a:solidFill>
                <a:schemeClr val="accent2"/>
              </a:solidFill>
            </a:endParaRPr>
          </a:p>
        </p:txBody>
      </p:sp>
      <p:sp>
        <p:nvSpPr>
          <p:cNvPr id="39" name="Rectangle 38"/>
          <p:cNvSpPr/>
          <p:nvPr/>
        </p:nvSpPr>
        <p:spPr>
          <a:xfrm>
            <a:off x="9061993" y="5810638"/>
            <a:ext cx="637858" cy="369332"/>
          </a:xfrm>
          <a:prstGeom prst="rect">
            <a:avLst/>
          </a:prstGeom>
        </p:spPr>
        <p:txBody>
          <a:bodyPr wrap="square">
            <a:spAutoFit/>
          </a:bodyPr>
          <a:lstStyle/>
          <a:p>
            <a:pPr algn="ctr"/>
            <a:r>
              <a:rPr lang="en-GB" b="1" dirty="0">
                <a:solidFill>
                  <a:schemeClr val="accent2"/>
                </a:solidFill>
              </a:rPr>
              <a:t>24%</a:t>
            </a:r>
            <a:endParaRPr lang="en-GB" dirty="0">
              <a:solidFill>
                <a:schemeClr val="accent2"/>
              </a:solidFill>
            </a:endParaRPr>
          </a:p>
        </p:txBody>
      </p:sp>
      <p:sp>
        <p:nvSpPr>
          <p:cNvPr id="44" name="Rectangle 43"/>
          <p:cNvSpPr/>
          <p:nvPr/>
        </p:nvSpPr>
        <p:spPr>
          <a:xfrm>
            <a:off x="791570" y="5733694"/>
            <a:ext cx="1048485" cy="523220"/>
          </a:xfrm>
          <a:prstGeom prst="rect">
            <a:avLst/>
          </a:prstGeom>
        </p:spPr>
        <p:txBody>
          <a:bodyPr wrap="square">
            <a:spAutoFit/>
          </a:bodyPr>
          <a:lstStyle/>
          <a:p>
            <a:pPr algn="r"/>
            <a:r>
              <a:rPr lang="en-GB" sz="1400" b="1" dirty="0">
                <a:solidFill>
                  <a:schemeClr val="accent2"/>
                </a:solidFill>
              </a:rPr>
              <a:t>NET disagree</a:t>
            </a:r>
            <a:endParaRPr lang="en-GB" sz="1400" dirty="0">
              <a:solidFill>
                <a:schemeClr val="accent2"/>
              </a:solidFill>
            </a:endParaRPr>
          </a:p>
        </p:txBody>
      </p:sp>
      <p:sp>
        <p:nvSpPr>
          <p:cNvPr id="2" name="Slide Number Placeholder 1">
            <a:extLst>
              <a:ext uri="{FF2B5EF4-FFF2-40B4-BE49-F238E27FC236}">
                <a16:creationId xmlns:a16="http://schemas.microsoft.com/office/drawing/2014/main" id="{B9D0E208-C29D-8D45-B6FD-049D96518BB0}"/>
              </a:ext>
            </a:extLst>
          </p:cNvPr>
          <p:cNvSpPr>
            <a:spLocks noGrp="1"/>
          </p:cNvSpPr>
          <p:nvPr>
            <p:ph type="sldNum" sz="quarter" idx="12"/>
          </p:nvPr>
        </p:nvSpPr>
        <p:spPr>
          <a:xfrm>
            <a:off x="9319512" y="6345900"/>
            <a:ext cx="2743200" cy="365125"/>
          </a:xfrm>
        </p:spPr>
        <p:txBody>
          <a:bodyPr/>
          <a:lstStyle/>
          <a:p>
            <a:fld id="{3EBA1AA4-1184-42E6-9FAC-E6D11BBC447D}" type="slidenum">
              <a:rPr lang="en-GB" smtClean="0">
                <a:solidFill>
                  <a:schemeClr val="tx2"/>
                </a:solidFill>
              </a:rPr>
              <a:t>50</a:t>
            </a:fld>
            <a:endParaRPr lang="en-GB" dirty="0">
              <a:solidFill>
                <a:schemeClr val="tx2"/>
              </a:solidFill>
            </a:endParaRPr>
          </a:p>
        </p:txBody>
      </p:sp>
    </p:spTree>
    <p:extLst>
      <p:ext uri="{BB962C8B-B14F-4D97-AF65-F5344CB8AC3E}">
        <p14:creationId xmlns:p14="http://schemas.microsoft.com/office/powerpoint/2010/main" val="38447433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110066" y="6524346"/>
            <a:ext cx="10176933" cy="230832"/>
          </a:xfrm>
          <a:prstGeom prst="rect">
            <a:avLst/>
          </a:prstGeom>
        </p:spPr>
        <p:txBody>
          <a:bodyPr wrap="square">
            <a:spAutoFit/>
          </a:bodyPr>
          <a:lstStyle/>
          <a:p>
            <a:r>
              <a:rPr lang="fr-FR" sz="900" dirty="0">
                <a:solidFill>
                  <a:schemeClr val="accent2"/>
                </a:solidFill>
              </a:rPr>
              <a:t>Base: </a:t>
            </a:r>
            <a:r>
              <a:rPr lang="en-GB" sz="900" dirty="0">
                <a:solidFill>
                  <a:schemeClr val="accent2"/>
                </a:solidFill>
              </a:rPr>
              <a:t>All NOT interested at B3 and NOT disagree with C8_3 (143) C8 How much do you agree or disagree with the following statements about museums?</a:t>
            </a:r>
          </a:p>
        </p:txBody>
      </p:sp>
      <p:graphicFrame>
        <p:nvGraphicFramePr>
          <p:cNvPr id="9" name="Chart 8"/>
          <p:cNvGraphicFramePr/>
          <p:nvPr>
            <p:extLst>
              <p:ext uri="{D42A27DB-BD31-4B8C-83A1-F6EECF244321}">
                <p14:modId xmlns:p14="http://schemas.microsoft.com/office/powerpoint/2010/main" val="4053130359"/>
              </p:ext>
            </p:extLst>
          </p:nvPr>
        </p:nvGraphicFramePr>
        <p:xfrm>
          <a:off x="1619249" y="1829461"/>
          <a:ext cx="8934451" cy="4855238"/>
        </p:xfrm>
        <a:graphic>
          <a:graphicData uri="http://schemas.openxmlformats.org/drawingml/2006/chart">
            <c:chart xmlns:c="http://schemas.openxmlformats.org/drawingml/2006/chart" xmlns:r="http://schemas.openxmlformats.org/officeDocument/2006/relationships" r:id="rId3"/>
          </a:graphicData>
        </a:graphic>
      </p:graphicFrame>
      <p:sp>
        <p:nvSpPr>
          <p:cNvPr id="17" name="Rectangle 16"/>
          <p:cNvSpPr/>
          <p:nvPr/>
        </p:nvSpPr>
        <p:spPr>
          <a:xfrm>
            <a:off x="2410317" y="2846785"/>
            <a:ext cx="637858" cy="369332"/>
          </a:xfrm>
          <a:prstGeom prst="rect">
            <a:avLst/>
          </a:prstGeom>
        </p:spPr>
        <p:txBody>
          <a:bodyPr wrap="square">
            <a:spAutoFit/>
          </a:bodyPr>
          <a:lstStyle/>
          <a:p>
            <a:pPr algn="ctr"/>
            <a:r>
              <a:rPr lang="en-GB" b="1" dirty="0">
                <a:solidFill>
                  <a:schemeClr val="accent2">
                    <a:lumMod val="75000"/>
                  </a:schemeClr>
                </a:solidFill>
              </a:rPr>
              <a:t>50%</a:t>
            </a:r>
            <a:endParaRPr lang="en-GB" dirty="0">
              <a:solidFill>
                <a:schemeClr val="accent2">
                  <a:lumMod val="75000"/>
                </a:schemeClr>
              </a:solidFill>
            </a:endParaRPr>
          </a:p>
        </p:txBody>
      </p:sp>
      <p:sp>
        <p:nvSpPr>
          <p:cNvPr id="22" name="Rectangle 21"/>
          <p:cNvSpPr/>
          <p:nvPr/>
        </p:nvSpPr>
        <p:spPr>
          <a:xfrm>
            <a:off x="3537020" y="743710"/>
            <a:ext cx="4949747" cy="461665"/>
          </a:xfrm>
          <a:prstGeom prst="rect">
            <a:avLst/>
          </a:prstGeom>
        </p:spPr>
        <p:txBody>
          <a:bodyPr wrap="square">
            <a:spAutoFit/>
          </a:bodyPr>
          <a:lstStyle/>
          <a:p>
            <a:pPr algn="ctr"/>
            <a:r>
              <a:rPr lang="en-GB" sz="2400" b="1" dirty="0">
                <a:solidFill>
                  <a:schemeClr val="accent2"/>
                </a:solidFill>
              </a:rPr>
              <a:t>Agreement with statements</a:t>
            </a:r>
          </a:p>
        </p:txBody>
      </p:sp>
      <p:sp>
        <p:nvSpPr>
          <p:cNvPr id="18" name="Content Placeholder 2"/>
          <p:cNvSpPr txBox="1">
            <a:spLocks/>
          </p:cNvSpPr>
          <p:nvPr/>
        </p:nvSpPr>
        <p:spPr>
          <a:xfrm>
            <a:off x="-15875" y="0"/>
            <a:ext cx="12207875" cy="677644"/>
          </a:xfrm>
          <a:prstGeom prst="rect">
            <a:avLst/>
          </a:prstGeom>
          <a:solidFill>
            <a:schemeClr val="accent2">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24"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b="1" dirty="0">
                <a:solidFill>
                  <a:schemeClr val="accent2">
                    <a:lumMod val="75000"/>
                  </a:schemeClr>
                </a:solidFill>
              </a:rPr>
              <a:t>Inspiration Seekers</a:t>
            </a:r>
          </a:p>
        </p:txBody>
      </p:sp>
      <p:sp>
        <p:nvSpPr>
          <p:cNvPr id="25"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2"/>
                </a:solidFill>
              </a:rPr>
              <a:t>29%</a:t>
            </a:r>
          </a:p>
        </p:txBody>
      </p:sp>
      <p:sp>
        <p:nvSpPr>
          <p:cNvPr id="27" name="Rectangle 26"/>
          <p:cNvSpPr/>
          <p:nvPr/>
        </p:nvSpPr>
        <p:spPr>
          <a:xfrm>
            <a:off x="4628947" y="2846785"/>
            <a:ext cx="637858" cy="369332"/>
          </a:xfrm>
          <a:prstGeom prst="rect">
            <a:avLst/>
          </a:prstGeom>
        </p:spPr>
        <p:txBody>
          <a:bodyPr wrap="square">
            <a:spAutoFit/>
          </a:bodyPr>
          <a:lstStyle/>
          <a:p>
            <a:pPr algn="ctr"/>
            <a:r>
              <a:rPr lang="en-GB" b="1" dirty="0">
                <a:solidFill>
                  <a:schemeClr val="accent2">
                    <a:lumMod val="75000"/>
                  </a:schemeClr>
                </a:solidFill>
              </a:rPr>
              <a:t>54%</a:t>
            </a:r>
            <a:endParaRPr lang="en-GB" dirty="0">
              <a:solidFill>
                <a:schemeClr val="accent2">
                  <a:lumMod val="75000"/>
                </a:schemeClr>
              </a:solidFill>
            </a:endParaRPr>
          </a:p>
        </p:txBody>
      </p:sp>
      <p:sp>
        <p:nvSpPr>
          <p:cNvPr id="29" name="Rectangle 28"/>
          <p:cNvSpPr/>
          <p:nvPr/>
        </p:nvSpPr>
        <p:spPr>
          <a:xfrm>
            <a:off x="6799163" y="2846785"/>
            <a:ext cx="637858" cy="369332"/>
          </a:xfrm>
          <a:prstGeom prst="rect">
            <a:avLst/>
          </a:prstGeom>
        </p:spPr>
        <p:txBody>
          <a:bodyPr wrap="square">
            <a:spAutoFit/>
          </a:bodyPr>
          <a:lstStyle/>
          <a:p>
            <a:pPr algn="ctr"/>
            <a:r>
              <a:rPr lang="en-GB" b="1" dirty="0">
                <a:solidFill>
                  <a:schemeClr val="accent2">
                    <a:lumMod val="75000"/>
                  </a:schemeClr>
                </a:solidFill>
              </a:rPr>
              <a:t>22%</a:t>
            </a:r>
            <a:endParaRPr lang="en-GB" dirty="0">
              <a:solidFill>
                <a:schemeClr val="accent2">
                  <a:lumMod val="75000"/>
                </a:schemeClr>
              </a:solidFill>
            </a:endParaRPr>
          </a:p>
        </p:txBody>
      </p:sp>
      <p:sp>
        <p:nvSpPr>
          <p:cNvPr id="31" name="Rectangle 30"/>
          <p:cNvSpPr/>
          <p:nvPr/>
        </p:nvSpPr>
        <p:spPr>
          <a:xfrm>
            <a:off x="9000583" y="2846785"/>
            <a:ext cx="637858" cy="369332"/>
          </a:xfrm>
          <a:prstGeom prst="rect">
            <a:avLst/>
          </a:prstGeom>
        </p:spPr>
        <p:txBody>
          <a:bodyPr wrap="square">
            <a:spAutoFit/>
          </a:bodyPr>
          <a:lstStyle/>
          <a:p>
            <a:pPr algn="ctr"/>
            <a:r>
              <a:rPr lang="en-GB" b="1" dirty="0">
                <a:solidFill>
                  <a:schemeClr val="accent2">
                    <a:lumMod val="75000"/>
                  </a:schemeClr>
                </a:solidFill>
              </a:rPr>
              <a:t>24%</a:t>
            </a:r>
            <a:endParaRPr lang="en-GB" dirty="0">
              <a:solidFill>
                <a:schemeClr val="accent2">
                  <a:lumMod val="75000"/>
                </a:schemeClr>
              </a:solidFill>
            </a:endParaRPr>
          </a:p>
        </p:txBody>
      </p:sp>
      <p:sp>
        <p:nvSpPr>
          <p:cNvPr id="38" name="Rectangle 37"/>
          <p:cNvSpPr/>
          <p:nvPr/>
        </p:nvSpPr>
        <p:spPr>
          <a:xfrm>
            <a:off x="1804984" y="1341908"/>
            <a:ext cx="1848525" cy="1323439"/>
          </a:xfrm>
          <a:prstGeom prst="rect">
            <a:avLst/>
          </a:prstGeom>
        </p:spPr>
        <p:txBody>
          <a:bodyPr wrap="square">
            <a:spAutoFit/>
          </a:bodyPr>
          <a:lstStyle/>
          <a:p>
            <a:pPr algn="ctr"/>
            <a:r>
              <a:rPr lang="en-GB" sz="1600" b="1" dirty="0">
                <a:solidFill>
                  <a:schemeClr val="accent2"/>
                </a:solidFill>
              </a:rPr>
              <a:t>Museums have an important role in protecting our heritage</a:t>
            </a:r>
          </a:p>
        </p:txBody>
      </p:sp>
      <p:sp>
        <p:nvSpPr>
          <p:cNvPr id="40" name="Rectangle 39"/>
          <p:cNvSpPr/>
          <p:nvPr/>
        </p:nvSpPr>
        <p:spPr>
          <a:xfrm>
            <a:off x="8395250" y="1588129"/>
            <a:ext cx="1848525" cy="830997"/>
          </a:xfrm>
          <a:prstGeom prst="rect">
            <a:avLst/>
          </a:prstGeom>
        </p:spPr>
        <p:txBody>
          <a:bodyPr wrap="square">
            <a:spAutoFit/>
          </a:bodyPr>
          <a:lstStyle/>
          <a:p>
            <a:pPr algn="ctr"/>
            <a:r>
              <a:rPr lang="en-GB" sz="1600" b="1" dirty="0">
                <a:solidFill>
                  <a:schemeClr val="accent2"/>
                </a:solidFill>
              </a:rPr>
              <a:t>Museums are too intellectual and not cool</a:t>
            </a:r>
          </a:p>
        </p:txBody>
      </p:sp>
      <p:sp>
        <p:nvSpPr>
          <p:cNvPr id="41" name="Rectangle 40"/>
          <p:cNvSpPr/>
          <p:nvPr/>
        </p:nvSpPr>
        <p:spPr>
          <a:xfrm>
            <a:off x="4023614" y="1341908"/>
            <a:ext cx="1848525" cy="1323439"/>
          </a:xfrm>
          <a:prstGeom prst="rect">
            <a:avLst/>
          </a:prstGeom>
        </p:spPr>
        <p:txBody>
          <a:bodyPr wrap="square">
            <a:spAutoFit/>
          </a:bodyPr>
          <a:lstStyle/>
          <a:p>
            <a:pPr algn="ctr"/>
            <a:r>
              <a:rPr lang="en-GB" sz="1600" b="1" dirty="0">
                <a:solidFill>
                  <a:schemeClr val="accent2"/>
                </a:solidFill>
              </a:rPr>
              <a:t>You don't just have to go to a museum to get involved with heritage</a:t>
            </a:r>
          </a:p>
        </p:txBody>
      </p:sp>
      <p:sp>
        <p:nvSpPr>
          <p:cNvPr id="42" name="Rectangle 41"/>
          <p:cNvSpPr/>
          <p:nvPr/>
        </p:nvSpPr>
        <p:spPr>
          <a:xfrm>
            <a:off x="6193830" y="1711240"/>
            <a:ext cx="1848525" cy="584775"/>
          </a:xfrm>
          <a:prstGeom prst="rect">
            <a:avLst/>
          </a:prstGeom>
        </p:spPr>
        <p:txBody>
          <a:bodyPr wrap="square">
            <a:spAutoFit/>
          </a:bodyPr>
          <a:lstStyle/>
          <a:p>
            <a:pPr algn="ctr"/>
            <a:r>
              <a:rPr lang="en-GB" sz="1600" b="1" dirty="0">
                <a:solidFill>
                  <a:schemeClr val="accent2"/>
                </a:solidFill>
              </a:rPr>
              <a:t>I feel intimidated by museums</a:t>
            </a:r>
          </a:p>
        </p:txBody>
      </p:sp>
      <p:sp>
        <p:nvSpPr>
          <p:cNvPr id="43" name="Rectangle 42"/>
          <p:cNvSpPr/>
          <p:nvPr/>
        </p:nvSpPr>
        <p:spPr>
          <a:xfrm>
            <a:off x="908821" y="2769841"/>
            <a:ext cx="933510" cy="523220"/>
          </a:xfrm>
          <a:prstGeom prst="rect">
            <a:avLst/>
          </a:prstGeom>
        </p:spPr>
        <p:txBody>
          <a:bodyPr wrap="square">
            <a:spAutoFit/>
          </a:bodyPr>
          <a:lstStyle/>
          <a:p>
            <a:pPr algn="r"/>
            <a:r>
              <a:rPr lang="en-GB" sz="1400" b="1" dirty="0">
                <a:solidFill>
                  <a:schemeClr val="accent2">
                    <a:lumMod val="75000"/>
                  </a:schemeClr>
                </a:solidFill>
              </a:rPr>
              <a:t>NET agree</a:t>
            </a:r>
            <a:endParaRPr lang="en-GB" sz="1400" dirty="0">
              <a:solidFill>
                <a:schemeClr val="accent2">
                  <a:lumMod val="75000"/>
                </a:schemeClr>
              </a:solidFill>
            </a:endParaRPr>
          </a:p>
        </p:txBody>
      </p:sp>
      <p:sp>
        <p:nvSpPr>
          <p:cNvPr id="26" name="Rectangle 25"/>
          <p:cNvSpPr/>
          <p:nvPr/>
        </p:nvSpPr>
        <p:spPr>
          <a:xfrm>
            <a:off x="2408041" y="5769697"/>
            <a:ext cx="637858" cy="369332"/>
          </a:xfrm>
          <a:prstGeom prst="rect">
            <a:avLst/>
          </a:prstGeom>
        </p:spPr>
        <p:txBody>
          <a:bodyPr wrap="square">
            <a:spAutoFit/>
          </a:bodyPr>
          <a:lstStyle/>
          <a:p>
            <a:pPr algn="ctr"/>
            <a:r>
              <a:rPr lang="en-GB" b="1" dirty="0">
                <a:solidFill>
                  <a:schemeClr val="accent2"/>
                </a:solidFill>
              </a:rPr>
              <a:t>11%</a:t>
            </a:r>
            <a:endParaRPr lang="en-GB" dirty="0">
              <a:solidFill>
                <a:schemeClr val="accent2"/>
              </a:solidFill>
            </a:endParaRPr>
          </a:p>
        </p:txBody>
      </p:sp>
      <p:sp>
        <p:nvSpPr>
          <p:cNvPr id="28" name="Rectangle 27"/>
          <p:cNvSpPr/>
          <p:nvPr/>
        </p:nvSpPr>
        <p:spPr>
          <a:xfrm>
            <a:off x="4626671" y="5769697"/>
            <a:ext cx="637858" cy="369332"/>
          </a:xfrm>
          <a:prstGeom prst="rect">
            <a:avLst/>
          </a:prstGeom>
        </p:spPr>
        <p:txBody>
          <a:bodyPr wrap="square">
            <a:spAutoFit/>
          </a:bodyPr>
          <a:lstStyle/>
          <a:p>
            <a:pPr algn="ctr"/>
            <a:r>
              <a:rPr lang="en-GB" b="1" dirty="0">
                <a:solidFill>
                  <a:schemeClr val="accent2"/>
                </a:solidFill>
              </a:rPr>
              <a:t>6%</a:t>
            </a:r>
            <a:endParaRPr lang="en-GB" dirty="0">
              <a:solidFill>
                <a:schemeClr val="accent2"/>
              </a:solidFill>
            </a:endParaRPr>
          </a:p>
        </p:txBody>
      </p:sp>
      <p:sp>
        <p:nvSpPr>
          <p:cNvPr id="30" name="Rectangle 29"/>
          <p:cNvSpPr/>
          <p:nvPr/>
        </p:nvSpPr>
        <p:spPr>
          <a:xfrm>
            <a:off x="6796887" y="5769697"/>
            <a:ext cx="637858" cy="369332"/>
          </a:xfrm>
          <a:prstGeom prst="rect">
            <a:avLst/>
          </a:prstGeom>
        </p:spPr>
        <p:txBody>
          <a:bodyPr wrap="square">
            <a:spAutoFit/>
          </a:bodyPr>
          <a:lstStyle/>
          <a:p>
            <a:pPr algn="ctr"/>
            <a:r>
              <a:rPr lang="en-GB" b="1" dirty="0">
                <a:solidFill>
                  <a:schemeClr val="accent2"/>
                </a:solidFill>
              </a:rPr>
              <a:t>44%</a:t>
            </a:r>
            <a:endParaRPr lang="en-GB" dirty="0">
              <a:solidFill>
                <a:schemeClr val="accent2"/>
              </a:solidFill>
            </a:endParaRPr>
          </a:p>
        </p:txBody>
      </p:sp>
      <p:sp>
        <p:nvSpPr>
          <p:cNvPr id="32" name="Rectangle 31"/>
          <p:cNvSpPr/>
          <p:nvPr/>
        </p:nvSpPr>
        <p:spPr>
          <a:xfrm>
            <a:off x="8998307" y="5769697"/>
            <a:ext cx="637858" cy="369332"/>
          </a:xfrm>
          <a:prstGeom prst="rect">
            <a:avLst/>
          </a:prstGeom>
        </p:spPr>
        <p:txBody>
          <a:bodyPr wrap="square">
            <a:spAutoFit/>
          </a:bodyPr>
          <a:lstStyle/>
          <a:p>
            <a:pPr algn="ctr"/>
            <a:r>
              <a:rPr lang="en-GB" b="1" dirty="0">
                <a:solidFill>
                  <a:schemeClr val="accent2"/>
                </a:solidFill>
              </a:rPr>
              <a:t>36%</a:t>
            </a:r>
            <a:endParaRPr lang="en-GB" dirty="0">
              <a:solidFill>
                <a:schemeClr val="accent2"/>
              </a:solidFill>
            </a:endParaRPr>
          </a:p>
        </p:txBody>
      </p:sp>
      <p:sp>
        <p:nvSpPr>
          <p:cNvPr id="33" name="Rectangle 32"/>
          <p:cNvSpPr/>
          <p:nvPr/>
        </p:nvSpPr>
        <p:spPr>
          <a:xfrm>
            <a:off x="791570" y="5692753"/>
            <a:ext cx="1048485" cy="523220"/>
          </a:xfrm>
          <a:prstGeom prst="rect">
            <a:avLst/>
          </a:prstGeom>
        </p:spPr>
        <p:txBody>
          <a:bodyPr wrap="square">
            <a:spAutoFit/>
          </a:bodyPr>
          <a:lstStyle/>
          <a:p>
            <a:pPr algn="r"/>
            <a:r>
              <a:rPr lang="en-GB" sz="1400" b="1" dirty="0">
                <a:solidFill>
                  <a:schemeClr val="accent2"/>
                </a:solidFill>
              </a:rPr>
              <a:t>NET disagree</a:t>
            </a:r>
            <a:endParaRPr lang="en-GB" sz="1400" dirty="0">
              <a:solidFill>
                <a:schemeClr val="accent2"/>
              </a:solidFill>
            </a:endParaRPr>
          </a:p>
        </p:txBody>
      </p:sp>
      <p:sp>
        <p:nvSpPr>
          <p:cNvPr id="35" name="TextBox 34"/>
          <p:cNvSpPr txBox="1"/>
          <p:nvPr/>
        </p:nvSpPr>
        <p:spPr>
          <a:xfrm flipV="1">
            <a:off x="2857016" y="2842203"/>
            <a:ext cx="514247" cy="461665"/>
          </a:xfrm>
          <a:prstGeom prst="rect">
            <a:avLst/>
          </a:prstGeom>
          <a:noFill/>
        </p:spPr>
        <p:txBody>
          <a:bodyPr wrap="square" rtlCol="0">
            <a:spAutoFit/>
          </a:bodyPr>
          <a:lstStyle/>
          <a:p>
            <a:pPr algn="ctr"/>
            <a:r>
              <a:rPr lang="en-GB" sz="2400" dirty="0">
                <a:solidFill>
                  <a:schemeClr val="accent2">
                    <a:lumMod val="75000"/>
                  </a:schemeClr>
                </a:solidFill>
                <a:sym typeface="Wingdings" panose="05000000000000000000" pitchFamily="2" charset="2"/>
              </a:rPr>
              <a:t></a:t>
            </a:r>
            <a:endParaRPr lang="en-GB" sz="2400" dirty="0">
              <a:solidFill>
                <a:schemeClr val="accent2">
                  <a:lumMod val="75000"/>
                </a:schemeClr>
              </a:solidFill>
            </a:endParaRPr>
          </a:p>
        </p:txBody>
      </p:sp>
      <p:sp>
        <p:nvSpPr>
          <p:cNvPr id="36" name="TextBox 35"/>
          <p:cNvSpPr txBox="1"/>
          <p:nvPr/>
        </p:nvSpPr>
        <p:spPr>
          <a:xfrm flipV="1">
            <a:off x="5095441" y="2813398"/>
            <a:ext cx="514247" cy="461665"/>
          </a:xfrm>
          <a:prstGeom prst="rect">
            <a:avLst/>
          </a:prstGeom>
          <a:noFill/>
        </p:spPr>
        <p:txBody>
          <a:bodyPr wrap="square" rtlCol="0">
            <a:spAutoFit/>
          </a:bodyPr>
          <a:lstStyle/>
          <a:p>
            <a:pPr algn="ctr"/>
            <a:r>
              <a:rPr lang="en-GB" sz="2400" dirty="0">
                <a:solidFill>
                  <a:schemeClr val="accent2">
                    <a:lumMod val="75000"/>
                  </a:schemeClr>
                </a:solidFill>
                <a:sym typeface="Wingdings" panose="05000000000000000000" pitchFamily="2" charset="2"/>
              </a:rPr>
              <a:t></a:t>
            </a:r>
            <a:endParaRPr lang="en-GB" sz="2400" dirty="0">
              <a:solidFill>
                <a:schemeClr val="accent2">
                  <a:lumMod val="75000"/>
                </a:schemeClr>
              </a:solidFill>
            </a:endParaRPr>
          </a:p>
        </p:txBody>
      </p:sp>
      <p:sp>
        <p:nvSpPr>
          <p:cNvPr id="37" name="TextBox 36"/>
          <p:cNvSpPr txBox="1"/>
          <p:nvPr/>
        </p:nvSpPr>
        <p:spPr>
          <a:xfrm>
            <a:off x="9483221" y="2769841"/>
            <a:ext cx="514247" cy="461665"/>
          </a:xfrm>
          <a:prstGeom prst="rect">
            <a:avLst/>
          </a:prstGeom>
          <a:noFill/>
        </p:spPr>
        <p:txBody>
          <a:bodyPr wrap="square" rtlCol="0">
            <a:spAutoFit/>
          </a:bodyPr>
          <a:lstStyle/>
          <a:p>
            <a:pPr algn="ctr"/>
            <a:r>
              <a:rPr lang="en-GB" sz="2400" dirty="0">
                <a:solidFill>
                  <a:schemeClr val="accent2">
                    <a:lumMod val="75000"/>
                  </a:schemeClr>
                </a:solidFill>
                <a:sym typeface="Wingdings" panose="05000000000000000000" pitchFamily="2" charset="2"/>
              </a:rPr>
              <a:t></a:t>
            </a:r>
            <a:endParaRPr lang="en-GB" sz="2400" dirty="0">
              <a:solidFill>
                <a:schemeClr val="accent2">
                  <a:lumMod val="75000"/>
                </a:schemeClr>
              </a:solidFill>
            </a:endParaRPr>
          </a:p>
        </p:txBody>
      </p:sp>
      <p:sp>
        <p:nvSpPr>
          <p:cNvPr id="2" name="Slide Number Placeholder 1">
            <a:extLst>
              <a:ext uri="{FF2B5EF4-FFF2-40B4-BE49-F238E27FC236}">
                <a16:creationId xmlns:a16="http://schemas.microsoft.com/office/drawing/2014/main" id="{C3BDF32F-271E-5A4B-AE68-E9FF6832927A}"/>
              </a:ext>
            </a:extLst>
          </p:cNvPr>
          <p:cNvSpPr>
            <a:spLocks noGrp="1"/>
          </p:cNvSpPr>
          <p:nvPr>
            <p:ph type="sldNum" sz="quarter" idx="12"/>
          </p:nvPr>
        </p:nvSpPr>
        <p:spPr>
          <a:xfrm>
            <a:off x="9319683" y="6390053"/>
            <a:ext cx="2743200" cy="365125"/>
          </a:xfrm>
        </p:spPr>
        <p:txBody>
          <a:bodyPr/>
          <a:lstStyle/>
          <a:p>
            <a:fld id="{3EBA1AA4-1184-42E6-9FAC-E6D11BBC447D}" type="slidenum">
              <a:rPr lang="en-GB" smtClean="0">
                <a:solidFill>
                  <a:schemeClr val="tx2"/>
                </a:solidFill>
              </a:rPr>
              <a:t>51</a:t>
            </a:fld>
            <a:endParaRPr lang="en-GB" dirty="0">
              <a:solidFill>
                <a:schemeClr val="tx2"/>
              </a:solidFill>
            </a:endParaRPr>
          </a:p>
        </p:txBody>
      </p:sp>
    </p:spTree>
    <p:extLst>
      <p:ext uri="{BB962C8B-B14F-4D97-AF65-F5344CB8AC3E}">
        <p14:creationId xmlns:p14="http://schemas.microsoft.com/office/powerpoint/2010/main" val="12970698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67" name="Content Placeholder 2"/>
          <p:cNvSpPr txBox="1">
            <a:spLocks/>
          </p:cNvSpPr>
          <p:nvPr/>
        </p:nvSpPr>
        <p:spPr>
          <a:xfrm>
            <a:off x="-15875" y="0"/>
            <a:ext cx="12207875" cy="677644"/>
          </a:xfrm>
          <a:prstGeom prst="rect">
            <a:avLst/>
          </a:prstGeom>
          <a:solidFill>
            <a:schemeClr val="accent2">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GB" sz="1800" b="1" dirty="0">
              <a:solidFill>
                <a:prstClr val="white"/>
              </a:solidFill>
            </a:endParaRPr>
          </a:p>
        </p:txBody>
      </p:sp>
      <p:sp>
        <p:nvSpPr>
          <p:cNvPr id="13" name="Content Placeholder 2"/>
          <p:cNvSpPr txBox="1">
            <a:spLocks/>
          </p:cNvSpPr>
          <p:nvPr/>
        </p:nvSpPr>
        <p:spPr>
          <a:xfrm>
            <a:off x="-15876" y="843092"/>
            <a:ext cx="12207875" cy="2628786"/>
          </a:xfrm>
          <a:prstGeom prst="rect">
            <a:avLst/>
          </a:prstGeom>
          <a:solidFill>
            <a:schemeClr val="accent2">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GB" sz="1800" b="1" dirty="0">
              <a:solidFill>
                <a:srgbClr val="FFC718">
                  <a:lumMod val="75000"/>
                </a:srgbClr>
              </a:solidFill>
            </a:endParaRPr>
          </a:p>
        </p:txBody>
      </p:sp>
      <p:sp>
        <p:nvSpPr>
          <p:cNvPr id="23" name="Rectangle 22"/>
          <p:cNvSpPr/>
          <p:nvPr/>
        </p:nvSpPr>
        <p:spPr>
          <a:xfrm>
            <a:off x="708439" y="958206"/>
            <a:ext cx="11321635" cy="2266873"/>
          </a:xfrm>
          <a:prstGeom prst="rect">
            <a:avLst/>
          </a:prstGeom>
          <a:solidFill>
            <a:srgbClr val="FFFFFF">
              <a:alpha val="9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C718">
                  <a:lumMod val="75000"/>
                </a:srgbClr>
              </a:solidFill>
            </a:endParaRPr>
          </a:p>
        </p:txBody>
      </p:sp>
      <p:sp>
        <p:nvSpPr>
          <p:cNvPr id="56" name="Rounded Rectangle 55"/>
          <p:cNvSpPr/>
          <p:nvPr/>
        </p:nvSpPr>
        <p:spPr>
          <a:xfrm>
            <a:off x="6329771" y="1178370"/>
            <a:ext cx="3156728" cy="1778900"/>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C718">
                  <a:lumMod val="75000"/>
                </a:srgbClr>
              </a:solidFill>
            </a:endParaRPr>
          </a:p>
        </p:txBody>
      </p:sp>
      <p:sp>
        <p:nvSpPr>
          <p:cNvPr id="6" name="Content Placeholder 2"/>
          <p:cNvSpPr txBox="1">
            <a:spLocks/>
          </p:cNvSpPr>
          <p:nvPr/>
        </p:nvSpPr>
        <p:spPr>
          <a:xfrm>
            <a:off x="374061" y="111843"/>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b="1" dirty="0">
                <a:solidFill>
                  <a:schemeClr val="accent2">
                    <a:lumMod val="75000"/>
                  </a:schemeClr>
                </a:solidFill>
              </a:rPr>
              <a:t>Inspiration Seekers </a:t>
            </a:r>
            <a:endParaRPr lang="en-GB" sz="2400" b="1" dirty="0">
              <a:solidFill>
                <a:schemeClr val="accent2"/>
              </a:solidFill>
            </a:endParaRPr>
          </a:p>
        </p:txBody>
      </p:sp>
      <p:sp>
        <p:nvSpPr>
          <p:cNvPr id="18" name="Rectangle 17"/>
          <p:cNvSpPr/>
          <p:nvPr/>
        </p:nvSpPr>
        <p:spPr>
          <a:xfrm>
            <a:off x="146981" y="6591130"/>
            <a:ext cx="11764032" cy="230832"/>
          </a:xfrm>
          <a:prstGeom prst="rect">
            <a:avLst/>
          </a:prstGeom>
        </p:spPr>
        <p:txBody>
          <a:bodyPr wrap="square">
            <a:spAutoFit/>
          </a:bodyPr>
          <a:lstStyle/>
          <a:p>
            <a:r>
              <a:rPr lang="fr-FR" sz="900" dirty="0">
                <a:solidFill>
                  <a:prstClr val="white"/>
                </a:solidFill>
              </a:rPr>
              <a:t>Base: </a:t>
            </a:r>
            <a:r>
              <a:rPr lang="en-GB" sz="900" dirty="0">
                <a:solidFill>
                  <a:schemeClr val="bg1"/>
                </a:solidFill>
              </a:rPr>
              <a:t>All NOT interested at B3 and NOT disagree with C8_3 (143)</a:t>
            </a:r>
            <a:endParaRPr lang="en-GB" sz="900" dirty="0">
              <a:solidFill>
                <a:prstClr val="white"/>
              </a:solidFill>
            </a:endParaRPr>
          </a:p>
        </p:txBody>
      </p:sp>
      <p:sp>
        <p:nvSpPr>
          <p:cNvPr id="24" name="Rectangle 23"/>
          <p:cNvSpPr/>
          <p:nvPr/>
        </p:nvSpPr>
        <p:spPr>
          <a:xfrm rot="16200000">
            <a:off x="-900714" y="1836645"/>
            <a:ext cx="2519381" cy="646331"/>
          </a:xfrm>
          <a:prstGeom prst="rect">
            <a:avLst/>
          </a:prstGeom>
        </p:spPr>
        <p:txBody>
          <a:bodyPr wrap="square">
            <a:spAutoFit/>
          </a:bodyPr>
          <a:lstStyle/>
          <a:p>
            <a:pPr algn="ctr"/>
            <a:r>
              <a:rPr lang="en-GB" b="1" dirty="0">
                <a:solidFill>
                  <a:prstClr val="white"/>
                </a:solidFill>
              </a:rPr>
              <a:t>Heritage engagement</a:t>
            </a:r>
          </a:p>
        </p:txBody>
      </p:sp>
      <p:sp>
        <p:nvSpPr>
          <p:cNvPr id="33" name="Rectangle 32"/>
          <p:cNvSpPr/>
          <p:nvPr/>
        </p:nvSpPr>
        <p:spPr>
          <a:xfrm>
            <a:off x="807143" y="1045004"/>
            <a:ext cx="753732" cy="276999"/>
          </a:xfrm>
          <a:prstGeom prst="rect">
            <a:avLst/>
          </a:prstGeom>
        </p:spPr>
        <p:txBody>
          <a:bodyPr wrap="none">
            <a:spAutoFit/>
          </a:bodyPr>
          <a:lstStyle/>
          <a:p>
            <a:r>
              <a:rPr lang="en-GB" sz="1200" b="1" dirty="0">
                <a:solidFill>
                  <a:schemeClr val="accent2"/>
                </a:solidFill>
              </a:rPr>
              <a:t>Visiting:</a:t>
            </a:r>
          </a:p>
        </p:txBody>
      </p:sp>
      <p:graphicFrame>
        <p:nvGraphicFramePr>
          <p:cNvPr id="38" name="Chart 37"/>
          <p:cNvGraphicFramePr/>
          <p:nvPr>
            <p:extLst>
              <p:ext uri="{D42A27DB-BD31-4B8C-83A1-F6EECF244321}">
                <p14:modId xmlns:p14="http://schemas.microsoft.com/office/powerpoint/2010/main" val="3599066087"/>
              </p:ext>
            </p:extLst>
          </p:nvPr>
        </p:nvGraphicFramePr>
        <p:xfrm>
          <a:off x="633911" y="1350339"/>
          <a:ext cx="5395414" cy="1971146"/>
        </p:xfrm>
        <a:graphic>
          <a:graphicData uri="http://schemas.openxmlformats.org/drawingml/2006/chart">
            <c:chart xmlns:c="http://schemas.openxmlformats.org/drawingml/2006/chart" xmlns:r="http://schemas.openxmlformats.org/officeDocument/2006/relationships" r:id="rId4"/>
          </a:graphicData>
        </a:graphic>
      </p:graphicFrame>
      <p:sp>
        <p:nvSpPr>
          <p:cNvPr id="42" name="Content Placeholder 2"/>
          <p:cNvSpPr txBox="1">
            <a:spLocks/>
          </p:cNvSpPr>
          <p:nvPr/>
        </p:nvSpPr>
        <p:spPr>
          <a:xfrm>
            <a:off x="6824688" y="3654784"/>
            <a:ext cx="5015831" cy="2823729"/>
          </a:xfrm>
          <a:prstGeom prst="rect">
            <a:avLst/>
          </a:prstGeom>
          <a:solidFill>
            <a:schemeClr val="accent2">
              <a:alpha val="89804"/>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1800" b="1" dirty="0">
                <a:solidFill>
                  <a:prstClr val="white"/>
                </a:solidFill>
              </a:rPr>
              <a:t>Last museum visit impact:</a:t>
            </a:r>
          </a:p>
        </p:txBody>
      </p:sp>
      <p:sp>
        <p:nvSpPr>
          <p:cNvPr id="5" name="Rectangle 4"/>
          <p:cNvSpPr/>
          <p:nvPr/>
        </p:nvSpPr>
        <p:spPr>
          <a:xfrm>
            <a:off x="6857033" y="4117223"/>
            <a:ext cx="3977693" cy="2308324"/>
          </a:xfrm>
          <a:prstGeom prst="rect">
            <a:avLst/>
          </a:prstGeom>
        </p:spPr>
        <p:txBody>
          <a:bodyPr wrap="square">
            <a:spAutoFit/>
          </a:bodyPr>
          <a:lstStyle/>
          <a:p>
            <a:pPr algn="r">
              <a:lnSpc>
                <a:spcPct val="150000"/>
              </a:lnSpc>
            </a:pPr>
            <a:r>
              <a:rPr lang="en-GB" sz="1200" b="1" dirty="0">
                <a:solidFill>
                  <a:prstClr val="white"/>
                </a:solidFill>
              </a:rPr>
              <a:t>Learned something new</a:t>
            </a:r>
          </a:p>
          <a:p>
            <a:pPr algn="r">
              <a:lnSpc>
                <a:spcPct val="150000"/>
              </a:lnSpc>
            </a:pPr>
            <a:r>
              <a:rPr lang="en-GB" sz="1200" b="1" dirty="0">
                <a:solidFill>
                  <a:prstClr val="white"/>
                </a:solidFill>
              </a:rPr>
              <a:t>A greater appreciation of my heritage and culture</a:t>
            </a:r>
          </a:p>
          <a:p>
            <a:pPr algn="r">
              <a:lnSpc>
                <a:spcPct val="150000"/>
              </a:lnSpc>
            </a:pPr>
            <a:r>
              <a:rPr lang="en-GB" sz="1200" b="1" dirty="0">
                <a:solidFill>
                  <a:prstClr val="white"/>
                </a:solidFill>
              </a:rPr>
              <a:t>A better understanding of other peoples' ideas</a:t>
            </a:r>
          </a:p>
          <a:p>
            <a:pPr algn="r">
              <a:lnSpc>
                <a:spcPct val="150000"/>
              </a:lnSpc>
            </a:pPr>
            <a:r>
              <a:rPr lang="en-GB" sz="1200" b="1" dirty="0">
                <a:solidFill>
                  <a:prstClr val="white"/>
                </a:solidFill>
              </a:rPr>
              <a:t>Learned new things about myself and my history</a:t>
            </a:r>
          </a:p>
          <a:p>
            <a:pPr algn="r">
              <a:lnSpc>
                <a:spcPct val="150000"/>
              </a:lnSpc>
            </a:pPr>
            <a:r>
              <a:rPr lang="en-GB" sz="1200" b="1" dirty="0">
                <a:solidFill>
                  <a:prstClr val="white"/>
                </a:solidFill>
              </a:rPr>
              <a:t>Gained knowledge to use in my work/studying</a:t>
            </a:r>
          </a:p>
          <a:p>
            <a:pPr algn="r">
              <a:lnSpc>
                <a:spcPct val="150000"/>
              </a:lnSpc>
            </a:pPr>
            <a:r>
              <a:rPr lang="en-GB" sz="1200" b="1" dirty="0">
                <a:solidFill>
                  <a:prstClr val="white"/>
                </a:solidFill>
              </a:rPr>
              <a:t>A better understanding of the community I live in</a:t>
            </a:r>
          </a:p>
          <a:p>
            <a:pPr algn="r">
              <a:lnSpc>
                <a:spcPct val="150000"/>
              </a:lnSpc>
            </a:pPr>
            <a:r>
              <a:rPr lang="en-GB" sz="1200" b="1" dirty="0">
                <a:solidFill>
                  <a:prstClr val="white"/>
                </a:solidFill>
              </a:rPr>
              <a:t>Developed a new interest</a:t>
            </a:r>
          </a:p>
          <a:p>
            <a:pPr algn="r">
              <a:lnSpc>
                <a:spcPct val="150000"/>
              </a:lnSpc>
            </a:pPr>
            <a:r>
              <a:rPr lang="en-GB" sz="1200" b="1" dirty="0">
                <a:solidFill>
                  <a:prstClr val="white"/>
                </a:solidFill>
              </a:rPr>
              <a:t>Changed my mind about something</a:t>
            </a:r>
          </a:p>
        </p:txBody>
      </p:sp>
      <p:sp>
        <p:nvSpPr>
          <p:cNvPr id="46" name="Rectangle 45"/>
          <p:cNvSpPr/>
          <p:nvPr/>
        </p:nvSpPr>
        <p:spPr>
          <a:xfrm>
            <a:off x="10834726" y="4117223"/>
            <a:ext cx="633419" cy="2308324"/>
          </a:xfrm>
          <a:prstGeom prst="rect">
            <a:avLst/>
          </a:prstGeom>
        </p:spPr>
        <p:txBody>
          <a:bodyPr wrap="square">
            <a:spAutoFit/>
          </a:bodyPr>
          <a:lstStyle/>
          <a:p>
            <a:pPr algn="ctr">
              <a:lnSpc>
                <a:spcPct val="150000"/>
              </a:lnSpc>
            </a:pPr>
            <a:r>
              <a:rPr lang="en-GB" sz="1200" b="1" dirty="0">
                <a:solidFill>
                  <a:prstClr val="white"/>
                </a:solidFill>
              </a:rPr>
              <a:t>36%</a:t>
            </a:r>
          </a:p>
          <a:p>
            <a:pPr algn="ctr">
              <a:lnSpc>
                <a:spcPct val="150000"/>
              </a:lnSpc>
            </a:pPr>
            <a:r>
              <a:rPr lang="en-GB" sz="1200" b="1" dirty="0">
                <a:solidFill>
                  <a:prstClr val="white"/>
                </a:solidFill>
              </a:rPr>
              <a:t>7%</a:t>
            </a:r>
          </a:p>
          <a:p>
            <a:pPr algn="ctr">
              <a:lnSpc>
                <a:spcPct val="150000"/>
              </a:lnSpc>
            </a:pPr>
            <a:r>
              <a:rPr lang="en-GB" sz="1200" b="1" dirty="0">
                <a:solidFill>
                  <a:prstClr val="white"/>
                </a:solidFill>
              </a:rPr>
              <a:t>10%</a:t>
            </a:r>
          </a:p>
          <a:p>
            <a:pPr algn="ctr">
              <a:lnSpc>
                <a:spcPct val="150000"/>
              </a:lnSpc>
            </a:pPr>
            <a:r>
              <a:rPr lang="en-GB" sz="1200" b="1" dirty="0">
                <a:solidFill>
                  <a:prstClr val="white"/>
                </a:solidFill>
              </a:rPr>
              <a:t>10%</a:t>
            </a:r>
          </a:p>
          <a:p>
            <a:pPr algn="ctr">
              <a:lnSpc>
                <a:spcPct val="150000"/>
              </a:lnSpc>
            </a:pPr>
            <a:r>
              <a:rPr lang="en-GB" sz="1200" b="1" dirty="0">
                <a:solidFill>
                  <a:prstClr val="white"/>
                </a:solidFill>
              </a:rPr>
              <a:t>12%</a:t>
            </a:r>
          </a:p>
          <a:p>
            <a:pPr algn="ctr">
              <a:lnSpc>
                <a:spcPct val="150000"/>
              </a:lnSpc>
            </a:pPr>
            <a:r>
              <a:rPr lang="en-GB" sz="1200" b="1" dirty="0">
                <a:solidFill>
                  <a:prstClr val="white"/>
                </a:solidFill>
              </a:rPr>
              <a:t>9%</a:t>
            </a:r>
          </a:p>
          <a:p>
            <a:pPr algn="ctr">
              <a:lnSpc>
                <a:spcPct val="150000"/>
              </a:lnSpc>
            </a:pPr>
            <a:r>
              <a:rPr lang="en-GB" sz="1200" b="1" dirty="0">
                <a:solidFill>
                  <a:prstClr val="white"/>
                </a:solidFill>
              </a:rPr>
              <a:t>7%</a:t>
            </a:r>
          </a:p>
          <a:p>
            <a:pPr algn="ctr">
              <a:lnSpc>
                <a:spcPct val="150000"/>
              </a:lnSpc>
            </a:pPr>
            <a:r>
              <a:rPr lang="en-GB" sz="1200" b="1" dirty="0">
                <a:solidFill>
                  <a:prstClr val="white"/>
                </a:solidFill>
              </a:rPr>
              <a:t>7%</a:t>
            </a:r>
          </a:p>
        </p:txBody>
      </p:sp>
      <p:sp>
        <p:nvSpPr>
          <p:cNvPr id="52" name="Content Placeholder 2"/>
          <p:cNvSpPr txBox="1">
            <a:spLocks/>
          </p:cNvSpPr>
          <p:nvPr/>
        </p:nvSpPr>
        <p:spPr>
          <a:xfrm>
            <a:off x="3210016" y="5118247"/>
            <a:ext cx="3404560" cy="1353837"/>
          </a:xfrm>
          <a:prstGeom prst="rect">
            <a:avLst/>
          </a:prstGeom>
          <a:solidFill>
            <a:srgbClr val="F7696C"/>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GB" sz="1800" b="1" dirty="0">
              <a:solidFill>
                <a:prstClr val="white"/>
              </a:solidFill>
            </a:endParaRPr>
          </a:p>
        </p:txBody>
      </p:sp>
      <p:sp>
        <p:nvSpPr>
          <p:cNvPr id="55" name="Rectangle 54"/>
          <p:cNvSpPr/>
          <p:nvPr/>
        </p:nvSpPr>
        <p:spPr>
          <a:xfrm>
            <a:off x="9715572" y="1027393"/>
            <a:ext cx="2314501" cy="461665"/>
          </a:xfrm>
          <a:prstGeom prst="rect">
            <a:avLst/>
          </a:prstGeom>
        </p:spPr>
        <p:txBody>
          <a:bodyPr wrap="square">
            <a:spAutoFit/>
          </a:bodyPr>
          <a:lstStyle/>
          <a:p>
            <a:r>
              <a:rPr lang="en-GB" sz="1200" b="1" dirty="0">
                <a:solidFill>
                  <a:schemeClr val="accent2"/>
                </a:solidFill>
              </a:rPr>
              <a:t>Likelihood to visit a museum in future:</a:t>
            </a:r>
          </a:p>
        </p:txBody>
      </p:sp>
      <p:sp>
        <p:nvSpPr>
          <p:cNvPr id="17" name="Content Placeholder 2"/>
          <p:cNvSpPr txBox="1">
            <a:spLocks/>
          </p:cNvSpPr>
          <p:nvPr/>
        </p:nvSpPr>
        <p:spPr>
          <a:xfrm>
            <a:off x="7503512" y="111843"/>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2"/>
                </a:solidFill>
              </a:rPr>
              <a:t>29%</a:t>
            </a:r>
          </a:p>
        </p:txBody>
      </p:sp>
      <p:sp>
        <p:nvSpPr>
          <p:cNvPr id="53" name="Rectangle 52"/>
          <p:cNvSpPr/>
          <p:nvPr/>
        </p:nvSpPr>
        <p:spPr>
          <a:xfrm>
            <a:off x="6388387" y="1288797"/>
            <a:ext cx="1096775" cy="276999"/>
          </a:xfrm>
          <a:prstGeom prst="rect">
            <a:avLst/>
          </a:prstGeom>
        </p:spPr>
        <p:txBody>
          <a:bodyPr wrap="none">
            <a:spAutoFit/>
          </a:bodyPr>
          <a:lstStyle/>
          <a:p>
            <a:r>
              <a:rPr lang="en-GB" sz="1200" b="1" dirty="0">
                <a:solidFill>
                  <a:prstClr val="white"/>
                </a:solidFill>
              </a:rPr>
              <a:t>Visited NMS:</a:t>
            </a:r>
          </a:p>
        </p:txBody>
      </p:sp>
      <p:sp>
        <p:nvSpPr>
          <p:cNvPr id="58" name="Content Placeholder 2"/>
          <p:cNvSpPr txBox="1">
            <a:spLocks/>
          </p:cNvSpPr>
          <p:nvPr/>
        </p:nvSpPr>
        <p:spPr>
          <a:xfrm>
            <a:off x="3210016" y="3656353"/>
            <a:ext cx="3404560" cy="1353837"/>
          </a:xfrm>
          <a:prstGeom prst="rect">
            <a:avLst/>
          </a:prstGeom>
          <a:solidFill>
            <a:srgbClr val="C00000"/>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GB" sz="1800" b="1" dirty="0">
              <a:solidFill>
                <a:prstClr val="white"/>
              </a:solidFill>
            </a:endParaRPr>
          </a:p>
        </p:txBody>
      </p:sp>
      <p:sp>
        <p:nvSpPr>
          <p:cNvPr id="10" name="Rectangle 9"/>
          <p:cNvSpPr/>
          <p:nvPr/>
        </p:nvSpPr>
        <p:spPr>
          <a:xfrm>
            <a:off x="3324006" y="3731000"/>
            <a:ext cx="1500403" cy="1200329"/>
          </a:xfrm>
          <a:prstGeom prst="rect">
            <a:avLst/>
          </a:prstGeom>
        </p:spPr>
        <p:txBody>
          <a:bodyPr wrap="square">
            <a:spAutoFit/>
          </a:bodyPr>
          <a:lstStyle/>
          <a:p>
            <a:r>
              <a:rPr lang="en-GB" b="1" dirty="0">
                <a:solidFill>
                  <a:prstClr val="white"/>
                </a:solidFill>
              </a:rPr>
              <a:t>Mean rating last museum visit:</a:t>
            </a:r>
            <a:endParaRPr lang="en-GB" dirty="0">
              <a:solidFill>
                <a:srgbClr val="5D29FF"/>
              </a:solidFill>
            </a:endParaRPr>
          </a:p>
        </p:txBody>
      </p:sp>
      <p:sp>
        <p:nvSpPr>
          <p:cNvPr id="4" name="Rectangle 3"/>
          <p:cNvSpPr/>
          <p:nvPr/>
        </p:nvSpPr>
        <p:spPr>
          <a:xfrm>
            <a:off x="4551902" y="3916745"/>
            <a:ext cx="1972459" cy="830997"/>
          </a:xfrm>
          <a:prstGeom prst="rect">
            <a:avLst/>
          </a:prstGeom>
          <a:solidFill>
            <a:srgbClr val="FFFFFF">
              <a:alpha val="85098"/>
            </a:srgbClr>
          </a:solidFill>
        </p:spPr>
        <p:txBody>
          <a:bodyPr wrap="square">
            <a:spAutoFit/>
          </a:bodyPr>
          <a:lstStyle/>
          <a:p>
            <a:pPr algn="ctr">
              <a:lnSpc>
                <a:spcPct val="150000"/>
              </a:lnSpc>
            </a:pPr>
            <a:r>
              <a:rPr lang="en-GB" sz="1600" b="1" dirty="0">
                <a:solidFill>
                  <a:schemeClr val="accent2"/>
                </a:solidFill>
              </a:rPr>
              <a:t>6.3/10</a:t>
            </a:r>
          </a:p>
          <a:p>
            <a:pPr algn="ctr">
              <a:lnSpc>
                <a:spcPct val="150000"/>
              </a:lnSpc>
            </a:pPr>
            <a:r>
              <a:rPr lang="en-GB" sz="1600" b="1" dirty="0">
                <a:solidFill>
                  <a:schemeClr val="accent2"/>
                </a:solidFill>
              </a:rPr>
              <a:t> 25% scored 8-10</a:t>
            </a:r>
          </a:p>
        </p:txBody>
      </p:sp>
      <p:sp>
        <p:nvSpPr>
          <p:cNvPr id="48" name="Rectangle 47"/>
          <p:cNvSpPr/>
          <p:nvPr/>
        </p:nvSpPr>
        <p:spPr>
          <a:xfrm>
            <a:off x="4618900" y="5230886"/>
            <a:ext cx="1924548" cy="1200329"/>
          </a:xfrm>
          <a:prstGeom prst="rect">
            <a:avLst/>
          </a:prstGeom>
        </p:spPr>
        <p:txBody>
          <a:bodyPr wrap="square">
            <a:spAutoFit/>
          </a:bodyPr>
          <a:lstStyle/>
          <a:p>
            <a:pPr>
              <a:lnSpc>
                <a:spcPct val="150000"/>
              </a:lnSpc>
            </a:pPr>
            <a:r>
              <a:rPr lang="en-GB" sz="1600" b="1" dirty="0">
                <a:solidFill>
                  <a:prstClr val="white"/>
                </a:solidFill>
              </a:rPr>
              <a:t>are interested in working in museums sector</a:t>
            </a:r>
            <a:endParaRPr lang="en-GB" sz="2400" b="1" dirty="0">
              <a:solidFill>
                <a:prstClr val="white"/>
              </a:solidFill>
            </a:endParaRPr>
          </a:p>
        </p:txBody>
      </p:sp>
      <p:sp>
        <p:nvSpPr>
          <p:cNvPr id="9" name="Rectangle 8"/>
          <p:cNvSpPr/>
          <p:nvPr/>
        </p:nvSpPr>
        <p:spPr>
          <a:xfrm>
            <a:off x="3425813" y="5517211"/>
            <a:ext cx="894797" cy="523220"/>
          </a:xfrm>
          <a:prstGeom prst="rect">
            <a:avLst/>
          </a:prstGeom>
          <a:solidFill>
            <a:srgbClr val="FFFFFF">
              <a:alpha val="85098"/>
            </a:srgbClr>
          </a:solidFill>
        </p:spPr>
        <p:txBody>
          <a:bodyPr wrap="none">
            <a:spAutoFit/>
          </a:bodyPr>
          <a:lstStyle/>
          <a:p>
            <a:r>
              <a:rPr lang="en-GB" sz="2800" b="1" dirty="0">
                <a:solidFill>
                  <a:schemeClr val="accent2"/>
                </a:solidFill>
              </a:rPr>
              <a:t>14%</a:t>
            </a:r>
            <a:endParaRPr lang="en-GB" sz="2800" dirty="0">
              <a:solidFill>
                <a:schemeClr val="accent2"/>
              </a:solidFill>
            </a:endParaRPr>
          </a:p>
        </p:txBody>
      </p:sp>
      <p:sp>
        <p:nvSpPr>
          <p:cNvPr id="59" name="Content Placeholder 2"/>
          <p:cNvSpPr txBox="1">
            <a:spLocks/>
          </p:cNvSpPr>
          <p:nvPr/>
        </p:nvSpPr>
        <p:spPr>
          <a:xfrm>
            <a:off x="337231" y="3654784"/>
            <a:ext cx="2744886" cy="2823729"/>
          </a:xfrm>
          <a:prstGeom prst="rect">
            <a:avLst/>
          </a:prstGeom>
          <a:solidFill>
            <a:schemeClr val="bg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GB" sz="1400" b="1" dirty="0">
              <a:solidFill>
                <a:srgbClr val="FFC718">
                  <a:lumMod val="50000"/>
                </a:srgbClr>
              </a:solidFill>
            </a:endParaRPr>
          </a:p>
        </p:txBody>
      </p:sp>
      <p:sp>
        <p:nvSpPr>
          <p:cNvPr id="25" name="TextBox 24"/>
          <p:cNvSpPr txBox="1"/>
          <p:nvPr/>
        </p:nvSpPr>
        <p:spPr>
          <a:xfrm>
            <a:off x="2278535" y="4833355"/>
            <a:ext cx="514247" cy="307777"/>
          </a:xfrm>
          <a:prstGeom prst="rect">
            <a:avLst/>
          </a:prstGeom>
          <a:noFill/>
        </p:spPr>
        <p:txBody>
          <a:bodyPr wrap="square" rtlCol="0">
            <a:spAutoFit/>
          </a:bodyPr>
          <a:lstStyle/>
          <a:p>
            <a:pPr algn="ctr"/>
            <a:r>
              <a:rPr lang="en-GB" sz="1400" dirty="0">
                <a:solidFill>
                  <a:schemeClr val="accent2"/>
                </a:solidFill>
                <a:sym typeface="Wingdings" panose="05000000000000000000" pitchFamily="2" charset="2"/>
              </a:rPr>
              <a:t></a:t>
            </a:r>
            <a:endParaRPr lang="en-GB" sz="1400" dirty="0">
              <a:solidFill>
                <a:schemeClr val="accent2"/>
              </a:solidFill>
            </a:endParaRPr>
          </a:p>
        </p:txBody>
      </p:sp>
      <p:sp>
        <p:nvSpPr>
          <p:cNvPr id="32" name="Rectangle 31"/>
          <p:cNvSpPr/>
          <p:nvPr/>
        </p:nvSpPr>
        <p:spPr>
          <a:xfrm>
            <a:off x="785066" y="3860036"/>
            <a:ext cx="2129109" cy="307777"/>
          </a:xfrm>
          <a:prstGeom prst="rect">
            <a:avLst/>
          </a:prstGeom>
        </p:spPr>
        <p:txBody>
          <a:bodyPr wrap="none">
            <a:spAutoFit/>
          </a:bodyPr>
          <a:lstStyle/>
          <a:p>
            <a:r>
              <a:rPr lang="en-GB" sz="1400" b="1" dirty="0">
                <a:solidFill>
                  <a:schemeClr val="accent2"/>
                </a:solidFill>
              </a:rPr>
              <a:t>Last museum visit with:</a:t>
            </a:r>
          </a:p>
        </p:txBody>
      </p:sp>
      <p:sp>
        <p:nvSpPr>
          <p:cNvPr id="2" name="Rectangle 1"/>
          <p:cNvSpPr/>
          <p:nvPr/>
        </p:nvSpPr>
        <p:spPr>
          <a:xfrm>
            <a:off x="519972" y="4126552"/>
            <a:ext cx="1683082" cy="2354491"/>
          </a:xfrm>
          <a:prstGeom prst="rect">
            <a:avLst/>
          </a:prstGeom>
        </p:spPr>
        <p:txBody>
          <a:bodyPr wrap="square">
            <a:spAutoFit/>
          </a:bodyPr>
          <a:lstStyle/>
          <a:p>
            <a:pPr>
              <a:lnSpc>
                <a:spcPct val="150000"/>
              </a:lnSpc>
            </a:pPr>
            <a:r>
              <a:rPr lang="en-GB" sz="1400" dirty="0">
                <a:solidFill>
                  <a:schemeClr val="accent2"/>
                </a:solidFill>
              </a:rPr>
              <a:t>By myself</a:t>
            </a:r>
          </a:p>
          <a:p>
            <a:pPr>
              <a:lnSpc>
                <a:spcPct val="150000"/>
              </a:lnSpc>
            </a:pPr>
            <a:r>
              <a:rPr lang="en-GB" sz="1400" dirty="0">
                <a:solidFill>
                  <a:schemeClr val="accent2"/>
                </a:solidFill>
              </a:rPr>
              <a:t>With family;</a:t>
            </a:r>
          </a:p>
          <a:p>
            <a:pPr>
              <a:lnSpc>
                <a:spcPct val="150000"/>
              </a:lnSpc>
            </a:pPr>
            <a:r>
              <a:rPr lang="en-GB" sz="1400" dirty="0">
                <a:solidFill>
                  <a:schemeClr val="accent2"/>
                </a:solidFill>
              </a:rPr>
              <a:t>      Partner</a:t>
            </a:r>
          </a:p>
          <a:p>
            <a:pPr>
              <a:lnSpc>
                <a:spcPct val="150000"/>
              </a:lnSpc>
            </a:pPr>
            <a:r>
              <a:rPr lang="en-GB" sz="1400" dirty="0">
                <a:solidFill>
                  <a:schemeClr val="accent2"/>
                </a:solidFill>
              </a:rPr>
              <a:t>      Children</a:t>
            </a:r>
          </a:p>
          <a:p>
            <a:pPr>
              <a:lnSpc>
                <a:spcPct val="150000"/>
              </a:lnSpc>
            </a:pPr>
            <a:r>
              <a:rPr lang="en-GB" sz="1400" dirty="0">
                <a:solidFill>
                  <a:schemeClr val="accent2"/>
                </a:solidFill>
              </a:rPr>
              <a:t>Friends</a:t>
            </a:r>
          </a:p>
          <a:p>
            <a:pPr>
              <a:lnSpc>
                <a:spcPct val="150000"/>
              </a:lnSpc>
            </a:pPr>
            <a:r>
              <a:rPr lang="en-GB" sz="1400" dirty="0">
                <a:solidFill>
                  <a:schemeClr val="accent2"/>
                </a:solidFill>
              </a:rPr>
              <a:t>Classmates</a:t>
            </a:r>
          </a:p>
          <a:p>
            <a:pPr>
              <a:lnSpc>
                <a:spcPct val="150000"/>
              </a:lnSpc>
            </a:pPr>
            <a:r>
              <a:rPr lang="en-GB" sz="1400" dirty="0">
                <a:solidFill>
                  <a:schemeClr val="accent2"/>
                </a:solidFill>
              </a:rPr>
              <a:t>Can’t remember</a:t>
            </a:r>
          </a:p>
        </p:txBody>
      </p:sp>
      <p:sp>
        <p:nvSpPr>
          <p:cNvPr id="40" name="Rectangle 39"/>
          <p:cNvSpPr/>
          <p:nvPr/>
        </p:nvSpPr>
        <p:spPr>
          <a:xfrm>
            <a:off x="1892203" y="4126552"/>
            <a:ext cx="710997" cy="2354491"/>
          </a:xfrm>
          <a:prstGeom prst="rect">
            <a:avLst/>
          </a:prstGeom>
        </p:spPr>
        <p:txBody>
          <a:bodyPr wrap="square">
            <a:spAutoFit/>
          </a:bodyPr>
          <a:lstStyle/>
          <a:p>
            <a:pPr algn="ctr">
              <a:lnSpc>
                <a:spcPct val="150000"/>
              </a:lnSpc>
            </a:pPr>
            <a:r>
              <a:rPr lang="en-GB" sz="1400" dirty="0">
                <a:solidFill>
                  <a:schemeClr val="accent2"/>
                </a:solidFill>
              </a:rPr>
              <a:t>10%</a:t>
            </a:r>
          </a:p>
          <a:p>
            <a:pPr algn="ctr">
              <a:lnSpc>
                <a:spcPct val="150000"/>
              </a:lnSpc>
            </a:pPr>
            <a:r>
              <a:rPr lang="en-GB" sz="1400" dirty="0">
                <a:solidFill>
                  <a:schemeClr val="accent2"/>
                </a:solidFill>
              </a:rPr>
              <a:t>46%</a:t>
            </a:r>
          </a:p>
          <a:p>
            <a:pPr algn="ctr">
              <a:lnSpc>
                <a:spcPct val="150000"/>
              </a:lnSpc>
            </a:pPr>
            <a:r>
              <a:rPr lang="en-GB" sz="1400" dirty="0">
                <a:solidFill>
                  <a:schemeClr val="accent2"/>
                </a:solidFill>
              </a:rPr>
              <a:t>13%</a:t>
            </a:r>
          </a:p>
          <a:p>
            <a:pPr algn="ctr">
              <a:lnSpc>
                <a:spcPct val="150000"/>
              </a:lnSpc>
            </a:pPr>
            <a:r>
              <a:rPr lang="en-GB" sz="1400" dirty="0">
                <a:solidFill>
                  <a:schemeClr val="accent2"/>
                </a:solidFill>
              </a:rPr>
              <a:t>3%</a:t>
            </a:r>
          </a:p>
          <a:p>
            <a:pPr algn="ctr">
              <a:lnSpc>
                <a:spcPct val="150000"/>
              </a:lnSpc>
            </a:pPr>
            <a:r>
              <a:rPr lang="en-GB" sz="1400" dirty="0">
                <a:solidFill>
                  <a:schemeClr val="accent2"/>
                </a:solidFill>
              </a:rPr>
              <a:t>16%</a:t>
            </a:r>
          </a:p>
          <a:p>
            <a:pPr algn="ctr">
              <a:lnSpc>
                <a:spcPct val="150000"/>
              </a:lnSpc>
            </a:pPr>
            <a:r>
              <a:rPr lang="en-GB" sz="1400" dirty="0">
                <a:solidFill>
                  <a:schemeClr val="accent2"/>
                </a:solidFill>
              </a:rPr>
              <a:t>14%</a:t>
            </a:r>
          </a:p>
          <a:p>
            <a:pPr algn="ctr">
              <a:lnSpc>
                <a:spcPct val="150000"/>
              </a:lnSpc>
            </a:pPr>
            <a:r>
              <a:rPr lang="en-GB" sz="1400" dirty="0">
                <a:solidFill>
                  <a:schemeClr val="accent2"/>
                </a:solidFill>
              </a:rPr>
              <a:t>16%</a:t>
            </a:r>
          </a:p>
        </p:txBody>
      </p:sp>
      <p:sp>
        <p:nvSpPr>
          <p:cNvPr id="61" name="TextBox 60"/>
          <p:cNvSpPr txBox="1"/>
          <p:nvPr/>
        </p:nvSpPr>
        <p:spPr>
          <a:xfrm flipV="1">
            <a:off x="9049978" y="2369213"/>
            <a:ext cx="514247" cy="307777"/>
          </a:xfrm>
          <a:prstGeom prst="rect">
            <a:avLst/>
          </a:prstGeom>
          <a:noFill/>
        </p:spPr>
        <p:txBody>
          <a:bodyPr wrap="square" rtlCol="0">
            <a:spAutoFit/>
          </a:bodyPr>
          <a:lstStyle/>
          <a:p>
            <a:pPr algn="ctr"/>
            <a:r>
              <a:rPr lang="en-GB" sz="1400" dirty="0">
                <a:solidFill>
                  <a:prstClr val="white"/>
                </a:solidFill>
                <a:sym typeface="Wingdings" panose="05000000000000000000" pitchFamily="2" charset="2"/>
              </a:rPr>
              <a:t></a:t>
            </a:r>
            <a:endParaRPr lang="en-GB" sz="1400" dirty="0">
              <a:solidFill>
                <a:prstClr val="white"/>
              </a:solidFill>
            </a:endParaRPr>
          </a:p>
        </p:txBody>
      </p:sp>
      <p:sp>
        <p:nvSpPr>
          <p:cNvPr id="54" name="Rectangle 53"/>
          <p:cNvSpPr/>
          <p:nvPr/>
        </p:nvSpPr>
        <p:spPr>
          <a:xfrm>
            <a:off x="6334749" y="1547147"/>
            <a:ext cx="2527241" cy="1200329"/>
          </a:xfrm>
          <a:prstGeom prst="rect">
            <a:avLst/>
          </a:prstGeom>
        </p:spPr>
        <p:txBody>
          <a:bodyPr wrap="square">
            <a:spAutoFit/>
          </a:bodyPr>
          <a:lstStyle/>
          <a:p>
            <a:pPr>
              <a:lnSpc>
                <a:spcPct val="150000"/>
              </a:lnSpc>
            </a:pPr>
            <a:r>
              <a:rPr lang="en-GB" sz="1200" dirty="0">
                <a:solidFill>
                  <a:schemeClr val="bg1"/>
                </a:solidFill>
              </a:rPr>
              <a:t>National Museum of Scotland</a:t>
            </a:r>
          </a:p>
          <a:p>
            <a:pPr>
              <a:lnSpc>
                <a:spcPct val="150000"/>
              </a:lnSpc>
            </a:pPr>
            <a:r>
              <a:rPr lang="en-GB" sz="1200" dirty="0">
                <a:solidFill>
                  <a:schemeClr val="bg1"/>
                </a:solidFill>
              </a:rPr>
              <a:t>National Museum of Flight</a:t>
            </a:r>
          </a:p>
          <a:p>
            <a:pPr>
              <a:lnSpc>
                <a:spcPct val="150000"/>
              </a:lnSpc>
            </a:pPr>
            <a:r>
              <a:rPr lang="en-GB" sz="1200" dirty="0">
                <a:solidFill>
                  <a:schemeClr val="bg1"/>
                </a:solidFill>
              </a:rPr>
              <a:t>National Museum of Rural Life</a:t>
            </a:r>
          </a:p>
          <a:p>
            <a:pPr>
              <a:lnSpc>
                <a:spcPct val="150000"/>
              </a:lnSpc>
            </a:pPr>
            <a:r>
              <a:rPr lang="en-GB" sz="1200" dirty="0">
                <a:solidFill>
                  <a:schemeClr val="bg1"/>
                </a:solidFill>
              </a:rPr>
              <a:t>National Museum of War</a:t>
            </a:r>
          </a:p>
        </p:txBody>
      </p:sp>
      <p:sp>
        <p:nvSpPr>
          <p:cNvPr id="57" name="Rectangle 56"/>
          <p:cNvSpPr/>
          <p:nvPr/>
        </p:nvSpPr>
        <p:spPr>
          <a:xfrm>
            <a:off x="8713393" y="1524078"/>
            <a:ext cx="658142" cy="1200329"/>
          </a:xfrm>
          <a:prstGeom prst="rect">
            <a:avLst/>
          </a:prstGeom>
        </p:spPr>
        <p:txBody>
          <a:bodyPr wrap="square">
            <a:spAutoFit/>
          </a:bodyPr>
          <a:lstStyle/>
          <a:p>
            <a:pPr algn="ctr">
              <a:lnSpc>
                <a:spcPct val="150000"/>
              </a:lnSpc>
            </a:pPr>
            <a:r>
              <a:rPr lang="en-GB" sz="1200" dirty="0">
                <a:solidFill>
                  <a:prstClr val="white"/>
                </a:solidFill>
              </a:rPr>
              <a:t>38%</a:t>
            </a:r>
          </a:p>
          <a:p>
            <a:pPr algn="ctr">
              <a:lnSpc>
                <a:spcPct val="150000"/>
              </a:lnSpc>
            </a:pPr>
            <a:r>
              <a:rPr lang="en-GB" sz="1200" dirty="0">
                <a:solidFill>
                  <a:prstClr val="white"/>
                </a:solidFill>
              </a:rPr>
              <a:t>11%</a:t>
            </a:r>
          </a:p>
          <a:p>
            <a:pPr algn="ctr">
              <a:lnSpc>
                <a:spcPct val="150000"/>
              </a:lnSpc>
            </a:pPr>
            <a:r>
              <a:rPr lang="en-GB" sz="1200" dirty="0">
                <a:solidFill>
                  <a:prstClr val="white"/>
                </a:solidFill>
              </a:rPr>
              <a:t>8%</a:t>
            </a:r>
          </a:p>
          <a:p>
            <a:pPr algn="ctr">
              <a:lnSpc>
                <a:spcPct val="150000"/>
              </a:lnSpc>
            </a:pPr>
            <a:r>
              <a:rPr lang="en-GB" sz="1200" dirty="0">
                <a:solidFill>
                  <a:prstClr val="white"/>
                </a:solidFill>
              </a:rPr>
              <a:t>9%</a:t>
            </a:r>
          </a:p>
        </p:txBody>
      </p:sp>
      <p:sp>
        <p:nvSpPr>
          <p:cNvPr id="60" name="TextBox 59"/>
          <p:cNvSpPr txBox="1"/>
          <p:nvPr/>
        </p:nvSpPr>
        <p:spPr>
          <a:xfrm flipV="1">
            <a:off x="9030930" y="1554830"/>
            <a:ext cx="514247" cy="307777"/>
          </a:xfrm>
          <a:prstGeom prst="rect">
            <a:avLst/>
          </a:prstGeom>
          <a:noFill/>
        </p:spPr>
        <p:txBody>
          <a:bodyPr wrap="square" rtlCol="0">
            <a:spAutoFit/>
          </a:bodyPr>
          <a:lstStyle/>
          <a:p>
            <a:pPr algn="ctr"/>
            <a:r>
              <a:rPr lang="en-GB" sz="1400" dirty="0">
                <a:solidFill>
                  <a:prstClr val="white"/>
                </a:solidFill>
                <a:sym typeface="Wingdings" panose="05000000000000000000" pitchFamily="2" charset="2"/>
              </a:rPr>
              <a:t></a:t>
            </a:r>
            <a:endParaRPr lang="en-GB" sz="1400" dirty="0">
              <a:solidFill>
                <a:prstClr val="white"/>
              </a:solidFill>
            </a:endParaRPr>
          </a:p>
        </p:txBody>
      </p:sp>
      <p:graphicFrame>
        <p:nvGraphicFramePr>
          <p:cNvPr id="43" name="Chart 42"/>
          <p:cNvGraphicFramePr/>
          <p:nvPr>
            <p:extLst>
              <p:ext uri="{D42A27DB-BD31-4B8C-83A1-F6EECF244321}">
                <p14:modId xmlns:p14="http://schemas.microsoft.com/office/powerpoint/2010/main" val="3679075250"/>
              </p:ext>
            </p:extLst>
          </p:nvPr>
        </p:nvGraphicFramePr>
        <p:xfrm>
          <a:off x="9648840" y="1622042"/>
          <a:ext cx="2658540" cy="1555222"/>
        </p:xfrm>
        <a:graphic>
          <a:graphicData uri="http://schemas.openxmlformats.org/drawingml/2006/chart">
            <c:chart xmlns:c="http://schemas.openxmlformats.org/drawingml/2006/chart" xmlns:r="http://schemas.openxmlformats.org/officeDocument/2006/relationships" r:id="rId5"/>
          </a:graphicData>
        </a:graphic>
      </p:graphicFrame>
      <p:sp>
        <p:nvSpPr>
          <p:cNvPr id="44" name="Rectangle 43"/>
          <p:cNvSpPr/>
          <p:nvPr/>
        </p:nvSpPr>
        <p:spPr>
          <a:xfrm>
            <a:off x="11098798" y="1524145"/>
            <a:ext cx="637858" cy="307777"/>
          </a:xfrm>
          <a:prstGeom prst="rect">
            <a:avLst/>
          </a:prstGeom>
        </p:spPr>
        <p:txBody>
          <a:bodyPr wrap="square">
            <a:spAutoFit/>
          </a:bodyPr>
          <a:lstStyle/>
          <a:p>
            <a:pPr algn="ctr"/>
            <a:r>
              <a:rPr lang="en-GB" sz="1400" b="1" dirty="0">
                <a:solidFill>
                  <a:schemeClr val="accent2"/>
                </a:solidFill>
              </a:rPr>
              <a:t>38%</a:t>
            </a:r>
            <a:endParaRPr lang="en-GB" sz="1400" dirty="0">
              <a:solidFill>
                <a:schemeClr val="accent2"/>
              </a:solidFill>
            </a:endParaRPr>
          </a:p>
        </p:txBody>
      </p:sp>
      <p:sp>
        <p:nvSpPr>
          <p:cNvPr id="45" name="Rectangle 44"/>
          <p:cNvSpPr/>
          <p:nvPr/>
        </p:nvSpPr>
        <p:spPr>
          <a:xfrm>
            <a:off x="10006122" y="1547228"/>
            <a:ext cx="933510" cy="276999"/>
          </a:xfrm>
          <a:prstGeom prst="rect">
            <a:avLst/>
          </a:prstGeom>
        </p:spPr>
        <p:txBody>
          <a:bodyPr wrap="square">
            <a:spAutoFit/>
          </a:bodyPr>
          <a:lstStyle/>
          <a:p>
            <a:pPr algn="r"/>
            <a:r>
              <a:rPr lang="en-GB" sz="1200" b="1" dirty="0">
                <a:solidFill>
                  <a:schemeClr val="accent2"/>
                </a:solidFill>
              </a:rPr>
              <a:t>NET likely</a:t>
            </a:r>
            <a:endParaRPr lang="en-GB" sz="1200" dirty="0">
              <a:solidFill>
                <a:schemeClr val="accent2"/>
              </a:solidFill>
            </a:endParaRPr>
          </a:p>
        </p:txBody>
      </p:sp>
      <p:sp>
        <p:nvSpPr>
          <p:cNvPr id="65" name="TextBox 64"/>
          <p:cNvSpPr txBox="1"/>
          <p:nvPr/>
        </p:nvSpPr>
        <p:spPr>
          <a:xfrm flipV="1">
            <a:off x="11469344" y="1497673"/>
            <a:ext cx="514247" cy="307777"/>
          </a:xfrm>
          <a:prstGeom prst="rect">
            <a:avLst/>
          </a:prstGeom>
          <a:noFill/>
        </p:spPr>
        <p:txBody>
          <a:bodyPr wrap="square" rtlCol="0">
            <a:spAutoFit/>
          </a:bodyPr>
          <a:lstStyle/>
          <a:p>
            <a:pPr algn="ctr"/>
            <a:r>
              <a:rPr lang="en-GB" sz="1400" dirty="0">
                <a:solidFill>
                  <a:schemeClr val="accent2"/>
                </a:solidFill>
                <a:sym typeface="Wingdings" panose="05000000000000000000" pitchFamily="2" charset="2"/>
              </a:rPr>
              <a:t></a:t>
            </a:r>
            <a:endParaRPr lang="en-GB" sz="1400" dirty="0">
              <a:solidFill>
                <a:schemeClr val="accent2"/>
              </a:solidFill>
            </a:endParaRPr>
          </a:p>
        </p:txBody>
      </p:sp>
      <p:sp>
        <p:nvSpPr>
          <p:cNvPr id="66" name="TextBox 65"/>
          <p:cNvSpPr txBox="1"/>
          <p:nvPr/>
        </p:nvSpPr>
        <p:spPr>
          <a:xfrm>
            <a:off x="2274182" y="5762405"/>
            <a:ext cx="514247" cy="307777"/>
          </a:xfrm>
          <a:prstGeom prst="rect">
            <a:avLst/>
          </a:prstGeom>
          <a:noFill/>
        </p:spPr>
        <p:txBody>
          <a:bodyPr wrap="square" rtlCol="0">
            <a:spAutoFit/>
          </a:bodyPr>
          <a:lstStyle/>
          <a:p>
            <a:pPr algn="ctr"/>
            <a:r>
              <a:rPr lang="en-GB" sz="1400" dirty="0">
                <a:solidFill>
                  <a:schemeClr val="accent2"/>
                </a:solidFill>
                <a:sym typeface="Wingdings" panose="05000000000000000000" pitchFamily="2" charset="2"/>
              </a:rPr>
              <a:t></a:t>
            </a:r>
            <a:endParaRPr lang="en-GB" sz="1400" dirty="0">
              <a:solidFill>
                <a:schemeClr val="accent2"/>
              </a:solidFill>
            </a:endParaRPr>
          </a:p>
        </p:txBody>
      </p:sp>
      <p:sp>
        <p:nvSpPr>
          <p:cNvPr id="47" name="TextBox 46"/>
          <p:cNvSpPr txBox="1"/>
          <p:nvPr/>
        </p:nvSpPr>
        <p:spPr>
          <a:xfrm>
            <a:off x="2280208" y="5483147"/>
            <a:ext cx="514247" cy="307777"/>
          </a:xfrm>
          <a:prstGeom prst="rect">
            <a:avLst/>
          </a:prstGeom>
          <a:noFill/>
        </p:spPr>
        <p:txBody>
          <a:bodyPr wrap="square" rtlCol="0">
            <a:spAutoFit/>
          </a:bodyPr>
          <a:lstStyle/>
          <a:p>
            <a:pPr algn="ctr"/>
            <a:r>
              <a:rPr lang="en-GB" sz="1400" dirty="0">
                <a:solidFill>
                  <a:schemeClr val="accent2"/>
                </a:solidFill>
                <a:sym typeface="Wingdings" panose="05000000000000000000" pitchFamily="2" charset="2"/>
              </a:rPr>
              <a:t></a:t>
            </a:r>
            <a:endParaRPr lang="en-GB" sz="1400" dirty="0">
              <a:solidFill>
                <a:schemeClr val="accent2"/>
              </a:solidFill>
            </a:endParaRPr>
          </a:p>
        </p:txBody>
      </p:sp>
      <p:sp>
        <p:nvSpPr>
          <p:cNvPr id="49" name="TextBox 48"/>
          <p:cNvSpPr txBox="1"/>
          <p:nvPr/>
        </p:nvSpPr>
        <p:spPr>
          <a:xfrm>
            <a:off x="2275187" y="4528555"/>
            <a:ext cx="514247" cy="307777"/>
          </a:xfrm>
          <a:prstGeom prst="rect">
            <a:avLst/>
          </a:prstGeom>
          <a:noFill/>
        </p:spPr>
        <p:txBody>
          <a:bodyPr wrap="square" rtlCol="0">
            <a:spAutoFit/>
          </a:bodyPr>
          <a:lstStyle/>
          <a:p>
            <a:pPr algn="ctr"/>
            <a:r>
              <a:rPr lang="en-GB" sz="1400" dirty="0">
                <a:solidFill>
                  <a:schemeClr val="accent2"/>
                </a:solidFill>
                <a:sym typeface="Wingdings" panose="05000000000000000000" pitchFamily="2" charset="2"/>
              </a:rPr>
              <a:t></a:t>
            </a:r>
            <a:endParaRPr lang="en-GB" sz="1400" dirty="0">
              <a:solidFill>
                <a:schemeClr val="accent2"/>
              </a:solidFill>
            </a:endParaRPr>
          </a:p>
        </p:txBody>
      </p:sp>
      <p:sp>
        <p:nvSpPr>
          <p:cNvPr id="50" name="TextBox 49"/>
          <p:cNvSpPr txBox="1"/>
          <p:nvPr/>
        </p:nvSpPr>
        <p:spPr>
          <a:xfrm>
            <a:off x="2275857" y="6100699"/>
            <a:ext cx="514247" cy="307777"/>
          </a:xfrm>
          <a:prstGeom prst="rect">
            <a:avLst/>
          </a:prstGeom>
          <a:noFill/>
        </p:spPr>
        <p:txBody>
          <a:bodyPr wrap="square" rtlCol="0">
            <a:spAutoFit/>
          </a:bodyPr>
          <a:lstStyle/>
          <a:p>
            <a:pPr algn="ctr"/>
            <a:r>
              <a:rPr lang="en-GB" sz="1400" dirty="0">
                <a:solidFill>
                  <a:schemeClr val="accent2"/>
                </a:solidFill>
                <a:sym typeface="Wingdings" panose="05000000000000000000" pitchFamily="2" charset="2"/>
              </a:rPr>
              <a:t></a:t>
            </a:r>
            <a:endParaRPr lang="en-GB" sz="1400" dirty="0">
              <a:solidFill>
                <a:schemeClr val="accent2"/>
              </a:solidFill>
            </a:endParaRPr>
          </a:p>
        </p:txBody>
      </p:sp>
      <p:sp>
        <p:nvSpPr>
          <p:cNvPr id="51" name="TextBox 50"/>
          <p:cNvSpPr txBox="1"/>
          <p:nvPr/>
        </p:nvSpPr>
        <p:spPr>
          <a:xfrm flipV="1">
            <a:off x="4399155" y="4372072"/>
            <a:ext cx="514247" cy="338554"/>
          </a:xfrm>
          <a:prstGeom prst="rect">
            <a:avLst/>
          </a:prstGeom>
          <a:noFill/>
        </p:spPr>
        <p:txBody>
          <a:bodyPr wrap="square" rtlCol="0">
            <a:spAutoFit/>
          </a:bodyPr>
          <a:lstStyle/>
          <a:p>
            <a:pPr algn="ctr"/>
            <a:r>
              <a:rPr lang="en-GB" sz="1600" dirty="0">
                <a:solidFill>
                  <a:schemeClr val="accent2">
                    <a:lumMod val="75000"/>
                  </a:schemeClr>
                </a:solidFill>
                <a:sym typeface="Wingdings" panose="05000000000000000000" pitchFamily="2" charset="2"/>
              </a:rPr>
              <a:t></a:t>
            </a:r>
            <a:endParaRPr lang="en-GB" sz="1600" dirty="0">
              <a:solidFill>
                <a:schemeClr val="accent2">
                  <a:lumMod val="75000"/>
                </a:schemeClr>
              </a:solidFill>
            </a:endParaRPr>
          </a:p>
        </p:txBody>
      </p:sp>
      <p:sp>
        <p:nvSpPr>
          <p:cNvPr id="68" name="TextBox 67"/>
          <p:cNvSpPr txBox="1"/>
          <p:nvPr/>
        </p:nvSpPr>
        <p:spPr>
          <a:xfrm flipV="1">
            <a:off x="4874055" y="4005264"/>
            <a:ext cx="514247" cy="338554"/>
          </a:xfrm>
          <a:prstGeom prst="rect">
            <a:avLst/>
          </a:prstGeom>
          <a:noFill/>
        </p:spPr>
        <p:txBody>
          <a:bodyPr wrap="square" rtlCol="0">
            <a:spAutoFit/>
          </a:bodyPr>
          <a:lstStyle/>
          <a:p>
            <a:pPr algn="ctr"/>
            <a:r>
              <a:rPr lang="en-GB" sz="1600" dirty="0">
                <a:solidFill>
                  <a:schemeClr val="accent2">
                    <a:lumMod val="75000"/>
                  </a:schemeClr>
                </a:solidFill>
                <a:sym typeface="Wingdings" panose="05000000000000000000" pitchFamily="2" charset="2"/>
              </a:rPr>
              <a:t></a:t>
            </a:r>
            <a:endParaRPr lang="en-GB" sz="1600" dirty="0">
              <a:solidFill>
                <a:schemeClr val="accent2">
                  <a:lumMod val="75000"/>
                </a:schemeClr>
              </a:solidFill>
            </a:endParaRPr>
          </a:p>
        </p:txBody>
      </p:sp>
      <p:sp>
        <p:nvSpPr>
          <p:cNvPr id="69" name="TextBox 68"/>
          <p:cNvSpPr txBox="1"/>
          <p:nvPr/>
        </p:nvSpPr>
        <p:spPr>
          <a:xfrm flipV="1">
            <a:off x="4231454" y="5595998"/>
            <a:ext cx="514247" cy="461665"/>
          </a:xfrm>
          <a:prstGeom prst="rect">
            <a:avLst/>
          </a:prstGeom>
          <a:noFill/>
        </p:spPr>
        <p:txBody>
          <a:bodyPr wrap="square" rtlCol="0">
            <a:spAutoFit/>
          </a:bodyPr>
          <a:lstStyle/>
          <a:p>
            <a:pPr algn="ctr"/>
            <a:r>
              <a:rPr lang="en-GB" sz="2400" dirty="0">
                <a:solidFill>
                  <a:schemeClr val="bg1"/>
                </a:solidFill>
                <a:sym typeface="Wingdings" panose="05000000000000000000" pitchFamily="2" charset="2"/>
              </a:rPr>
              <a:t></a:t>
            </a:r>
            <a:endParaRPr lang="en-GB" sz="2400" dirty="0">
              <a:solidFill>
                <a:schemeClr val="bg1"/>
              </a:solidFill>
            </a:endParaRPr>
          </a:p>
        </p:txBody>
      </p:sp>
      <p:sp>
        <p:nvSpPr>
          <p:cNvPr id="3" name="Slide Number Placeholder 2">
            <a:extLst>
              <a:ext uri="{FF2B5EF4-FFF2-40B4-BE49-F238E27FC236}">
                <a16:creationId xmlns:a16="http://schemas.microsoft.com/office/drawing/2014/main" id="{C27B5CF9-4B71-0642-8668-7F78CD83C82C}"/>
              </a:ext>
            </a:extLst>
          </p:cNvPr>
          <p:cNvSpPr>
            <a:spLocks noGrp="1"/>
          </p:cNvSpPr>
          <p:nvPr>
            <p:ph type="sldNum" sz="quarter" idx="12"/>
          </p:nvPr>
        </p:nvSpPr>
        <p:spPr>
          <a:xfrm>
            <a:off x="9333310" y="6492600"/>
            <a:ext cx="2743200" cy="365125"/>
          </a:xfrm>
        </p:spPr>
        <p:txBody>
          <a:bodyPr/>
          <a:lstStyle/>
          <a:p>
            <a:fld id="{3EBA1AA4-1184-42E6-9FAC-E6D11BBC447D}" type="slidenum">
              <a:rPr lang="en-GB" smtClean="0">
                <a:solidFill>
                  <a:schemeClr val="bg1"/>
                </a:solidFill>
              </a:rPr>
              <a:t>52</a:t>
            </a:fld>
            <a:endParaRPr lang="en-GB" dirty="0">
              <a:solidFill>
                <a:schemeClr val="bg1"/>
              </a:solidFill>
            </a:endParaRPr>
          </a:p>
        </p:txBody>
      </p:sp>
    </p:spTree>
    <p:extLst>
      <p:ext uri="{BB962C8B-B14F-4D97-AF65-F5344CB8AC3E}">
        <p14:creationId xmlns:p14="http://schemas.microsoft.com/office/powerpoint/2010/main" val="38745345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3452947304"/>
              </p:ext>
            </p:extLst>
          </p:nvPr>
        </p:nvGraphicFramePr>
        <p:xfrm>
          <a:off x="4714526" y="499983"/>
          <a:ext cx="6071856" cy="5726054"/>
        </p:xfrm>
        <a:graphic>
          <a:graphicData uri="http://schemas.openxmlformats.org/drawingml/2006/chart">
            <c:chart xmlns:c="http://schemas.openxmlformats.org/drawingml/2006/chart" xmlns:r="http://schemas.openxmlformats.org/officeDocument/2006/relationships" r:id="rId3"/>
          </a:graphicData>
        </a:graphic>
      </p:graphicFrame>
      <p:sp>
        <p:nvSpPr>
          <p:cNvPr id="10" name="Content Placeholder 2"/>
          <p:cNvSpPr txBox="1">
            <a:spLocks/>
          </p:cNvSpPr>
          <p:nvPr/>
        </p:nvSpPr>
        <p:spPr>
          <a:xfrm>
            <a:off x="-15875" y="0"/>
            <a:ext cx="12207875" cy="677644"/>
          </a:xfrm>
          <a:prstGeom prst="rect">
            <a:avLst/>
          </a:prstGeom>
          <a:solidFill>
            <a:schemeClr val="accent2">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accent6">
                  <a:lumMod val="50000"/>
                </a:schemeClr>
              </a:solidFill>
            </a:endParaRPr>
          </a:p>
        </p:txBody>
      </p:sp>
      <p:sp>
        <p:nvSpPr>
          <p:cNvPr id="2" name="Rectangle 1"/>
          <p:cNvSpPr/>
          <p:nvPr/>
        </p:nvSpPr>
        <p:spPr>
          <a:xfrm>
            <a:off x="8777062" y="805171"/>
            <a:ext cx="917239" cy="369332"/>
          </a:xfrm>
          <a:prstGeom prst="rect">
            <a:avLst/>
          </a:prstGeom>
        </p:spPr>
        <p:txBody>
          <a:bodyPr wrap="none">
            <a:spAutoFit/>
          </a:bodyPr>
          <a:lstStyle/>
          <a:p>
            <a:r>
              <a:rPr lang="en-GB" b="1" dirty="0">
                <a:solidFill>
                  <a:schemeClr val="accent2"/>
                </a:solidFill>
              </a:rPr>
              <a:t>Index*</a:t>
            </a:r>
          </a:p>
        </p:txBody>
      </p:sp>
      <p:sp>
        <p:nvSpPr>
          <p:cNvPr id="8"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b="1" dirty="0">
                <a:solidFill>
                  <a:schemeClr val="accent2"/>
                </a:solidFill>
              </a:rPr>
              <a:t>Inspiration Seekers</a:t>
            </a:r>
          </a:p>
        </p:txBody>
      </p:sp>
      <p:sp>
        <p:nvSpPr>
          <p:cNvPr id="9"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2"/>
                </a:solidFill>
              </a:rPr>
              <a:t>29%</a:t>
            </a:r>
          </a:p>
        </p:txBody>
      </p:sp>
      <p:sp>
        <p:nvSpPr>
          <p:cNvPr id="11" name="Content Placeholder 2"/>
          <p:cNvSpPr txBox="1">
            <a:spLocks/>
          </p:cNvSpPr>
          <p:nvPr/>
        </p:nvSpPr>
        <p:spPr>
          <a:xfrm>
            <a:off x="-15875" y="673554"/>
            <a:ext cx="6500789" cy="6184446"/>
          </a:xfrm>
          <a:prstGeom prst="rect">
            <a:avLst/>
          </a:prstGeom>
          <a:solidFill>
            <a:schemeClr val="accent2">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4" name="Rectangle 3"/>
          <p:cNvSpPr/>
          <p:nvPr/>
        </p:nvSpPr>
        <p:spPr>
          <a:xfrm>
            <a:off x="87861" y="6499137"/>
            <a:ext cx="6449010" cy="369332"/>
          </a:xfrm>
          <a:prstGeom prst="rect">
            <a:avLst/>
          </a:prstGeom>
        </p:spPr>
        <p:txBody>
          <a:bodyPr wrap="square">
            <a:spAutoFit/>
          </a:bodyPr>
          <a:lstStyle/>
          <a:p>
            <a:r>
              <a:rPr lang="en-GB" sz="900" dirty="0">
                <a:solidFill>
                  <a:schemeClr val="bg1"/>
                </a:solidFill>
              </a:rPr>
              <a:t>Base: All NOT interested at B3 and NOT disagree with C8_3 (143) C2 - What was the reason for your last visit to a museum?</a:t>
            </a:r>
          </a:p>
        </p:txBody>
      </p:sp>
      <p:graphicFrame>
        <p:nvGraphicFramePr>
          <p:cNvPr id="12" name="Chart 11">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3160962670"/>
              </p:ext>
            </p:extLst>
          </p:nvPr>
        </p:nvGraphicFramePr>
        <p:xfrm>
          <a:off x="112881" y="270868"/>
          <a:ext cx="7194876" cy="5939500"/>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p:cNvSpPr txBox="1"/>
          <p:nvPr/>
        </p:nvSpPr>
        <p:spPr>
          <a:xfrm>
            <a:off x="1433853" y="792946"/>
            <a:ext cx="4031873" cy="400110"/>
          </a:xfrm>
          <a:prstGeom prst="rect">
            <a:avLst/>
          </a:prstGeom>
          <a:noFill/>
        </p:spPr>
        <p:txBody>
          <a:bodyPr wrap="none" rtlCol="0">
            <a:spAutoFit/>
          </a:bodyPr>
          <a:lstStyle/>
          <a:p>
            <a:r>
              <a:rPr lang="en-GB" sz="2000" b="1" dirty="0">
                <a:solidFill>
                  <a:schemeClr val="bg1"/>
                </a:solidFill>
              </a:rPr>
              <a:t>Motivation for last museum visit</a:t>
            </a:r>
          </a:p>
        </p:txBody>
      </p:sp>
      <p:sp>
        <p:nvSpPr>
          <p:cNvPr id="14" name="TextBox 13"/>
          <p:cNvSpPr txBox="1"/>
          <p:nvPr/>
        </p:nvSpPr>
        <p:spPr>
          <a:xfrm>
            <a:off x="6536871" y="6038039"/>
            <a:ext cx="5655130" cy="830997"/>
          </a:xfrm>
          <a:prstGeom prst="rect">
            <a:avLst/>
          </a:prstGeom>
          <a:noFill/>
        </p:spPr>
        <p:txBody>
          <a:bodyPr wrap="square" rtlCol="0">
            <a:spAutoFit/>
          </a:bodyPr>
          <a:lstStyle/>
          <a:p>
            <a:r>
              <a:rPr lang="en-GB" sz="1200" dirty="0">
                <a:solidFill>
                  <a:schemeClr val="accent2"/>
                </a:solidFill>
              </a:rPr>
              <a:t>Relative prevalence of </a:t>
            </a:r>
            <a:r>
              <a:rPr lang="nn-NO" sz="1200" dirty="0">
                <a:solidFill>
                  <a:schemeClr val="accent2"/>
                </a:solidFill>
              </a:rPr>
              <a:t>motivation for last museum visit </a:t>
            </a:r>
            <a:r>
              <a:rPr lang="en-GB" sz="1200" dirty="0">
                <a:solidFill>
                  <a:schemeClr val="accent2"/>
                </a:solidFill>
              </a:rPr>
              <a:t>for the ‘Entertainment Seekers’, showing which are most prevalent (highest index) or least prevalent (lowest index) compared to the average for this group </a:t>
            </a:r>
          </a:p>
        </p:txBody>
      </p:sp>
      <p:sp>
        <p:nvSpPr>
          <p:cNvPr id="5" name="Slide Number Placeholder 4">
            <a:extLst>
              <a:ext uri="{FF2B5EF4-FFF2-40B4-BE49-F238E27FC236}">
                <a16:creationId xmlns:a16="http://schemas.microsoft.com/office/drawing/2014/main" id="{63EC483D-51B7-9241-8620-EB8A6F381E80}"/>
              </a:ext>
            </a:extLst>
          </p:cNvPr>
          <p:cNvSpPr>
            <a:spLocks noGrp="1"/>
          </p:cNvSpPr>
          <p:nvPr>
            <p:ph type="sldNum" sz="quarter" idx="12"/>
          </p:nvPr>
        </p:nvSpPr>
        <p:spPr>
          <a:xfrm>
            <a:off x="9500758" y="6543688"/>
            <a:ext cx="2743200" cy="365125"/>
          </a:xfrm>
        </p:spPr>
        <p:txBody>
          <a:bodyPr/>
          <a:lstStyle/>
          <a:p>
            <a:fld id="{3EBA1AA4-1184-42E6-9FAC-E6D11BBC447D}" type="slidenum">
              <a:rPr lang="en-GB" smtClean="0">
                <a:solidFill>
                  <a:schemeClr val="tx2"/>
                </a:solidFill>
              </a:rPr>
              <a:t>53</a:t>
            </a:fld>
            <a:endParaRPr lang="en-GB" dirty="0">
              <a:solidFill>
                <a:schemeClr val="tx2"/>
              </a:solidFill>
            </a:endParaRPr>
          </a:p>
        </p:txBody>
      </p:sp>
    </p:spTree>
    <p:extLst>
      <p:ext uri="{BB962C8B-B14F-4D97-AF65-F5344CB8AC3E}">
        <p14:creationId xmlns:p14="http://schemas.microsoft.com/office/powerpoint/2010/main" val="11242528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a:xfrm>
            <a:off x="-15875" y="0"/>
            <a:ext cx="12207875" cy="677644"/>
          </a:xfrm>
          <a:prstGeom prst="rect">
            <a:avLst/>
          </a:prstGeom>
          <a:solidFill>
            <a:schemeClr val="accent2">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2" name="Rectangle 1"/>
          <p:cNvSpPr/>
          <p:nvPr/>
        </p:nvSpPr>
        <p:spPr>
          <a:xfrm>
            <a:off x="8230287" y="1773888"/>
            <a:ext cx="2794355" cy="369332"/>
          </a:xfrm>
          <a:prstGeom prst="rect">
            <a:avLst/>
          </a:prstGeom>
        </p:spPr>
        <p:txBody>
          <a:bodyPr wrap="none">
            <a:spAutoFit/>
          </a:bodyPr>
          <a:lstStyle/>
          <a:p>
            <a:r>
              <a:rPr lang="en-GB" b="1" dirty="0">
                <a:solidFill>
                  <a:schemeClr val="accent2"/>
                </a:solidFill>
              </a:rPr>
              <a:t>Very/quite interested in</a:t>
            </a:r>
          </a:p>
        </p:txBody>
      </p:sp>
      <p:sp>
        <p:nvSpPr>
          <p:cNvPr id="8" name="Content Placeholder 2"/>
          <p:cNvSpPr txBox="1">
            <a:spLocks/>
          </p:cNvSpPr>
          <p:nvPr/>
        </p:nvSpPr>
        <p:spPr>
          <a:xfrm>
            <a:off x="374061" y="81698"/>
            <a:ext cx="6945898"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2400" b="1" dirty="0">
                <a:solidFill>
                  <a:schemeClr val="accent2"/>
                </a:solidFill>
              </a:rPr>
              <a:t>Inspiration Seekers</a:t>
            </a:r>
          </a:p>
        </p:txBody>
      </p:sp>
      <p:sp>
        <p:nvSpPr>
          <p:cNvPr id="9" name="Content Placeholder 2"/>
          <p:cNvSpPr txBox="1">
            <a:spLocks/>
          </p:cNvSpPr>
          <p:nvPr/>
        </p:nvSpPr>
        <p:spPr>
          <a:xfrm>
            <a:off x="7503512"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chemeClr val="accent2"/>
                </a:solidFill>
              </a:rPr>
              <a:t>29%</a:t>
            </a:r>
          </a:p>
        </p:txBody>
      </p:sp>
      <p:sp>
        <p:nvSpPr>
          <p:cNvPr id="11" name="Content Placeholder 2"/>
          <p:cNvSpPr txBox="1">
            <a:spLocks/>
          </p:cNvSpPr>
          <p:nvPr/>
        </p:nvSpPr>
        <p:spPr>
          <a:xfrm>
            <a:off x="-15875" y="673554"/>
            <a:ext cx="6721563" cy="6184446"/>
          </a:xfrm>
          <a:prstGeom prst="rect">
            <a:avLst/>
          </a:prstGeom>
          <a:solidFill>
            <a:schemeClr val="accent2">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1800" b="1" dirty="0">
              <a:solidFill>
                <a:schemeClr val="bg1"/>
              </a:solidFill>
            </a:endParaRPr>
          </a:p>
        </p:txBody>
      </p:sp>
      <p:sp>
        <p:nvSpPr>
          <p:cNvPr id="4" name="Rectangle 3"/>
          <p:cNvSpPr/>
          <p:nvPr/>
        </p:nvSpPr>
        <p:spPr>
          <a:xfrm>
            <a:off x="87861" y="6432462"/>
            <a:ext cx="6449010" cy="369332"/>
          </a:xfrm>
          <a:prstGeom prst="rect">
            <a:avLst/>
          </a:prstGeom>
        </p:spPr>
        <p:txBody>
          <a:bodyPr wrap="square">
            <a:spAutoFit/>
          </a:bodyPr>
          <a:lstStyle/>
          <a:p>
            <a:r>
              <a:rPr lang="en-GB" sz="900" dirty="0">
                <a:solidFill>
                  <a:schemeClr val="bg1"/>
                </a:solidFill>
              </a:rPr>
              <a:t>Base: All NOT interested at B3 and NOT disagree with C8_3 (143) A1 - Firstly we would like to know a bit more about you and your interests. Which, if any, of the following have you done in the last year?</a:t>
            </a:r>
          </a:p>
        </p:txBody>
      </p:sp>
      <p:graphicFrame>
        <p:nvGraphicFramePr>
          <p:cNvPr id="12" name="Chart 11">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655500317"/>
              </p:ext>
            </p:extLst>
          </p:nvPr>
        </p:nvGraphicFramePr>
        <p:xfrm>
          <a:off x="95595" y="380883"/>
          <a:ext cx="6371245" cy="59395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2180613" y="888751"/>
            <a:ext cx="2613216" cy="400110"/>
          </a:xfrm>
          <a:prstGeom prst="rect">
            <a:avLst/>
          </a:prstGeom>
          <a:noFill/>
        </p:spPr>
        <p:txBody>
          <a:bodyPr wrap="none" rtlCol="0">
            <a:spAutoFit/>
          </a:bodyPr>
          <a:lstStyle/>
          <a:p>
            <a:r>
              <a:rPr lang="en-GB" sz="2000" b="1" dirty="0">
                <a:solidFill>
                  <a:schemeClr val="bg1"/>
                </a:solidFill>
              </a:rPr>
              <a:t>Interests in last year</a:t>
            </a:r>
          </a:p>
        </p:txBody>
      </p:sp>
      <p:graphicFrame>
        <p:nvGraphicFramePr>
          <p:cNvPr id="14" name="Chart 13">
            <a:extLst>
              <a:ext uri="{FF2B5EF4-FFF2-40B4-BE49-F238E27FC236}">
                <a16:creationId xmlns:a16="http://schemas.microsoft.com/office/drawing/2014/main" id="{03901ED9-9119-4DD5-977B-3E51CE5ABCB7}"/>
              </a:ext>
            </a:extLst>
          </p:cNvPr>
          <p:cNvGraphicFramePr/>
          <p:nvPr>
            <p:extLst>
              <p:ext uri="{D42A27DB-BD31-4B8C-83A1-F6EECF244321}">
                <p14:modId xmlns:p14="http://schemas.microsoft.com/office/powerpoint/2010/main" val="1901854156"/>
              </p:ext>
            </p:extLst>
          </p:nvPr>
        </p:nvGraphicFramePr>
        <p:xfrm>
          <a:off x="6913924" y="1683279"/>
          <a:ext cx="5069839" cy="3631469"/>
        </p:xfrm>
        <a:graphic>
          <a:graphicData uri="http://schemas.openxmlformats.org/drawingml/2006/chart">
            <c:chart xmlns:c="http://schemas.openxmlformats.org/drawingml/2006/chart" xmlns:r="http://schemas.openxmlformats.org/officeDocument/2006/relationships" r:id="rId4"/>
          </a:graphicData>
        </a:graphic>
      </p:graphicFrame>
      <p:sp>
        <p:nvSpPr>
          <p:cNvPr id="15" name="Rectangle 14"/>
          <p:cNvSpPr/>
          <p:nvPr/>
        </p:nvSpPr>
        <p:spPr>
          <a:xfrm>
            <a:off x="6930367" y="6050732"/>
            <a:ext cx="5101409" cy="369332"/>
          </a:xfrm>
          <a:prstGeom prst="rect">
            <a:avLst/>
          </a:prstGeom>
        </p:spPr>
        <p:txBody>
          <a:bodyPr wrap="square">
            <a:spAutoFit/>
          </a:bodyPr>
          <a:lstStyle/>
          <a:p>
            <a:r>
              <a:rPr lang="en-GB" sz="900" dirty="0">
                <a:solidFill>
                  <a:schemeClr val="accent2"/>
                </a:solidFill>
              </a:rPr>
              <a:t>Base: All NOT interested at B3 and NOT disagree with C8_3 (143) A2 How interested are you in the following topics?</a:t>
            </a:r>
          </a:p>
        </p:txBody>
      </p:sp>
      <p:sp>
        <p:nvSpPr>
          <p:cNvPr id="5" name="Slide Number Placeholder 4">
            <a:extLst>
              <a:ext uri="{FF2B5EF4-FFF2-40B4-BE49-F238E27FC236}">
                <a16:creationId xmlns:a16="http://schemas.microsoft.com/office/drawing/2014/main" id="{1669E18D-CA74-714B-8FCD-326C45C6852D}"/>
              </a:ext>
            </a:extLst>
          </p:cNvPr>
          <p:cNvSpPr>
            <a:spLocks noGrp="1"/>
          </p:cNvSpPr>
          <p:nvPr>
            <p:ph type="sldNum" sz="quarter" idx="12"/>
          </p:nvPr>
        </p:nvSpPr>
        <p:spPr>
          <a:xfrm>
            <a:off x="9311640" y="6492875"/>
            <a:ext cx="2743200" cy="365125"/>
          </a:xfrm>
        </p:spPr>
        <p:txBody>
          <a:bodyPr/>
          <a:lstStyle/>
          <a:p>
            <a:fld id="{3EBA1AA4-1184-42E6-9FAC-E6D11BBC447D}" type="slidenum">
              <a:rPr lang="en-GB" smtClean="0">
                <a:solidFill>
                  <a:schemeClr val="tx2"/>
                </a:solidFill>
              </a:rPr>
              <a:t>54</a:t>
            </a:fld>
            <a:endParaRPr lang="en-GB" dirty="0">
              <a:solidFill>
                <a:schemeClr val="tx2"/>
              </a:solidFill>
            </a:endParaRPr>
          </a:p>
        </p:txBody>
      </p:sp>
    </p:spTree>
    <p:extLst>
      <p:ext uri="{BB962C8B-B14F-4D97-AF65-F5344CB8AC3E}">
        <p14:creationId xmlns:p14="http://schemas.microsoft.com/office/powerpoint/2010/main" val="13886363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03901ED9-9119-4DD5-977B-3E51CE5ABCB7}"/>
              </a:ext>
            </a:extLst>
          </p:cNvPr>
          <p:cNvGraphicFramePr/>
          <p:nvPr/>
        </p:nvGraphicFramePr>
        <p:xfrm>
          <a:off x="3674658" y="1099708"/>
          <a:ext cx="6852920" cy="5201502"/>
        </p:xfrm>
        <a:graphic>
          <a:graphicData uri="http://schemas.openxmlformats.org/drawingml/2006/chart">
            <c:chart xmlns:c="http://schemas.openxmlformats.org/drawingml/2006/chart" xmlns:r="http://schemas.openxmlformats.org/officeDocument/2006/relationships" r:id="rId3"/>
          </a:graphicData>
        </a:graphic>
      </p:graphicFrame>
      <p:sp>
        <p:nvSpPr>
          <p:cNvPr id="14" name="Content Placeholder 2"/>
          <p:cNvSpPr txBox="1">
            <a:spLocks/>
          </p:cNvSpPr>
          <p:nvPr/>
        </p:nvSpPr>
        <p:spPr>
          <a:xfrm>
            <a:off x="-15875" y="0"/>
            <a:ext cx="12207875" cy="677644"/>
          </a:xfrm>
          <a:prstGeom prst="rect">
            <a:avLst/>
          </a:prstGeom>
          <a:solidFill>
            <a:schemeClr val="accent2">
              <a:alpha val="85098"/>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GB" sz="1800" b="1" dirty="0">
              <a:solidFill>
                <a:prstClr val="white"/>
              </a:solidFill>
            </a:endParaRPr>
          </a:p>
        </p:txBody>
      </p:sp>
      <p:sp>
        <p:nvSpPr>
          <p:cNvPr id="15" name="Content Placeholder 2"/>
          <p:cNvSpPr txBox="1">
            <a:spLocks/>
          </p:cNvSpPr>
          <p:nvPr/>
        </p:nvSpPr>
        <p:spPr>
          <a:xfrm>
            <a:off x="374061" y="81698"/>
            <a:ext cx="6212477"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2400" b="1" dirty="0">
                <a:solidFill>
                  <a:srgbClr val="F5484C"/>
                </a:solidFill>
              </a:rPr>
              <a:t>Inspiration Seekers</a:t>
            </a:r>
          </a:p>
        </p:txBody>
      </p:sp>
      <p:sp>
        <p:nvSpPr>
          <p:cNvPr id="16" name="Content Placeholder 2"/>
          <p:cNvSpPr txBox="1">
            <a:spLocks/>
          </p:cNvSpPr>
          <p:nvPr/>
        </p:nvSpPr>
        <p:spPr>
          <a:xfrm>
            <a:off x="7036780" y="81698"/>
            <a:ext cx="888002" cy="523135"/>
          </a:xfrm>
          <a:prstGeom prst="rect">
            <a:avLst/>
          </a:prstGeom>
          <a:solidFill>
            <a:srgbClr val="FFFFFF">
              <a:alpha val="8509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GB" sz="2400" b="1" dirty="0">
                <a:solidFill>
                  <a:srgbClr val="F5484C"/>
                </a:solidFill>
              </a:rPr>
              <a:t>29%</a:t>
            </a:r>
          </a:p>
        </p:txBody>
      </p:sp>
      <p:graphicFrame>
        <p:nvGraphicFramePr>
          <p:cNvPr id="17" name="Chart 16">
            <a:extLst>
              <a:ext uri="{FF2B5EF4-FFF2-40B4-BE49-F238E27FC236}">
                <a16:creationId xmlns:a16="http://schemas.microsoft.com/office/drawing/2014/main" id="{03901ED9-9119-4DD5-977B-3E51CE5ABCB7}"/>
              </a:ext>
            </a:extLst>
          </p:cNvPr>
          <p:cNvGraphicFramePr/>
          <p:nvPr/>
        </p:nvGraphicFramePr>
        <p:xfrm>
          <a:off x="-764858" y="1094330"/>
          <a:ext cx="6852920" cy="5201502"/>
        </p:xfrm>
        <a:graphic>
          <a:graphicData uri="http://schemas.openxmlformats.org/drawingml/2006/chart">
            <c:chart xmlns:c="http://schemas.openxmlformats.org/drawingml/2006/chart" xmlns:r="http://schemas.openxmlformats.org/officeDocument/2006/relationships" r:id="rId4"/>
          </a:graphicData>
        </a:graphic>
      </p:graphicFrame>
      <p:sp>
        <p:nvSpPr>
          <p:cNvPr id="19" name="Rectangle 18"/>
          <p:cNvSpPr/>
          <p:nvPr/>
        </p:nvSpPr>
        <p:spPr>
          <a:xfrm>
            <a:off x="31385" y="7932677"/>
            <a:ext cx="960519" cy="369332"/>
          </a:xfrm>
          <a:prstGeom prst="rect">
            <a:avLst/>
          </a:prstGeom>
        </p:spPr>
        <p:txBody>
          <a:bodyPr wrap="none">
            <a:spAutoFit/>
          </a:bodyPr>
          <a:lstStyle/>
          <a:p>
            <a:r>
              <a:rPr lang="en-GB" b="1" dirty="0">
                <a:solidFill>
                  <a:srgbClr val="1EC9C4">
                    <a:lumMod val="75000"/>
                  </a:srgbClr>
                </a:solidFill>
              </a:rPr>
              <a:t>Region</a:t>
            </a:r>
          </a:p>
        </p:txBody>
      </p:sp>
      <p:sp>
        <p:nvSpPr>
          <p:cNvPr id="20" name="Rectangle 19"/>
          <p:cNvSpPr/>
          <p:nvPr/>
        </p:nvSpPr>
        <p:spPr>
          <a:xfrm>
            <a:off x="3736808" y="793174"/>
            <a:ext cx="960519" cy="369332"/>
          </a:xfrm>
          <a:prstGeom prst="rect">
            <a:avLst/>
          </a:prstGeom>
        </p:spPr>
        <p:txBody>
          <a:bodyPr wrap="none">
            <a:spAutoFit/>
          </a:bodyPr>
          <a:lstStyle/>
          <a:p>
            <a:r>
              <a:rPr lang="en-GB" b="1" dirty="0">
                <a:solidFill>
                  <a:srgbClr val="F5484C"/>
                </a:solidFill>
              </a:rPr>
              <a:t>Region</a:t>
            </a:r>
          </a:p>
        </p:txBody>
      </p:sp>
      <p:sp>
        <p:nvSpPr>
          <p:cNvPr id="22" name="Rectangle 21"/>
          <p:cNvSpPr/>
          <p:nvPr/>
        </p:nvSpPr>
        <p:spPr>
          <a:xfrm>
            <a:off x="107577" y="6483290"/>
            <a:ext cx="8283937" cy="369332"/>
          </a:xfrm>
          <a:prstGeom prst="rect">
            <a:avLst/>
          </a:prstGeom>
        </p:spPr>
        <p:txBody>
          <a:bodyPr wrap="square">
            <a:spAutoFit/>
          </a:bodyPr>
          <a:lstStyle/>
          <a:p>
            <a:r>
              <a:rPr lang="en-GB" sz="900" dirty="0">
                <a:solidFill>
                  <a:srgbClr val="F5484C"/>
                </a:solidFill>
              </a:rPr>
              <a:t>Base: All NOT interested at B3 and NOT disagree with C8_3 (143) S1b Which region of Scotland do you live in? D8 Please enter the first part of your postcode </a:t>
            </a:r>
          </a:p>
        </p:txBody>
      </p:sp>
      <p:sp>
        <p:nvSpPr>
          <p:cNvPr id="2" name="Slide Number Placeholder 1">
            <a:extLst>
              <a:ext uri="{FF2B5EF4-FFF2-40B4-BE49-F238E27FC236}">
                <a16:creationId xmlns:a16="http://schemas.microsoft.com/office/drawing/2014/main" id="{4663F332-02B4-994D-9788-8DD615706203}"/>
              </a:ext>
            </a:extLst>
          </p:cNvPr>
          <p:cNvSpPr>
            <a:spLocks noGrp="1"/>
          </p:cNvSpPr>
          <p:nvPr>
            <p:ph type="sldNum" sz="quarter" idx="12"/>
          </p:nvPr>
        </p:nvSpPr>
        <p:spPr/>
        <p:txBody>
          <a:bodyPr/>
          <a:lstStyle/>
          <a:p>
            <a:fld id="{3EBA1AA4-1184-42E6-9FAC-E6D11BBC447D}" type="slidenum">
              <a:rPr lang="en-GB" smtClean="0">
                <a:solidFill>
                  <a:schemeClr val="tx2"/>
                </a:solidFill>
              </a:rPr>
              <a:t>55</a:t>
            </a:fld>
            <a:endParaRPr lang="en-GB" dirty="0">
              <a:solidFill>
                <a:schemeClr val="tx2"/>
              </a:solidFill>
            </a:endParaRPr>
          </a:p>
        </p:txBody>
      </p:sp>
      <p:pic>
        <p:nvPicPr>
          <p:cNvPr id="11" name="Picture 10"/>
          <p:cNvPicPr>
            <a:picLocks noChangeAspect="1"/>
          </p:cNvPicPr>
          <p:nvPr/>
        </p:nvPicPr>
        <p:blipFill rotWithShape="1">
          <a:blip r:embed="rId5"/>
          <a:srcRect t="7337" b="1220"/>
          <a:stretch/>
        </p:blipFill>
        <p:spPr>
          <a:xfrm>
            <a:off x="7874109" y="677644"/>
            <a:ext cx="4317891" cy="5678706"/>
          </a:xfrm>
          <a:prstGeom prst="rect">
            <a:avLst/>
          </a:prstGeom>
        </p:spPr>
      </p:pic>
    </p:spTree>
    <p:extLst>
      <p:ext uri="{BB962C8B-B14F-4D97-AF65-F5344CB8AC3E}">
        <p14:creationId xmlns:p14="http://schemas.microsoft.com/office/powerpoint/2010/main" val="42906921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visitors at museum of scot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64"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96412" y="296800"/>
            <a:ext cx="11763048" cy="754227"/>
          </a:xfrm>
          <a:solidFill>
            <a:schemeClr val="bg1">
              <a:alpha val="90000"/>
            </a:schemeClr>
          </a:solidFill>
        </p:spPr>
        <p:txBody>
          <a:bodyPr>
            <a:normAutofit/>
          </a:bodyPr>
          <a:lstStyle/>
          <a:p>
            <a:pPr>
              <a:lnSpc>
                <a:spcPct val="100000"/>
              </a:lnSpc>
            </a:pPr>
            <a:r>
              <a:rPr lang="en-GB" sz="3600" dirty="0"/>
              <a:t>Baby Boomers and Gen X </a:t>
            </a:r>
          </a:p>
        </p:txBody>
      </p:sp>
      <p:sp>
        <p:nvSpPr>
          <p:cNvPr id="3" name="Content Placeholder 2"/>
          <p:cNvSpPr>
            <a:spLocks noGrp="1"/>
          </p:cNvSpPr>
          <p:nvPr>
            <p:ph idx="1"/>
          </p:nvPr>
        </p:nvSpPr>
        <p:spPr>
          <a:xfrm>
            <a:off x="66786" y="5374375"/>
            <a:ext cx="11892674" cy="1370339"/>
          </a:xfrm>
          <a:solidFill>
            <a:schemeClr val="tx1">
              <a:alpha val="90000"/>
            </a:schemeClr>
          </a:solidFill>
          <a:ln>
            <a:noFill/>
          </a:ln>
        </p:spPr>
        <p:txBody>
          <a:bodyPr>
            <a:normAutofit lnSpcReduction="10000"/>
          </a:bodyPr>
          <a:lstStyle/>
          <a:p>
            <a:pPr marL="0" indent="0">
              <a:lnSpc>
                <a:spcPct val="100000"/>
              </a:lnSpc>
              <a:spcBef>
                <a:spcPts val="0"/>
              </a:spcBef>
              <a:buNone/>
            </a:pPr>
            <a:r>
              <a:rPr lang="en-GB" sz="2000" dirty="0">
                <a:solidFill>
                  <a:schemeClr val="bg1"/>
                </a:solidFill>
              </a:rPr>
              <a:t> </a:t>
            </a:r>
            <a:r>
              <a:rPr lang="en-GB" sz="2000" b="1" dirty="0">
                <a:solidFill>
                  <a:schemeClr val="bg1"/>
                </a:solidFill>
              </a:rPr>
              <a:t>POSSIBLE BARRIERS</a:t>
            </a:r>
            <a:endParaRPr lang="en-GB" sz="2000" dirty="0">
              <a:solidFill>
                <a:schemeClr val="bg1"/>
              </a:solidFill>
            </a:endParaRPr>
          </a:p>
          <a:p>
            <a:pPr lvl="0">
              <a:lnSpc>
                <a:spcPct val="100000"/>
              </a:lnSpc>
              <a:spcBef>
                <a:spcPts val="0"/>
              </a:spcBef>
            </a:pPr>
            <a:r>
              <a:rPr lang="en-GB" sz="1800" dirty="0">
                <a:solidFill>
                  <a:schemeClr val="bg1"/>
                </a:solidFill>
              </a:rPr>
              <a:t>‘Busy’ lives can mean they don’t have the time to visit </a:t>
            </a:r>
          </a:p>
          <a:p>
            <a:pPr>
              <a:lnSpc>
                <a:spcPct val="100000"/>
              </a:lnSpc>
              <a:spcBef>
                <a:spcPts val="0"/>
              </a:spcBef>
            </a:pPr>
            <a:r>
              <a:rPr lang="en-GB" sz="1800" dirty="0">
                <a:solidFill>
                  <a:schemeClr val="bg1"/>
                </a:solidFill>
              </a:rPr>
              <a:t>Those without children/grand children may find little reason to go, especially those who think that content doesn’t change that much</a:t>
            </a:r>
          </a:p>
          <a:p>
            <a:pPr>
              <a:lnSpc>
                <a:spcPct val="100000"/>
              </a:lnSpc>
              <a:spcBef>
                <a:spcPts val="0"/>
              </a:spcBef>
            </a:pPr>
            <a:r>
              <a:rPr lang="en-GB" sz="1800" dirty="0">
                <a:solidFill>
                  <a:schemeClr val="bg1"/>
                </a:solidFill>
              </a:rPr>
              <a:t>Feel they won’t see/get new experiences information or ideas </a:t>
            </a:r>
          </a:p>
          <a:p>
            <a:pPr lvl="0">
              <a:lnSpc>
                <a:spcPct val="100000"/>
              </a:lnSpc>
              <a:spcBef>
                <a:spcPts val="0"/>
              </a:spcBef>
            </a:pPr>
            <a:endParaRPr lang="en-GB" sz="1800" dirty="0">
              <a:solidFill>
                <a:schemeClr val="bg1"/>
              </a:solidFill>
            </a:endParaRPr>
          </a:p>
          <a:p>
            <a:pPr>
              <a:lnSpc>
                <a:spcPct val="100000"/>
              </a:lnSpc>
              <a:spcBef>
                <a:spcPts val="0"/>
              </a:spcBef>
            </a:pPr>
            <a:endParaRPr lang="en-GB" sz="2000" dirty="0">
              <a:solidFill>
                <a:schemeClr val="bg1"/>
              </a:solidFill>
            </a:endParaRPr>
          </a:p>
        </p:txBody>
      </p:sp>
      <p:sp>
        <p:nvSpPr>
          <p:cNvPr id="4" name="Rectangle 3"/>
          <p:cNvSpPr/>
          <p:nvPr/>
        </p:nvSpPr>
        <p:spPr>
          <a:xfrm>
            <a:off x="66786" y="1303275"/>
            <a:ext cx="3646232" cy="3876397"/>
          </a:xfrm>
          <a:prstGeom prst="rect">
            <a:avLst/>
          </a:prstGeom>
          <a:solidFill>
            <a:schemeClr val="tx1">
              <a:lumMod val="75000"/>
              <a:alpha val="90000"/>
            </a:schemeClr>
          </a:solidFill>
          <a:ln>
            <a:noFill/>
          </a:ln>
        </p:spPr>
        <p:txBody>
          <a:bodyPr wrap="square">
            <a:noAutofit/>
          </a:bodyPr>
          <a:lstStyle/>
          <a:p>
            <a:pPr algn="ctr"/>
            <a:r>
              <a:rPr lang="en-GB" sz="2400" b="1" dirty="0">
                <a:solidFill>
                  <a:schemeClr val="bg1"/>
                </a:solidFill>
              </a:rPr>
              <a:t>PAST</a:t>
            </a:r>
            <a:endParaRPr lang="en-GB" sz="2800" b="1" dirty="0">
              <a:solidFill>
                <a:schemeClr val="bg1"/>
              </a:solidFill>
            </a:endParaRPr>
          </a:p>
          <a:p>
            <a:pPr algn="ctr"/>
            <a:endParaRPr lang="en-GB" sz="1050" dirty="0">
              <a:solidFill>
                <a:schemeClr val="bg1"/>
              </a:solidFill>
            </a:endParaRPr>
          </a:p>
          <a:p>
            <a:pPr marL="285750" lvl="0" indent="-285750">
              <a:buFont typeface="Arial" panose="020B0604020202020204" pitchFamily="34" charset="0"/>
              <a:buChar char="•"/>
            </a:pPr>
            <a:r>
              <a:rPr lang="en-GB" sz="1600" dirty="0">
                <a:solidFill>
                  <a:schemeClr val="bg1"/>
                </a:solidFill>
              </a:rPr>
              <a:t>Most remember liking visits to museums as a child</a:t>
            </a:r>
          </a:p>
          <a:p>
            <a:pPr marL="285750" indent="-285750">
              <a:buFont typeface="Arial" panose="020B0604020202020204" pitchFamily="34" charset="0"/>
              <a:buChar char="•"/>
            </a:pPr>
            <a:r>
              <a:rPr lang="en-GB" sz="1600" dirty="0">
                <a:solidFill>
                  <a:schemeClr val="bg1"/>
                </a:solidFill>
              </a:rPr>
              <a:t>Something everyone did – competitive set was smaller </a:t>
            </a:r>
          </a:p>
          <a:p>
            <a:pPr marL="285750" lvl="0" indent="-285750">
              <a:buFont typeface="Arial" panose="020B0604020202020204" pitchFamily="34" charset="0"/>
              <a:buChar char="•"/>
            </a:pPr>
            <a:r>
              <a:rPr lang="en-GB" sz="1600" dirty="0">
                <a:solidFill>
                  <a:schemeClr val="bg1"/>
                </a:solidFill>
              </a:rPr>
              <a:t>Something they all did with school (a predictable outing) and sometimes with their families </a:t>
            </a:r>
          </a:p>
          <a:p>
            <a:pPr marL="285750" lvl="0" indent="-285750">
              <a:buFont typeface="Arial" panose="020B0604020202020204" pitchFamily="34" charset="0"/>
              <a:buChar char="•"/>
            </a:pPr>
            <a:r>
              <a:rPr lang="en-GB" sz="1600" dirty="0">
                <a:solidFill>
                  <a:schemeClr val="bg1"/>
                </a:solidFill>
              </a:rPr>
              <a:t>When young adults (pre kids) often didn’t feel like it was a place for them – believe you need to have kids to be there so rarely motivated to visit</a:t>
            </a:r>
            <a:endParaRPr lang="en-GB" dirty="0">
              <a:solidFill>
                <a:schemeClr val="bg1"/>
              </a:solidFill>
            </a:endParaRPr>
          </a:p>
        </p:txBody>
      </p:sp>
      <p:sp>
        <p:nvSpPr>
          <p:cNvPr id="5" name="Rectangle 4"/>
          <p:cNvSpPr/>
          <p:nvPr/>
        </p:nvSpPr>
        <p:spPr>
          <a:xfrm>
            <a:off x="3810000" y="1303275"/>
            <a:ext cx="3906982" cy="3876395"/>
          </a:xfrm>
          <a:prstGeom prst="rect">
            <a:avLst/>
          </a:prstGeom>
          <a:solidFill>
            <a:schemeClr val="tx1">
              <a:lumMod val="40000"/>
              <a:lumOff val="60000"/>
              <a:alpha val="90000"/>
            </a:schemeClr>
          </a:solidFill>
          <a:ln>
            <a:noFill/>
          </a:ln>
        </p:spPr>
        <p:txBody>
          <a:bodyPr wrap="square">
            <a:noAutofit/>
          </a:bodyPr>
          <a:lstStyle/>
          <a:p>
            <a:pPr algn="ctr"/>
            <a:r>
              <a:rPr lang="en-GB" sz="2400" b="1" dirty="0">
                <a:solidFill>
                  <a:schemeClr val="bg1"/>
                </a:solidFill>
              </a:rPr>
              <a:t>PRESENT</a:t>
            </a:r>
          </a:p>
          <a:p>
            <a:pPr algn="ctr"/>
            <a:endParaRPr lang="en-GB" sz="1050" dirty="0">
              <a:solidFill>
                <a:schemeClr val="bg1"/>
              </a:solidFill>
            </a:endParaRPr>
          </a:p>
          <a:p>
            <a:pPr marL="285750" lvl="0" indent="-285750">
              <a:buFont typeface="Arial" panose="020B0604020202020204" pitchFamily="34" charset="0"/>
              <a:buChar char="•"/>
            </a:pPr>
            <a:r>
              <a:rPr lang="en-GB" dirty="0">
                <a:solidFill>
                  <a:schemeClr val="bg1"/>
                </a:solidFill>
              </a:rPr>
              <a:t>Museums and heritage now more on their radar </a:t>
            </a:r>
          </a:p>
          <a:p>
            <a:pPr marL="285750" lvl="0" indent="-285750">
              <a:buFont typeface="Arial" panose="020B0604020202020204" pitchFamily="34" charset="0"/>
              <a:buChar char="•"/>
            </a:pPr>
            <a:r>
              <a:rPr lang="en-GB" dirty="0">
                <a:solidFill>
                  <a:schemeClr val="bg1"/>
                </a:solidFill>
              </a:rPr>
              <a:t>A lovely place for many to visit – they have time and feel it is important especially if they have grandchildren - edutainment at its best and a safe place to take them </a:t>
            </a:r>
          </a:p>
          <a:p>
            <a:pPr marL="285750" lvl="0" indent="-285750">
              <a:buFont typeface="Arial" panose="020B0604020202020204" pitchFamily="34" charset="0"/>
              <a:buChar char="•"/>
            </a:pPr>
            <a:r>
              <a:rPr lang="en-GB" dirty="0">
                <a:solidFill>
                  <a:schemeClr val="bg1"/>
                </a:solidFill>
              </a:rPr>
              <a:t>Some like going there to meet  friends for a coffee</a:t>
            </a:r>
          </a:p>
          <a:p>
            <a:pPr marL="285750" lvl="0" indent="-285750">
              <a:buFont typeface="Arial" panose="020B0604020202020204" pitchFamily="34" charset="0"/>
              <a:buChar char="•"/>
            </a:pPr>
            <a:r>
              <a:rPr lang="en-GB" dirty="0">
                <a:solidFill>
                  <a:schemeClr val="bg1"/>
                </a:solidFill>
              </a:rPr>
              <a:t>Many just really love the space </a:t>
            </a:r>
          </a:p>
          <a:p>
            <a:pPr marL="285750" lvl="0" indent="-285750">
              <a:buFont typeface="Arial" panose="020B0604020202020204" pitchFamily="34" charset="0"/>
              <a:buChar char="•"/>
            </a:pPr>
            <a:endParaRPr lang="en-GB" dirty="0">
              <a:solidFill>
                <a:schemeClr val="bg1"/>
              </a:solidFill>
            </a:endParaRPr>
          </a:p>
        </p:txBody>
      </p:sp>
      <p:sp>
        <p:nvSpPr>
          <p:cNvPr id="6" name="Rectangle 5"/>
          <p:cNvSpPr/>
          <p:nvPr/>
        </p:nvSpPr>
        <p:spPr>
          <a:xfrm>
            <a:off x="7816085" y="1303275"/>
            <a:ext cx="4143375" cy="3876395"/>
          </a:xfrm>
          <a:prstGeom prst="rect">
            <a:avLst/>
          </a:prstGeom>
          <a:solidFill>
            <a:schemeClr val="bg1">
              <a:alpha val="90000"/>
            </a:schemeClr>
          </a:solidFill>
          <a:ln>
            <a:noFill/>
          </a:ln>
        </p:spPr>
        <p:txBody>
          <a:bodyPr wrap="square">
            <a:noAutofit/>
          </a:bodyPr>
          <a:lstStyle/>
          <a:p>
            <a:pPr algn="ctr"/>
            <a:r>
              <a:rPr lang="en-GB" sz="2400" b="1" dirty="0"/>
              <a:t>FUTURE</a:t>
            </a:r>
          </a:p>
          <a:p>
            <a:pPr marL="342900" indent="-342900">
              <a:buFont typeface="Arial" panose="020B0604020202020204" pitchFamily="34" charset="0"/>
              <a:buChar char="•"/>
            </a:pPr>
            <a:r>
              <a:rPr lang="en-GB" dirty="0"/>
              <a:t>Open to seeing and finding new things </a:t>
            </a:r>
          </a:p>
          <a:p>
            <a:pPr marL="342900" indent="-342900">
              <a:buFont typeface="Arial" panose="020B0604020202020204" pitchFamily="34" charset="0"/>
              <a:buChar char="•"/>
            </a:pPr>
            <a:r>
              <a:rPr lang="en-GB" dirty="0"/>
              <a:t>Love and want to see temporary exhibits, have new experiences </a:t>
            </a:r>
          </a:p>
          <a:p>
            <a:pPr marL="342900" indent="-342900">
              <a:buFont typeface="Arial" panose="020B0604020202020204" pitchFamily="34" charset="0"/>
              <a:buChar char="•"/>
            </a:pPr>
            <a:r>
              <a:rPr lang="en-GB" dirty="0"/>
              <a:t>Like it when they are there they have the time to ‘linger longer’ </a:t>
            </a:r>
          </a:p>
          <a:p>
            <a:pPr marL="342900" indent="-342900">
              <a:buFont typeface="Arial" panose="020B0604020202020204" pitchFamily="34" charset="0"/>
              <a:buChar char="•"/>
            </a:pPr>
            <a:r>
              <a:rPr lang="en-GB" dirty="0"/>
              <a:t>Love to see/be offered exclusives especially for their age/stage </a:t>
            </a:r>
          </a:p>
          <a:p>
            <a:pPr marL="342900" indent="-342900">
              <a:buFont typeface="Arial" panose="020B0604020202020204" pitchFamily="34" charset="0"/>
              <a:buChar char="•"/>
            </a:pPr>
            <a:endParaRPr lang="en-GB" dirty="0"/>
          </a:p>
        </p:txBody>
      </p:sp>
      <p:sp>
        <p:nvSpPr>
          <p:cNvPr id="7" name="Slide Number Placeholder 6">
            <a:extLst>
              <a:ext uri="{FF2B5EF4-FFF2-40B4-BE49-F238E27FC236}">
                <a16:creationId xmlns:a16="http://schemas.microsoft.com/office/drawing/2014/main" id="{9B56269F-CA0C-B440-A9D4-E51B58F57A10}"/>
              </a:ext>
            </a:extLst>
          </p:cNvPr>
          <p:cNvSpPr>
            <a:spLocks noGrp="1"/>
          </p:cNvSpPr>
          <p:nvPr>
            <p:ph type="sldNum" sz="quarter" idx="12"/>
          </p:nvPr>
        </p:nvSpPr>
        <p:spPr/>
        <p:txBody>
          <a:bodyPr/>
          <a:lstStyle/>
          <a:p>
            <a:fld id="{3EBA1AA4-1184-42E6-9FAC-E6D11BBC447D}" type="slidenum">
              <a:rPr lang="en-GB" smtClean="0">
                <a:solidFill>
                  <a:schemeClr val="bg1"/>
                </a:solidFill>
              </a:rPr>
              <a:t>56</a:t>
            </a:fld>
            <a:endParaRPr lang="en-GB" dirty="0">
              <a:solidFill>
                <a:schemeClr val="bg1"/>
              </a:solidFill>
            </a:endParaRPr>
          </a:p>
        </p:txBody>
      </p:sp>
    </p:spTree>
    <p:extLst>
      <p:ext uri="{BB962C8B-B14F-4D97-AF65-F5344CB8AC3E}">
        <p14:creationId xmlns:p14="http://schemas.microsoft.com/office/powerpoint/2010/main" val="6834627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visitors at museum of scot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96412" y="296800"/>
            <a:ext cx="11763048" cy="754227"/>
          </a:xfrm>
          <a:solidFill>
            <a:schemeClr val="bg1">
              <a:alpha val="90000"/>
            </a:schemeClr>
          </a:solidFill>
        </p:spPr>
        <p:txBody>
          <a:bodyPr>
            <a:normAutofit/>
          </a:bodyPr>
          <a:lstStyle/>
          <a:p>
            <a:pPr>
              <a:lnSpc>
                <a:spcPct val="100000"/>
              </a:lnSpc>
            </a:pPr>
            <a:r>
              <a:rPr lang="en-GB" sz="3600" dirty="0"/>
              <a:t>Baby Boomers and Gen X </a:t>
            </a:r>
          </a:p>
        </p:txBody>
      </p:sp>
      <p:sp>
        <p:nvSpPr>
          <p:cNvPr id="4" name="Rectangle 3"/>
          <p:cNvSpPr/>
          <p:nvPr/>
        </p:nvSpPr>
        <p:spPr>
          <a:xfrm>
            <a:off x="66786" y="1303274"/>
            <a:ext cx="3644111" cy="5554725"/>
          </a:xfrm>
          <a:prstGeom prst="rect">
            <a:avLst/>
          </a:prstGeom>
          <a:solidFill>
            <a:schemeClr val="tx1">
              <a:lumMod val="75000"/>
              <a:alpha val="90000"/>
            </a:schemeClr>
          </a:solidFill>
          <a:ln>
            <a:noFill/>
          </a:ln>
        </p:spPr>
        <p:txBody>
          <a:bodyPr wrap="square">
            <a:noAutofit/>
          </a:bodyPr>
          <a:lstStyle/>
          <a:p>
            <a:pPr algn="ctr"/>
            <a:r>
              <a:rPr lang="en-US" sz="2800" b="1" dirty="0">
                <a:solidFill>
                  <a:schemeClr val="bg1"/>
                </a:solidFill>
              </a:rPr>
              <a:t>PAST </a:t>
            </a:r>
          </a:p>
          <a:p>
            <a:r>
              <a:rPr lang="en-GB" sz="1300" i="1" dirty="0">
                <a:solidFill>
                  <a:schemeClr val="bg1"/>
                </a:solidFill>
              </a:rPr>
              <a:t>“I spent a lot of time at a few museums over years… I like finding out how they did dances, music, their weapons” Male 66</a:t>
            </a:r>
          </a:p>
          <a:p>
            <a:r>
              <a:rPr lang="en-GB" sz="1300" i="1" dirty="0">
                <a:solidFill>
                  <a:schemeClr val="bg1"/>
                </a:solidFill>
              </a:rPr>
              <a:t>“I take my grandkids sometimes – but I also like to take them hiking or to the castles and historic sites to get them feeling excited and proud” Male 66.</a:t>
            </a:r>
          </a:p>
          <a:p>
            <a:r>
              <a:rPr lang="en-GB" sz="1300" i="1" dirty="0">
                <a:solidFill>
                  <a:schemeClr val="bg1"/>
                </a:solidFill>
              </a:rPr>
              <a:t>“My daughter is 27 and we started coming to the museums when she started school. It’s funny my husband was never interested, because he’s more into practical things although he came with us when we went when my daughter was a child”. Female 55</a:t>
            </a:r>
          </a:p>
          <a:p>
            <a:r>
              <a:rPr lang="en-GB" sz="1300" i="1" dirty="0">
                <a:solidFill>
                  <a:schemeClr val="bg1"/>
                </a:solidFill>
              </a:rPr>
              <a:t>“My Husband’s Mum was a Murray. They’ve got their own coat of arms, so he’s more passionate about that heritage, and the countryside and castles. He’d rather go and find out things – he’s coming to the tunnels when we go though.” Female 55 </a:t>
            </a:r>
          </a:p>
          <a:p>
            <a:r>
              <a:rPr lang="en-GB" sz="1300" i="1" dirty="0">
                <a:solidFill>
                  <a:schemeClr val="bg1"/>
                </a:solidFill>
              </a:rPr>
              <a:t>“I remember going to the museums with school, it was a lot of fun going around, filling out questions with friends and having lunch. Something different, something you always remember!” Female 48</a:t>
            </a:r>
          </a:p>
          <a:p>
            <a:endParaRPr lang="en-GB" sz="1200" dirty="0"/>
          </a:p>
        </p:txBody>
      </p:sp>
      <p:sp>
        <p:nvSpPr>
          <p:cNvPr id="5" name="Rectangle 4"/>
          <p:cNvSpPr/>
          <p:nvPr/>
        </p:nvSpPr>
        <p:spPr>
          <a:xfrm>
            <a:off x="3809999" y="1303275"/>
            <a:ext cx="4309129" cy="5418200"/>
          </a:xfrm>
          <a:prstGeom prst="rect">
            <a:avLst/>
          </a:prstGeom>
          <a:solidFill>
            <a:schemeClr val="tx1">
              <a:lumMod val="40000"/>
              <a:lumOff val="60000"/>
              <a:alpha val="90000"/>
            </a:schemeClr>
          </a:solidFill>
          <a:ln>
            <a:noFill/>
          </a:ln>
        </p:spPr>
        <p:txBody>
          <a:bodyPr wrap="square">
            <a:noAutofit/>
          </a:bodyPr>
          <a:lstStyle/>
          <a:p>
            <a:pPr algn="ctr"/>
            <a:r>
              <a:rPr lang="en-GB" sz="2400" b="1" dirty="0">
                <a:solidFill>
                  <a:schemeClr val="bg1"/>
                </a:solidFill>
              </a:rPr>
              <a:t>PRESENT</a:t>
            </a:r>
            <a:endParaRPr lang="en-GB" dirty="0">
              <a:solidFill>
                <a:schemeClr val="bg1"/>
              </a:solidFill>
            </a:endParaRPr>
          </a:p>
          <a:p>
            <a:r>
              <a:rPr lang="en-GB" sz="1300" i="1" dirty="0">
                <a:solidFill>
                  <a:schemeClr val="bg1"/>
                </a:solidFill>
              </a:rPr>
              <a:t>“Patrick has got one of those visit museums cards and got me one, encourages me to go. I enjoyed history at school – we missed the modern stuff, just old Scottish history. I like going to the Museum in Glasgow and castles Female 50</a:t>
            </a:r>
          </a:p>
          <a:p>
            <a:r>
              <a:rPr lang="en-GB" sz="1300" i="1" dirty="0">
                <a:solidFill>
                  <a:schemeClr val="bg1"/>
                </a:solidFill>
              </a:rPr>
              <a:t>“I’ve also got a daughter, she’s 14, she doesn’t want to come with me so much now, but I take the grandkids.” Male 66</a:t>
            </a:r>
          </a:p>
          <a:p>
            <a:r>
              <a:rPr lang="en-GB" sz="1300" i="1" dirty="0">
                <a:solidFill>
                  <a:schemeClr val="bg1"/>
                </a:solidFill>
              </a:rPr>
              <a:t>“So, it’s something I do for myself now and with daughter as she was growing up. Now I go for various ideas for work, for projects I’m doing, I do design and love Roman Architecture” Female 55</a:t>
            </a:r>
          </a:p>
          <a:p>
            <a:r>
              <a:rPr lang="en-GB" sz="1300" i="1" dirty="0">
                <a:solidFill>
                  <a:schemeClr val="bg1"/>
                </a:solidFill>
              </a:rPr>
              <a:t>“Now we’re a bit older, it’s a nice place to have coffee with Scottish friends. Everyone knows where it is, and it’s quiet.” Female 55</a:t>
            </a:r>
          </a:p>
          <a:p>
            <a:r>
              <a:rPr lang="en-GB" sz="1300" i="1" dirty="0">
                <a:solidFill>
                  <a:schemeClr val="bg1"/>
                </a:solidFill>
              </a:rPr>
              <a:t>“I haven’t been to the museums for years. It’s not something I think about or hear about. If I heard about something that was interesting, I probably would go, it’s easy to get to. What’s interesting? I don’t know. I like photography, I like fashion. I’m not sure about Scottish heritage though. It’s not something I think about. Maybe it’s something about Immigrants to Scotland and how people have changed it in a positive way. Maybe that would only interest me. “ Female 48 </a:t>
            </a:r>
          </a:p>
          <a:p>
            <a:pPr marL="285750" lvl="0" indent="-285750">
              <a:buFont typeface="Arial" panose="020B0604020202020204" pitchFamily="34" charset="0"/>
              <a:buChar char="•"/>
            </a:pPr>
            <a:endParaRPr lang="en-GB" dirty="0">
              <a:solidFill>
                <a:schemeClr val="bg1"/>
              </a:solidFill>
            </a:endParaRPr>
          </a:p>
        </p:txBody>
      </p:sp>
      <p:sp>
        <p:nvSpPr>
          <p:cNvPr id="6" name="Rectangle 5"/>
          <p:cNvSpPr/>
          <p:nvPr/>
        </p:nvSpPr>
        <p:spPr>
          <a:xfrm>
            <a:off x="8218230" y="1303275"/>
            <a:ext cx="3906984" cy="5418200"/>
          </a:xfrm>
          <a:prstGeom prst="rect">
            <a:avLst/>
          </a:prstGeom>
          <a:solidFill>
            <a:schemeClr val="bg1">
              <a:alpha val="90000"/>
            </a:schemeClr>
          </a:solidFill>
          <a:ln>
            <a:noFill/>
          </a:ln>
        </p:spPr>
        <p:txBody>
          <a:bodyPr wrap="square">
            <a:noAutofit/>
          </a:bodyPr>
          <a:lstStyle/>
          <a:p>
            <a:pPr algn="ctr"/>
            <a:r>
              <a:rPr lang="en-GB" b="1" dirty="0"/>
              <a:t>FUTURE</a:t>
            </a:r>
          </a:p>
          <a:p>
            <a:pPr algn="ctr"/>
            <a:endParaRPr lang="en-GB" sz="1100" b="1" dirty="0"/>
          </a:p>
          <a:p>
            <a:r>
              <a:rPr lang="en-GB" sz="1400" i="1" dirty="0"/>
              <a:t>“I am always up for a Kayleigh if there’s a decent band and money goes to charity. You can rely on people in my generation to support that” Male 66</a:t>
            </a:r>
          </a:p>
          <a:p>
            <a:r>
              <a:rPr lang="en-GB" sz="1400" i="1" dirty="0"/>
              <a:t>“I’ve booked us on 2 tours over Easter. 1 is Liverpool in WW2 – everything was co-ordinated at a building a war room; you can do a tour. I looked online. It’s so interesting. My daughter will come too. Its great that we’re into the same things. And if she has kids, we’ll keep it up.</a:t>
            </a:r>
          </a:p>
          <a:p>
            <a:r>
              <a:rPr lang="en-GB" sz="1400" i="1" dirty="0"/>
              <a:t>I’ve also booked the Williamson tunnels tour. No one knows why they are there. They’re built. They’re our history.” Woman 55</a:t>
            </a:r>
          </a:p>
          <a:p>
            <a:r>
              <a:rPr lang="en-GB" sz="1400" i="1" dirty="0"/>
              <a:t>“It feels good knowing it’s there, and it’s important especially for kids to go. They see things they’ve never seen before and the space is so big” Female, 48 </a:t>
            </a:r>
          </a:p>
          <a:p>
            <a:pPr algn="ctr"/>
            <a:endParaRPr lang="en-GB" b="1" dirty="0">
              <a:solidFill>
                <a:schemeClr val="bg1"/>
              </a:solidFill>
            </a:endParaRPr>
          </a:p>
          <a:p>
            <a:pPr marL="342900" indent="-342900">
              <a:buFont typeface="Arial" panose="020B0604020202020204" pitchFamily="34" charset="0"/>
              <a:buChar char="•"/>
            </a:pPr>
            <a:endParaRPr lang="en-GB" dirty="0"/>
          </a:p>
        </p:txBody>
      </p:sp>
      <p:sp>
        <p:nvSpPr>
          <p:cNvPr id="7" name="Slide Number Placeholder 6">
            <a:extLst>
              <a:ext uri="{FF2B5EF4-FFF2-40B4-BE49-F238E27FC236}">
                <a16:creationId xmlns:a16="http://schemas.microsoft.com/office/drawing/2014/main" id="{9B56269F-CA0C-B440-A9D4-E51B58F57A10}"/>
              </a:ext>
            </a:extLst>
          </p:cNvPr>
          <p:cNvSpPr>
            <a:spLocks noGrp="1"/>
          </p:cNvSpPr>
          <p:nvPr>
            <p:ph type="sldNum" sz="quarter" idx="12"/>
          </p:nvPr>
        </p:nvSpPr>
        <p:spPr/>
        <p:txBody>
          <a:bodyPr/>
          <a:lstStyle/>
          <a:p>
            <a:fld id="{3EBA1AA4-1184-42E6-9FAC-E6D11BBC447D}" type="slidenum">
              <a:rPr lang="en-GB" smtClean="0">
                <a:solidFill>
                  <a:schemeClr val="tx2"/>
                </a:solidFill>
              </a:rPr>
              <a:t>57</a:t>
            </a:fld>
            <a:endParaRPr lang="en-GB" dirty="0">
              <a:solidFill>
                <a:schemeClr val="tx2"/>
              </a:solidFill>
            </a:endParaRPr>
          </a:p>
        </p:txBody>
      </p:sp>
    </p:spTree>
    <p:extLst>
      <p:ext uri="{BB962C8B-B14F-4D97-AF65-F5344CB8AC3E}">
        <p14:creationId xmlns:p14="http://schemas.microsoft.com/office/powerpoint/2010/main" val="12884212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visitors at museum of scot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64"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96412" y="296800"/>
            <a:ext cx="11763048" cy="754227"/>
          </a:xfrm>
          <a:solidFill>
            <a:schemeClr val="bg1">
              <a:alpha val="90000"/>
            </a:schemeClr>
          </a:solidFill>
        </p:spPr>
        <p:txBody>
          <a:bodyPr>
            <a:normAutofit/>
          </a:bodyPr>
          <a:lstStyle/>
          <a:p>
            <a:pPr>
              <a:lnSpc>
                <a:spcPct val="100000"/>
              </a:lnSpc>
            </a:pPr>
            <a:r>
              <a:rPr lang="en-GB" sz="3600" dirty="0"/>
              <a:t>Baby Boomers and Gen X </a:t>
            </a:r>
          </a:p>
        </p:txBody>
      </p:sp>
      <p:sp>
        <p:nvSpPr>
          <p:cNvPr id="4" name="Rectangle 3"/>
          <p:cNvSpPr/>
          <p:nvPr/>
        </p:nvSpPr>
        <p:spPr>
          <a:xfrm>
            <a:off x="66786" y="1303275"/>
            <a:ext cx="11763048" cy="4741925"/>
          </a:xfrm>
          <a:prstGeom prst="rect">
            <a:avLst/>
          </a:prstGeom>
          <a:solidFill>
            <a:schemeClr val="tx1">
              <a:lumMod val="75000"/>
              <a:alpha val="90000"/>
            </a:schemeClr>
          </a:solidFill>
          <a:ln>
            <a:noFill/>
          </a:ln>
        </p:spPr>
        <p:txBody>
          <a:bodyPr wrap="square">
            <a:noAutofit/>
          </a:bodyPr>
          <a:lstStyle/>
          <a:p>
            <a:r>
              <a:rPr lang="en-GB" b="1" dirty="0">
                <a:solidFill>
                  <a:schemeClr val="bg1"/>
                </a:solidFill>
              </a:rPr>
              <a:t> </a:t>
            </a:r>
            <a:r>
              <a:rPr lang="en-GB" sz="2400" b="1" dirty="0">
                <a:solidFill>
                  <a:schemeClr val="bg1"/>
                </a:solidFill>
              </a:rPr>
              <a:t>It’s more about Museums playing different roles in their lives</a:t>
            </a:r>
          </a:p>
          <a:p>
            <a:endParaRPr lang="en-GB" b="1" dirty="0">
              <a:solidFill>
                <a:schemeClr val="bg1"/>
              </a:solidFill>
            </a:endParaRPr>
          </a:p>
          <a:p>
            <a:pPr marL="285750" indent="-285750">
              <a:buFont typeface="Arial" panose="020B0604020202020204" pitchFamily="34" charset="0"/>
              <a:buChar char="•"/>
            </a:pPr>
            <a:r>
              <a:rPr lang="en-GB" sz="2000" dirty="0">
                <a:solidFill>
                  <a:schemeClr val="bg1"/>
                </a:solidFill>
              </a:rPr>
              <a:t>As kids they were </a:t>
            </a:r>
            <a:r>
              <a:rPr lang="en-GB" sz="2000" b="1" dirty="0">
                <a:solidFill>
                  <a:schemeClr val="bg1"/>
                </a:solidFill>
              </a:rPr>
              <a:t>more passive recipients</a:t>
            </a:r>
            <a:r>
              <a:rPr lang="en-GB" sz="2000" dirty="0">
                <a:solidFill>
                  <a:schemeClr val="bg1"/>
                </a:solidFill>
              </a:rPr>
              <a:t> and would go when they’re taken</a:t>
            </a:r>
          </a:p>
          <a:p>
            <a:pPr marL="285750" indent="-285750">
              <a:buFont typeface="Arial" panose="020B0604020202020204" pitchFamily="34" charset="0"/>
              <a:buChar char="•"/>
            </a:pPr>
            <a:r>
              <a:rPr lang="en-GB" sz="2000" dirty="0">
                <a:solidFill>
                  <a:schemeClr val="bg1"/>
                </a:solidFill>
              </a:rPr>
              <a:t>They enjoyed it and it was a part of the </a:t>
            </a:r>
            <a:r>
              <a:rPr lang="en-GB" sz="2000" b="1" dirty="0">
                <a:solidFill>
                  <a:schemeClr val="bg1"/>
                </a:solidFill>
              </a:rPr>
              <a:t>rich tapestry of childhood</a:t>
            </a:r>
          </a:p>
          <a:p>
            <a:pPr marL="285750" indent="-285750">
              <a:buFont typeface="Arial" panose="020B0604020202020204" pitchFamily="34" charset="0"/>
              <a:buChar char="•"/>
            </a:pPr>
            <a:r>
              <a:rPr lang="en-GB" sz="2000" dirty="0">
                <a:solidFill>
                  <a:schemeClr val="bg1"/>
                </a:solidFill>
              </a:rPr>
              <a:t>As adults they are more actively seeking out things to do: as adults, as parents and as grandparents</a:t>
            </a:r>
          </a:p>
          <a:p>
            <a:pPr marL="742950" lvl="1" indent="-285750">
              <a:buFont typeface="Arial" panose="020B0604020202020204" pitchFamily="34" charset="0"/>
              <a:buChar char="•"/>
            </a:pPr>
            <a:r>
              <a:rPr lang="en-GB" sz="2000" dirty="0">
                <a:solidFill>
                  <a:schemeClr val="bg1"/>
                </a:solidFill>
              </a:rPr>
              <a:t>Museums feel welcoming to each of these stages</a:t>
            </a:r>
          </a:p>
          <a:p>
            <a:pPr marL="285750" indent="-285750">
              <a:buFont typeface="Arial" panose="020B0604020202020204" pitchFamily="34" charset="0"/>
              <a:buChar char="•"/>
            </a:pPr>
            <a:r>
              <a:rPr lang="en-GB" sz="2000" dirty="0">
                <a:solidFill>
                  <a:schemeClr val="bg1"/>
                </a:solidFill>
              </a:rPr>
              <a:t>Keen museums goers have stayed engaged and adapted to suit their lifestyle/life stage</a:t>
            </a:r>
          </a:p>
          <a:p>
            <a:pPr marL="285750" indent="-285750">
              <a:buFont typeface="Arial" panose="020B0604020202020204" pitchFamily="34" charset="0"/>
              <a:buChar char="•"/>
            </a:pPr>
            <a:r>
              <a:rPr lang="en-GB" sz="2000" dirty="0">
                <a:solidFill>
                  <a:schemeClr val="bg1"/>
                </a:solidFill>
              </a:rPr>
              <a:t>Whereas less engaged are likely doing other things, other cultural activities and don’t really think about Museums as much – museums aren’t currently reaching them as adults</a:t>
            </a:r>
          </a:p>
          <a:p>
            <a:pPr marL="285750" indent="-285750">
              <a:buFont typeface="Arial" panose="020B0604020202020204" pitchFamily="34" charset="0"/>
              <a:buChar char="•"/>
            </a:pPr>
            <a:r>
              <a:rPr lang="en-GB" sz="2000" dirty="0">
                <a:solidFill>
                  <a:schemeClr val="bg1"/>
                </a:solidFill>
              </a:rPr>
              <a:t>But they do know they’re good to do as parents and grandparents</a:t>
            </a:r>
          </a:p>
          <a:p>
            <a:pPr marL="742950" lvl="1" indent="-285750">
              <a:buFont typeface="Arial" panose="020B0604020202020204" pitchFamily="34" charset="0"/>
              <a:buChar char="•"/>
            </a:pPr>
            <a:r>
              <a:rPr lang="en-GB" sz="2000" dirty="0">
                <a:solidFill>
                  <a:schemeClr val="bg1"/>
                </a:solidFill>
              </a:rPr>
              <a:t>Activities for them need to be more about connecting with them at this life stage</a:t>
            </a:r>
          </a:p>
          <a:p>
            <a:pPr marL="1200150" lvl="2" indent="-285750">
              <a:buFont typeface="Arial" panose="020B0604020202020204" pitchFamily="34" charset="0"/>
              <a:buChar char="•"/>
            </a:pPr>
            <a:r>
              <a:rPr lang="en-GB" sz="2000" dirty="0">
                <a:solidFill>
                  <a:schemeClr val="bg1"/>
                </a:solidFill>
              </a:rPr>
              <a:t>Like museums being an interesting place to meet friends for coffee</a:t>
            </a:r>
          </a:p>
          <a:p>
            <a:pPr marL="1200150" lvl="2" indent="-285750">
              <a:buFont typeface="Arial" panose="020B0604020202020204" pitchFamily="34" charset="0"/>
              <a:buChar char="•"/>
            </a:pPr>
            <a:r>
              <a:rPr lang="en-GB" sz="2000" dirty="0">
                <a:solidFill>
                  <a:schemeClr val="bg1"/>
                </a:solidFill>
              </a:rPr>
              <a:t>Taking/spending time with their grandkids/kids (even if they’re a bit older, something for everyone) </a:t>
            </a:r>
          </a:p>
        </p:txBody>
      </p:sp>
      <p:sp>
        <p:nvSpPr>
          <p:cNvPr id="7" name="Slide Number Placeholder 6">
            <a:extLst>
              <a:ext uri="{FF2B5EF4-FFF2-40B4-BE49-F238E27FC236}">
                <a16:creationId xmlns:a16="http://schemas.microsoft.com/office/drawing/2014/main" id="{9B56269F-CA0C-B440-A9D4-E51B58F57A10}"/>
              </a:ext>
            </a:extLst>
          </p:cNvPr>
          <p:cNvSpPr>
            <a:spLocks noGrp="1"/>
          </p:cNvSpPr>
          <p:nvPr>
            <p:ph type="sldNum" sz="quarter" idx="12"/>
          </p:nvPr>
        </p:nvSpPr>
        <p:spPr/>
        <p:txBody>
          <a:bodyPr/>
          <a:lstStyle/>
          <a:p>
            <a:fld id="{3EBA1AA4-1184-42E6-9FAC-E6D11BBC447D}" type="slidenum">
              <a:rPr lang="en-GB" smtClean="0">
                <a:solidFill>
                  <a:schemeClr val="bg1"/>
                </a:solidFill>
              </a:rPr>
              <a:t>58</a:t>
            </a:fld>
            <a:endParaRPr lang="en-GB" dirty="0">
              <a:solidFill>
                <a:schemeClr val="bg1"/>
              </a:solidFill>
            </a:endParaRPr>
          </a:p>
        </p:txBody>
      </p:sp>
    </p:spTree>
    <p:extLst>
      <p:ext uri="{BB962C8B-B14F-4D97-AF65-F5344CB8AC3E}">
        <p14:creationId xmlns:p14="http://schemas.microsoft.com/office/powerpoint/2010/main" val="455980023"/>
      </p:ext>
    </p:extLst>
  </p:cSld>
  <p:clrMapOvr>
    <a:masterClrMapping/>
  </p:clrMapOvr>
</p:sld>
</file>

<file path=ppt/theme/theme1.xml><?xml version="1.0" encoding="utf-8"?>
<a:theme xmlns:a="http://schemas.openxmlformats.org/drawingml/2006/main" name="Sherbert PPT 2018">
  <a:themeElements>
    <a:clrScheme name="Custom 4">
      <a:dk1>
        <a:srgbClr val="5D29FF"/>
      </a:dk1>
      <a:lt1>
        <a:sysClr val="window" lastClr="FFFFFF"/>
      </a:lt1>
      <a:dk2>
        <a:srgbClr val="000000"/>
      </a:dk2>
      <a:lt2>
        <a:srgbClr val="E7E6E6"/>
      </a:lt2>
      <a:accent1>
        <a:srgbClr val="44546A"/>
      </a:accent1>
      <a:accent2>
        <a:srgbClr val="F5484C"/>
      </a:accent2>
      <a:accent3>
        <a:srgbClr val="A5A5A5"/>
      </a:accent3>
      <a:accent4>
        <a:srgbClr val="FFC718"/>
      </a:accent4>
      <a:accent5>
        <a:srgbClr val="1EC9C4"/>
      </a:accent5>
      <a:accent6>
        <a:srgbClr val="F6C9E8"/>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erbert PPT 2018" id="{436649F3-D4DC-4D63-ACA0-A7C7EDA0DB88}" vid="{10E53097-90F1-4DEC-8373-3B718A8D82F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317e099e-acb0-4929-9c2c-2ed504bf3b8e">
      <UserInfo>
        <DisplayName>Lynn Smith</DisplayName>
        <AccountId>300</AccountId>
        <AccountType/>
      </UserInfo>
    </SharedWithUsers>
    <lcf76f155ced4ddcb4097134ff3c332f xmlns="53de6461-9b48-4897-9046-c18e57472aba">
      <Terms xmlns="http://schemas.microsoft.com/office/infopath/2007/PartnerControls"/>
    </lcf76f155ced4ddcb4097134ff3c332f>
    <TaxCatchAll xmlns="dd93af6e-f5a9-4978-bbe0-738ec86b362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EBD3D92C44C4F4D985B7CB4F995BD4F" ma:contentTypeVersion="16" ma:contentTypeDescription="Create a new document." ma:contentTypeScope="" ma:versionID="01525474822bc1b57205f0aa2112b62c">
  <xsd:schema xmlns:xsd="http://www.w3.org/2001/XMLSchema" xmlns:xs="http://www.w3.org/2001/XMLSchema" xmlns:p="http://schemas.microsoft.com/office/2006/metadata/properties" xmlns:ns2="53de6461-9b48-4897-9046-c18e57472aba" xmlns:ns3="317e099e-acb0-4929-9c2c-2ed504bf3b8e" xmlns:ns4="dd93af6e-f5a9-4978-bbe0-738ec86b3625" targetNamespace="http://schemas.microsoft.com/office/2006/metadata/properties" ma:root="true" ma:fieldsID="26efa1b5de1b7747d55a60651f4a852b" ns2:_="" ns3:_="" ns4:_="">
    <xsd:import namespace="53de6461-9b48-4897-9046-c18e57472aba"/>
    <xsd:import namespace="317e099e-acb0-4929-9c2c-2ed504bf3b8e"/>
    <xsd:import namespace="dd93af6e-f5a9-4978-bbe0-738ec86b362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de6461-9b48-4897-9046-c18e57472a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c6425a57-0ff4-4ffb-a787-0f07631a805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17e099e-acb0-4929-9c2c-2ed504bf3b8e"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d93af6e-f5a9-4978-bbe0-738ec86b3625"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06f2d45c-a372-485d-ac77-eb0d8fd87787}" ma:internalName="TaxCatchAll" ma:showField="CatchAllData" ma:web="317e099e-acb0-4929-9c2c-2ed504bf3b8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62498DB-C716-468F-92BD-09B1758395A3}">
  <ds:schemaRefs>
    <ds:schemaRef ds:uri="http://purl.org/dc/elements/1.1/"/>
    <ds:schemaRef ds:uri="http://schemas.microsoft.com/office/2006/metadata/properties"/>
    <ds:schemaRef ds:uri="317e099e-acb0-4929-9c2c-2ed504bf3b8e"/>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53de6461-9b48-4897-9046-c18e57472aba"/>
    <ds:schemaRef ds:uri="http://www.w3.org/XML/1998/namespace"/>
    <ds:schemaRef ds:uri="http://purl.org/dc/dcmitype/"/>
  </ds:schemaRefs>
</ds:datastoreItem>
</file>

<file path=customXml/itemProps2.xml><?xml version="1.0" encoding="utf-8"?>
<ds:datastoreItem xmlns:ds="http://schemas.openxmlformats.org/officeDocument/2006/customXml" ds:itemID="{0D62BF17-C3AC-432C-B7DA-D109C1A1A5DA}"/>
</file>

<file path=customXml/itemProps3.xml><?xml version="1.0" encoding="utf-8"?>
<ds:datastoreItem xmlns:ds="http://schemas.openxmlformats.org/officeDocument/2006/customXml" ds:itemID="{170B55B2-10A7-4371-81A2-CF752175F5E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13915</TotalTime>
  <Words>9047</Words>
  <Application>Microsoft Office PowerPoint</Application>
  <PresentationFormat>Widescreen</PresentationFormat>
  <Paragraphs>1423</Paragraphs>
  <Slides>58</Slides>
  <Notes>54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58</vt:i4>
      </vt:variant>
    </vt:vector>
  </HeadingPairs>
  <TitlesOfParts>
    <vt:vector size="63" baseType="lpstr">
      <vt:lpstr>Arial</vt:lpstr>
      <vt:lpstr>Calibri</vt:lpstr>
      <vt:lpstr>Century Gothic</vt:lpstr>
      <vt:lpstr>Wingdings</vt:lpstr>
      <vt:lpstr>Sherbert PPT 2018</vt:lpstr>
      <vt:lpstr>Grouping Young People by engagement with heritage </vt:lpstr>
      <vt:lpstr>PowerPoint Presentation</vt:lpstr>
      <vt:lpstr>PowerPoint Presentation</vt:lpstr>
      <vt:lpstr>PowerPoint Presentation</vt:lpstr>
      <vt:lpstr>Interested in heritage and a museum person ‘Culture Seekers’ </vt:lpstr>
      <vt:lpstr>Culture Seekers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museum person but NOT interested in heritage ‘Entertainment seekers’ </vt:lpstr>
      <vt:lpstr>Entertainment seekers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NOT interested in heritage and NOT a museum person ‘Inspiration Seekers’</vt:lpstr>
      <vt:lpstr>Inspiration Seekers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Baby Boomers and Gen X </vt:lpstr>
      <vt:lpstr>Baby Boomers and Gen X </vt:lpstr>
      <vt:lpstr>Baby Boomers and Gen X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Young people in Scotland  Interim findings for National Museums Scotland - quant 11th March 2019</dc:title>
  <dc:creator>Marnie Freeman</dc:creator>
  <cp:lastModifiedBy>Thessa Buchanan</cp:lastModifiedBy>
  <cp:revision>295</cp:revision>
  <cp:lastPrinted>2019-09-05T12:04:46Z</cp:lastPrinted>
  <dcterms:created xsi:type="dcterms:W3CDTF">2019-04-25T17:43:59Z</dcterms:created>
  <dcterms:modified xsi:type="dcterms:W3CDTF">2021-09-13T08:35:37Z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0x0101001EBD3D92C44C4F4D985B7CB4F995BD4F</vt:lpwstr>
  </property>
</Properties>
</file>